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93313" r:id="rId1"/>
  </p:sldMasterIdLst>
  <p:notesMasterIdLst>
    <p:notesMasterId r:id="rId36"/>
  </p:notesMasterIdLst>
  <p:handoutMasterIdLst>
    <p:handoutMasterId r:id="rId37"/>
  </p:handoutMasterIdLst>
  <p:sldIdLst>
    <p:sldId id="258" r:id="rId2"/>
    <p:sldId id="610" r:id="rId3"/>
    <p:sldId id="1730" r:id="rId4"/>
    <p:sldId id="1733" r:id="rId5"/>
    <p:sldId id="1711" r:id="rId6"/>
    <p:sldId id="1734" r:id="rId7"/>
    <p:sldId id="1735" r:id="rId8"/>
    <p:sldId id="1736" r:id="rId9"/>
    <p:sldId id="1737" r:id="rId10"/>
    <p:sldId id="1862" r:id="rId11"/>
    <p:sldId id="1881" r:id="rId12"/>
    <p:sldId id="1884" r:id="rId13"/>
    <p:sldId id="1863" r:id="rId14"/>
    <p:sldId id="1883" r:id="rId15"/>
    <p:sldId id="1864" r:id="rId16"/>
    <p:sldId id="1885" r:id="rId17"/>
    <p:sldId id="1865" r:id="rId18"/>
    <p:sldId id="1886" r:id="rId19"/>
    <p:sldId id="1867" r:id="rId20"/>
    <p:sldId id="1868" r:id="rId21"/>
    <p:sldId id="1870" r:id="rId22"/>
    <p:sldId id="1871" r:id="rId23"/>
    <p:sldId id="1872" r:id="rId24"/>
    <p:sldId id="1874" r:id="rId25"/>
    <p:sldId id="1875" r:id="rId26"/>
    <p:sldId id="1876" r:id="rId27"/>
    <p:sldId id="1877" r:id="rId28"/>
    <p:sldId id="1878" r:id="rId29"/>
    <p:sldId id="1879" r:id="rId30"/>
    <p:sldId id="1880" r:id="rId31"/>
    <p:sldId id="758" r:id="rId32"/>
    <p:sldId id="759" r:id="rId33"/>
    <p:sldId id="958" r:id="rId34"/>
    <p:sldId id="660" r:id="rId35"/>
  </p:sldIdLst>
  <p:sldSz cx="9144000" cy="5143500" type="screen16x9"/>
  <p:notesSz cx="6805613" cy="9944100"/>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 userDrawn="1">
          <p15:clr>
            <a:srgbClr val="A4A3A4"/>
          </p15:clr>
        </p15:guide>
        <p15:guide id="2" orient="horz" pos="1665" userDrawn="1">
          <p15:clr>
            <a:srgbClr val="A4A3A4"/>
          </p15:clr>
        </p15:guide>
        <p15:guide id="3" orient="horz" pos="4534">
          <p15:clr>
            <a:srgbClr val="A4A3A4"/>
          </p15:clr>
        </p15:guide>
        <p15:guide id="4" orient="horz" pos="4286">
          <p15:clr>
            <a:srgbClr val="A4A3A4"/>
          </p15:clr>
        </p15:guide>
        <p15:guide id="5" pos="3946" userDrawn="1">
          <p15:clr>
            <a:srgbClr val="A4A3A4"/>
          </p15:clr>
        </p15:guide>
        <p15:guide id="6" pos="237">
          <p15:clr>
            <a:srgbClr val="A4A3A4"/>
          </p15:clr>
        </p15:guide>
        <p15:guide id="7" pos="8229">
          <p15:clr>
            <a:srgbClr val="A4A3A4"/>
          </p15:clr>
        </p15:guide>
        <p15:guide id="10" orient="horz" pos="1416" userDrawn="1">
          <p15:clr>
            <a:srgbClr val="A4A3A4"/>
          </p15:clr>
        </p15:guide>
        <p15:guide id="12" orient="horz" pos="2686" userDrawn="1">
          <p15:clr>
            <a:srgbClr val="A4A3A4"/>
          </p15:clr>
        </p15:guide>
        <p15:guide id="13" orient="horz" pos="1144" userDrawn="1">
          <p15:clr>
            <a:srgbClr val="A4A3A4"/>
          </p15:clr>
        </p15:guide>
        <p15:guide id="14" orient="horz" pos="169" userDrawn="1">
          <p15:clr>
            <a:srgbClr val="A4A3A4"/>
          </p15:clr>
        </p15:guide>
        <p15:guide id="15" orient="horz" pos="1733" userDrawn="1">
          <p15:clr>
            <a:srgbClr val="A4A3A4"/>
          </p15:clr>
        </p15:guide>
        <p15:guide id="16" orient="horz" pos="237" userDrawn="1">
          <p15:clr>
            <a:srgbClr val="A4A3A4"/>
          </p15:clr>
        </p15:guide>
        <p15:guide id="17" orient="horz" pos="2981" userDrawn="1">
          <p15:clr>
            <a:srgbClr val="A4A3A4"/>
          </p15:clr>
        </p15:guide>
        <p15:guide id="18" orient="horz" pos="1869" userDrawn="1">
          <p15:clr>
            <a:srgbClr val="A4A3A4"/>
          </p15:clr>
        </p15:guide>
        <p15:guide id="19" orient="horz" pos="2323" userDrawn="1">
          <p15:clr>
            <a:srgbClr val="A4A3A4"/>
          </p15:clr>
        </p15:guide>
        <p15:guide id="20" orient="horz" pos="321">
          <p15:clr>
            <a:srgbClr val="A4A3A4"/>
          </p15:clr>
        </p15:guide>
        <p15:guide id="21" orient="horz" pos="2028" userDrawn="1">
          <p15:clr>
            <a:srgbClr val="A4A3A4"/>
          </p15:clr>
        </p15:guide>
        <p15:guide id="22" pos="2880" userDrawn="1">
          <p15:clr>
            <a:srgbClr val="A4A3A4"/>
          </p15:clr>
        </p15:guide>
        <p15:guide id="23" pos="136" userDrawn="1">
          <p15:clr>
            <a:srgbClr val="A4A3A4"/>
          </p15:clr>
        </p15:guide>
        <p15:guide id="24" pos="5602" userDrawn="1">
          <p15:clr>
            <a:srgbClr val="A4A3A4"/>
          </p15:clr>
        </p15:guide>
        <p15:guide id="25" pos="771" userDrawn="1">
          <p15:clr>
            <a:srgbClr val="A4A3A4"/>
          </p15:clr>
        </p15:guide>
        <p15:guide id="26" pos="5511" userDrawn="1">
          <p15:clr>
            <a:srgbClr val="A4A3A4"/>
          </p15:clr>
        </p15:guide>
        <p15:guide id="27" pos="1973" userDrawn="1">
          <p15:clr>
            <a:srgbClr val="A4A3A4"/>
          </p15:clr>
        </p15:guide>
        <p15:guide id="28" pos="3492" userDrawn="1">
          <p15:clr>
            <a:srgbClr val="A4A3A4"/>
          </p15:clr>
        </p15:guide>
        <p15:guide id="29" pos="5465" userDrawn="1">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 Moulinier" initials="CM" lastIdx="1" clrIdx="0">
    <p:extLst>
      <p:ext uri="{19B8F6BF-5375-455C-9EA6-DF929625EA0E}">
        <p15:presenceInfo xmlns:p15="http://schemas.microsoft.com/office/powerpoint/2012/main" userId="S-1-5-21-3343930222-3471731563-1258133589-528202" providerId="AD"/>
      </p:ext>
    </p:extLst>
  </p:cmAuthor>
  <p:cmAuthor id="2" name="Sylvie Bacquet" initials="SB" lastIdx="1" clrIdx="1">
    <p:extLst>
      <p:ext uri="{19B8F6BF-5375-455C-9EA6-DF929625EA0E}">
        <p15:presenceInfo xmlns:p15="http://schemas.microsoft.com/office/powerpoint/2012/main" userId="S-1-5-21-3343930222-3471731563-1258133589-337392" providerId="AD"/>
      </p:ext>
    </p:extLst>
  </p:cmAuthor>
  <p:cmAuthor id="3" name="Amandine Lama" initials="AL" lastIdx="1" clrIdx="2">
    <p:extLst>
      <p:ext uri="{19B8F6BF-5375-455C-9EA6-DF929625EA0E}">
        <p15:presenceInfo xmlns:p15="http://schemas.microsoft.com/office/powerpoint/2012/main" userId="S::amandine.lama@Ipsos.com::6145b765-42e4-4642-a9ae-37dbca3259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A6A6A6"/>
    <a:srgbClr val="92D050"/>
    <a:srgbClr val="FFFFFF"/>
    <a:srgbClr val="547F5E"/>
    <a:srgbClr val="E9E9E9"/>
    <a:srgbClr val="FFCCCC"/>
    <a:srgbClr val="003366"/>
    <a:srgbClr val="6E730B"/>
    <a:srgbClr val="AE7E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5745" autoAdjust="0"/>
  </p:normalViewPr>
  <p:slideViewPr>
    <p:cSldViewPr snapToGrid="0" snapToObjects="1" showGuides="1">
      <p:cViewPr varScale="1">
        <p:scale>
          <a:sx n="150" d="100"/>
          <a:sy n="150" d="100"/>
        </p:scale>
        <p:origin x="528" y="126"/>
      </p:cViewPr>
      <p:guideLst>
        <p:guide orient="horz" pos="123"/>
        <p:guide orient="horz" pos="1665"/>
        <p:guide orient="horz" pos="4534"/>
        <p:guide orient="horz" pos="4286"/>
        <p:guide pos="3946"/>
        <p:guide pos="237"/>
        <p:guide pos="8229"/>
        <p:guide orient="horz" pos="1416"/>
        <p:guide orient="horz" pos="2686"/>
        <p:guide orient="horz" pos="1144"/>
        <p:guide orient="horz" pos="169"/>
        <p:guide orient="horz" pos="1733"/>
        <p:guide orient="horz" pos="237"/>
        <p:guide orient="horz" pos="2981"/>
        <p:guide orient="horz" pos="1869"/>
        <p:guide orient="horz" pos="2323"/>
        <p:guide orient="horz" pos="321"/>
        <p:guide orient="horz" pos="2028"/>
        <p:guide pos="2880"/>
        <p:guide pos="136"/>
        <p:guide pos="5602"/>
        <p:guide pos="771"/>
        <p:guide pos="5511"/>
        <p:guide pos="1973"/>
        <p:guide pos="3492"/>
        <p:guide pos="5465"/>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750"/>
    </p:cViewPr>
  </p:sorterViewPr>
  <p:notesViewPr>
    <p:cSldViewPr snapToGrid="0" snapToObjects="1" showGuides="1">
      <p:cViewPr varScale="1">
        <p:scale>
          <a:sx n="81" d="100"/>
          <a:sy n="81" d="100"/>
        </p:scale>
        <p:origin x="3048" y="108"/>
      </p:cViewPr>
      <p:guideLst>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5.xml"/><Relationship Id="rId1" Type="http://schemas.microsoft.com/office/2011/relationships/chartStyle" Target="style2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7.xml"/><Relationship Id="rId1" Type="http://schemas.microsoft.com/office/2011/relationships/chartStyle" Target="style27.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8.xml"/><Relationship Id="rId1" Type="http://schemas.microsoft.com/office/2011/relationships/chartStyle" Target="style2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9.xml"/><Relationship Id="rId1" Type="http://schemas.microsoft.com/office/2011/relationships/chartStyle" Target="style2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Grand public</c:v>
                </c:pt>
              </c:strCache>
            </c:strRef>
          </c:tx>
          <c:dPt>
            <c:idx val="0"/>
            <c:bubble3D val="0"/>
            <c:spPr>
              <a:solidFill>
                <a:srgbClr val="009900"/>
              </a:solidFill>
              <a:ln w="19050">
                <a:solidFill>
                  <a:schemeClr val="lt1"/>
                </a:solidFill>
              </a:ln>
              <a:effectLst/>
            </c:spPr>
            <c:extLst>
              <c:ext xmlns:c16="http://schemas.microsoft.com/office/drawing/2014/chart" uri="{C3380CC4-5D6E-409C-BE32-E72D297353CC}">
                <c16:uniqueId val="{00000001-E82A-4AA7-8039-3CAB861C904A}"/>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E82A-4AA7-8039-3CAB861C904A}"/>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E82A-4AA7-8039-3CAB861C904A}"/>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E82A-4AA7-8039-3CAB861C904A}"/>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E82A-4AA7-8039-3CAB861C904A}"/>
              </c:ext>
            </c:extLst>
          </c:dPt>
          <c:dLbls>
            <c:dLbl>
              <c:idx val="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2A-4AA7-8039-3CAB861C90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Oui, tout à fait</c:v>
                </c:pt>
                <c:pt idx="1">
                  <c:v>Oui, plutôt</c:v>
                </c:pt>
                <c:pt idx="2">
                  <c:v>Non, plutôt pas</c:v>
                </c:pt>
                <c:pt idx="3">
                  <c:v>Non, pas du tout</c:v>
                </c:pt>
              </c:strCache>
            </c:strRef>
          </c:cat>
          <c:val>
            <c:numRef>
              <c:f>Feuil1!$B$2:$B$5</c:f>
              <c:numCache>
                <c:formatCode>General</c:formatCode>
                <c:ptCount val="4"/>
                <c:pt idx="0">
                  <c:v>15</c:v>
                </c:pt>
                <c:pt idx="1">
                  <c:v>56</c:v>
                </c:pt>
                <c:pt idx="2">
                  <c:v>22</c:v>
                </c:pt>
                <c:pt idx="3">
                  <c:v>7</c:v>
                </c:pt>
              </c:numCache>
            </c:numRef>
          </c:val>
          <c:extLst>
            <c:ext xmlns:c16="http://schemas.microsoft.com/office/drawing/2014/chart" uri="{C3380CC4-5D6E-409C-BE32-E72D297353CC}">
              <c16:uniqueId val="{0000000A-E82A-4AA7-8039-3CAB861C904A}"/>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675179068645"/>
          <c:y val="0"/>
          <c:w val="0.71657365088319358"/>
          <c:h val="0.99739356327043571"/>
        </c:manualLayout>
      </c:layout>
      <c:barChart>
        <c:barDir val="bar"/>
        <c:grouping val="percentStacked"/>
        <c:varyColors val="0"/>
        <c:ser>
          <c:idx val="0"/>
          <c:order val="0"/>
          <c:tx>
            <c:strRef>
              <c:f>Feuil1!$B$1</c:f>
              <c:strCache>
                <c:ptCount val="1"/>
                <c:pt idx="0">
                  <c:v>Très bien</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85CB-4D9A-AB83-5A22D77A998E}"/>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2-85CB-4D9A-AB83-5A22D77A99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Feuil1!$B$2:$B$6</c:f>
              <c:numCache>
                <c:formatCode>General</c:formatCode>
                <c:ptCount val="5"/>
                <c:pt idx="0">
                  <c:v>10</c:v>
                </c:pt>
                <c:pt idx="1">
                  <c:v>10</c:v>
                </c:pt>
                <c:pt idx="2">
                  <c:v>10</c:v>
                </c:pt>
                <c:pt idx="4">
                  <c:v>11</c:v>
                </c:pt>
              </c:numCache>
            </c:numRef>
          </c:val>
          <c:extLst>
            <c:ext xmlns:c16="http://schemas.microsoft.com/office/drawing/2014/chart" uri="{C3380CC4-5D6E-409C-BE32-E72D297353CC}">
              <c16:uniqueId val="{00000003-85CB-4D9A-AB83-5A22D77A998E}"/>
            </c:ext>
          </c:extLst>
        </c:ser>
        <c:ser>
          <c:idx val="1"/>
          <c:order val="1"/>
          <c:tx>
            <c:strRef>
              <c:f>Feuil1!$C$1</c:f>
              <c:strCache>
                <c:ptCount val="1"/>
                <c:pt idx="0">
                  <c:v>Plutôt bien</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Feuil1!$C$2:$C$6</c:f>
              <c:numCache>
                <c:formatCode>General</c:formatCode>
                <c:ptCount val="5"/>
                <c:pt idx="0">
                  <c:v>41</c:v>
                </c:pt>
                <c:pt idx="1">
                  <c:v>41</c:v>
                </c:pt>
                <c:pt idx="2">
                  <c:v>44</c:v>
                </c:pt>
                <c:pt idx="4">
                  <c:v>38</c:v>
                </c:pt>
              </c:numCache>
            </c:numRef>
          </c:val>
          <c:extLst>
            <c:ext xmlns:c16="http://schemas.microsoft.com/office/drawing/2014/chart" uri="{C3380CC4-5D6E-409C-BE32-E72D297353CC}">
              <c16:uniqueId val="{00000004-85CB-4D9A-AB83-5A22D77A998E}"/>
            </c:ext>
          </c:extLst>
        </c:ser>
        <c:ser>
          <c:idx val="2"/>
          <c:order val="2"/>
          <c:tx>
            <c:strRef>
              <c:f>Feuil1!$D$1</c:f>
              <c:strCache>
                <c:ptCount val="1"/>
                <c:pt idx="0">
                  <c:v>Plutôt mal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Feuil1!$D$2:$D$6</c:f>
              <c:numCache>
                <c:formatCode>General</c:formatCode>
                <c:ptCount val="5"/>
                <c:pt idx="0">
                  <c:v>33</c:v>
                </c:pt>
                <c:pt idx="1">
                  <c:v>31</c:v>
                </c:pt>
                <c:pt idx="2">
                  <c:v>36</c:v>
                </c:pt>
                <c:pt idx="4">
                  <c:v>31</c:v>
                </c:pt>
              </c:numCache>
            </c:numRef>
          </c:val>
          <c:extLst>
            <c:ext xmlns:c16="http://schemas.microsoft.com/office/drawing/2014/chart" uri="{C3380CC4-5D6E-409C-BE32-E72D297353CC}">
              <c16:uniqueId val="{00000005-85CB-4D9A-AB83-5A22D77A998E}"/>
            </c:ext>
          </c:extLst>
        </c:ser>
        <c:ser>
          <c:idx val="3"/>
          <c:order val="3"/>
          <c:tx>
            <c:strRef>
              <c:f>Feuil1!$E$1</c:f>
              <c:strCache>
                <c:ptCount val="1"/>
                <c:pt idx="0">
                  <c:v>Très mal</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Feuil1!$E$2:$E$6</c:f>
              <c:numCache>
                <c:formatCode>General</c:formatCode>
                <c:ptCount val="5"/>
                <c:pt idx="0">
                  <c:v>16</c:v>
                </c:pt>
                <c:pt idx="1">
                  <c:v>18</c:v>
                </c:pt>
                <c:pt idx="2">
                  <c:v>9</c:v>
                </c:pt>
                <c:pt idx="4">
                  <c:v>20</c:v>
                </c:pt>
              </c:numCache>
            </c:numRef>
          </c:val>
          <c:extLst>
            <c:ext xmlns:c16="http://schemas.microsoft.com/office/drawing/2014/chart" uri="{C3380CC4-5D6E-409C-BE32-E72D297353CC}">
              <c16:uniqueId val="{00000006-85CB-4D9A-AB83-5A22D77A998E}"/>
            </c:ext>
          </c:extLst>
        </c:ser>
        <c:ser>
          <c:idx val="4"/>
          <c:order val="4"/>
          <c:tx>
            <c:strRef>
              <c:f>Feuil1!$F$1</c:f>
              <c:strCache>
                <c:ptCount val="1"/>
                <c:pt idx="0">
                  <c:v>nsp</c:v>
                </c:pt>
              </c:strCache>
            </c:strRef>
          </c:tx>
          <c:spPr>
            <a:solidFill>
              <a:schemeClr val="bg2"/>
            </a:solidFill>
            <a:ln>
              <a:noFill/>
            </a:ln>
            <a:effectLst/>
          </c:spPr>
          <c:invertIfNegative val="0"/>
          <c:dLbls>
            <c:dLbl>
              <c:idx val="2"/>
              <c:layout>
                <c:manualLayout>
                  <c:x val="2.2070752111565759E-2"/>
                  <c:y val="0"/>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3F-4226-BBC8-910A4997BB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Feuil1!$F$2:$F$6</c:f>
              <c:numCache>
                <c:formatCode>General</c:formatCode>
                <c:ptCount val="5"/>
                <c:pt idx="2">
                  <c:v>1</c:v>
                </c:pt>
              </c:numCache>
            </c:numRef>
          </c:val>
          <c:extLst>
            <c:ext xmlns:c16="http://schemas.microsoft.com/office/drawing/2014/chart" uri="{C3380CC4-5D6E-409C-BE32-E72D297353CC}">
              <c16:uniqueId val="{00000002-8E3F-4226-BBC8-910A4997BBF3}"/>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Tout à fait confiance</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85CB-4D9A-AB83-5A22D77A998E}"/>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2-85CB-4D9A-AB83-5A22D77A99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Feuil1!$B$2:$B$6</c:f>
              <c:numCache>
                <c:formatCode>General</c:formatCode>
                <c:ptCount val="5"/>
                <c:pt idx="0">
                  <c:v>7</c:v>
                </c:pt>
                <c:pt idx="1">
                  <c:v>7</c:v>
                </c:pt>
                <c:pt idx="2">
                  <c:v>8</c:v>
                </c:pt>
                <c:pt idx="4">
                  <c:v>10</c:v>
                </c:pt>
              </c:numCache>
            </c:numRef>
          </c:val>
          <c:extLst>
            <c:ext xmlns:c16="http://schemas.microsoft.com/office/drawing/2014/chart" uri="{C3380CC4-5D6E-409C-BE32-E72D297353CC}">
              <c16:uniqueId val="{00000003-85CB-4D9A-AB83-5A22D77A998E}"/>
            </c:ext>
          </c:extLst>
        </c:ser>
        <c:ser>
          <c:idx val="1"/>
          <c:order val="1"/>
          <c:tx>
            <c:strRef>
              <c:f>Feuil1!$C$1</c:f>
              <c:strCache>
                <c:ptCount val="1"/>
                <c:pt idx="0">
                  <c:v>Plutôt confiance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Feuil1!$C$2:$C$6</c:f>
              <c:numCache>
                <c:formatCode>General</c:formatCode>
                <c:ptCount val="5"/>
                <c:pt idx="0">
                  <c:v>21</c:v>
                </c:pt>
                <c:pt idx="1">
                  <c:v>16</c:v>
                </c:pt>
                <c:pt idx="2">
                  <c:v>40</c:v>
                </c:pt>
                <c:pt idx="4">
                  <c:v>43</c:v>
                </c:pt>
              </c:numCache>
            </c:numRef>
          </c:val>
          <c:extLst>
            <c:ext xmlns:c16="http://schemas.microsoft.com/office/drawing/2014/chart" uri="{C3380CC4-5D6E-409C-BE32-E72D297353CC}">
              <c16:uniqueId val="{00000004-85CB-4D9A-AB83-5A22D77A998E}"/>
            </c:ext>
          </c:extLst>
        </c:ser>
        <c:ser>
          <c:idx val="2"/>
          <c:order val="2"/>
          <c:tx>
            <c:strRef>
              <c:f>Feuil1!$D$1</c:f>
              <c:strCache>
                <c:ptCount val="1"/>
                <c:pt idx="0">
                  <c:v>Plutôt pas confiance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Feuil1!$D$2:$D$6</c:f>
              <c:numCache>
                <c:formatCode>General</c:formatCode>
                <c:ptCount val="5"/>
                <c:pt idx="0">
                  <c:v>31</c:v>
                </c:pt>
                <c:pt idx="1">
                  <c:v>31</c:v>
                </c:pt>
                <c:pt idx="2">
                  <c:v>34</c:v>
                </c:pt>
                <c:pt idx="4">
                  <c:v>28</c:v>
                </c:pt>
              </c:numCache>
            </c:numRef>
          </c:val>
          <c:extLst>
            <c:ext xmlns:c16="http://schemas.microsoft.com/office/drawing/2014/chart" uri="{C3380CC4-5D6E-409C-BE32-E72D297353CC}">
              <c16:uniqueId val="{00000005-85CB-4D9A-AB83-5A22D77A998E}"/>
            </c:ext>
          </c:extLst>
        </c:ser>
        <c:ser>
          <c:idx val="3"/>
          <c:order val="3"/>
          <c:tx>
            <c:strRef>
              <c:f>Feuil1!$E$1</c:f>
              <c:strCache>
                <c:ptCount val="1"/>
                <c:pt idx="0">
                  <c:v>Pas du tout confiance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Feuil1!$E$2:$E$6</c:f>
              <c:numCache>
                <c:formatCode>General</c:formatCode>
                <c:ptCount val="5"/>
                <c:pt idx="0">
                  <c:v>41</c:v>
                </c:pt>
                <c:pt idx="1">
                  <c:v>46</c:v>
                </c:pt>
                <c:pt idx="2">
                  <c:v>18</c:v>
                </c:pt>
                <c:pt idx="4">
                  <c:v>19</c:v>
                </c:pt>
              </c:numCache>
            </c:numRef>
          </c:val>
          <c:extLst>
            <c:ext xmlns:c16="http://schemas.microsoft.com/office/drawing/2014/chart" uri="{C3380CC4-5D6E-409C-BE32-E72D297353CC}">
              <c16:uniqueId val="{00000006-85CB-4D9A-AB83-5A22D77A998E}"/>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Tout à fait confiance</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85CB-4D9A-AB83-5A22D77A998E}"/>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2-85CB-4D9A-AB83-5A22D77A99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Feuil1!$B$2:$B$6</c:f>
              <c:numCache>
                <c:formatCode>General</c:formatCode>
                <c:ptCount val="5"/>
                <c:pt idx="0">
                  <c:v>7</c:v>
                </c:pt>
                <c:pt idx="1">
                  <c:v>6</c:v>
                </c:pt>
                <c:pt idx="2">
                  <c:v>12</c:v>
                </c:pt>
                <c:pt idx="4">
                  <c:v>9</c:v>
                </c:pt>
              </c:numCache>
            </c:numRef>
          </c:val>
          <c:extLst>
            <c:ext xmlns:c16="http://schemas.microsoft.com/office/drawing/2014/chart" uri="{C3380CC4-5D6E-409C-BE32-E72D297353CC}">
              <c16:uniqueId val="{00000003-85CB-4D9A-AB83-5A22D77A998E}"/>
            </c:ext>
          </c:extLst>
        </c:ser>
        <c:ser>
          <c:idx val="1"/>
          <c:order val="1"/>
          <c:tx>
            <c:strRef>
              <c:f>Feuil1!$C$1</c:f>
              <c:strCache>
                <c:ptCount val="1"/>
                <c:pt idx="0">
                  <c:v>Plutôt confiance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Feuil1!$C$2:$C$6</c:f>
              <c:numCache>
                <c:formatCode>General</c:formatCode>
                <c:ptCount val="5"/>
                <c:pt idx="0">
                  <c:v>22</c:v>
                </c:pt>
                <c:pt idx="1">
                  <c:v>19</c:v>
                </c:pt>
                <c:pt idx="2">
                  <c:v>32</c:v>
                </c:pt>
                <c:pt idx="4">
                  <c:v>41</c:v>
                </c:pt>
              </c:numCache>
            </c:numRef>
          </c:val>
          <c:extLst>
            <c:ext xmlns:c16="http://schemas.microsoft.com/office/drawing/2014/chart" uri="{C3380CC4-5D6E-409C-BE32-E72D297353CC}">
              <c16:uniqueId val="{00000004-85CB-4D9A-AB83-5A22D77A998E}"/>
            </c:ext>
          </c:extLst>
        </c:ser>
        <c:ser>
          <c:idx val="2"/>
          <c:order val="2"/>
          <c:tx>
            <c:strRef>
              <c:f>Feuil1!$D$1</c:f>
              <c:strCache>
                <c:ptCount val="1"/>
                <c:pt idx="0">
                  <c:v>Plutôt pas confiance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Feuil1!$D$2:$D$6</c:f>
              <c:numCache>
                <c:formatCode>General</c:formatCode>
                <c:ptCount val="5"/>
                <c:pt idx="0">
                  <c:v>35</c:v>
                </c:pt>
                <c:pt idx="1">
                  <c:v>37</c:v>
                </c:pt>
                <c:pt idx="2">
                  <c:v>31</c:v>
                </c:pt>
                <c:pt idx="4">
                  <c:v>30</c:v>
                </c:pt>
              </c:numCache>
            </c:numRef>
          </c:val>
          <c:extLst>
            <c:ext xmlns:c16="http://schemas.microsoft.com/office/drawing/2014/chart" uri="{C3380CC4-5D6E-409C-BE32-E72D297353CC}">
              <c16:uniqueId val="{00000005-85CB-4D9A-AB83-5A22D77A998E}"/>
            </c:ext>
          </c:extLst>
        </c:ser>
        <c:ser>
          <c:idx val="3"/>
          <c:order val="3"/>
          <c:tx>
            <c:strRef>
              <c:f>Feuil1!$E$1</c:f>
              <c:strCache>
                <c:ptCount val="1"/>
                <c:pt idx="0">
                  <c:v>Pas du tout confiance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Feuil1!$E$2:$E$6</c:f>
              <c:numCache>
                <c:formatCode>General</c:formatCode>
                <c:ptCount val="5"/>
                <c:pt idx="0">
                  <c:v>36</c:v>
                </c:pt>
                <c:pt idx="1">
                  <c:v>38</c:v>
                </c:pt>
                <c:pt idx="2">
                  <c:v>25</c:v>
                </c:pt>
                <c:pt idx="4">
                  <c:v>20</c:v>
                </c:pt>
              </c:numCache>
            </c:numRef>
          </c:val>
          <c:extLst>
            <c:ext xmlns:c16="http://schemas.microsoft.com/office/drawing/2014/chart" uri="{C3380CC4-5D6E-409C-BE32-E72D297353CC}">
              <c16:uniqueId val="{00000006-85CB-4D9A-AB83-5A22D77A998E}"/>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Tout à fait confiance</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B158-49EE-A69C-645A4DE1725F}"/>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2-B158-49EE-A69C-645A4DE1725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Feuil1!$B$2:$B$4</c:f>
              <c:numCache>
                <c:formatCode>General</c:formatCode>
                <c:ptCount val="3"/>
                <c:pt idx="0">
                  <c:v>26</c:v>
                </c:pt>
                <c:pt idx="1">
                  <c:v>16</c:v>
                </c:pt>
                <c:pt idx="2">
                  <c:v>5</c:v>
                </c:pt>
              </c:numCache>
            </c:numRef>
          </c:val>
          <c:extLst>
            <c:ext xmlns:c16="http://schemas.microsoft.com/office/drawing/2014/chart" uri="{C3380CC4-5D6E-409C-BE32-E72D297353CC}">
              <c16:uniqueId val="{00000004-B158-49EE-A69C-645A4DE1725F}"/>
            </c:ext>
          </c:extLst>
        </c:ser>
        <c:ser>
          <c:idx val="1"/>
          <c:order val="1"/>
          <c:tx>
            <c:strRef>
              <c:f>Feuil1!$C$1</c:f>
              <c:strCache>
                <c:ptCount val="1"/>
                <c:pt idx="0">
                  <c:v>Plutôt confiance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Feuil1!$C$2:$C$4</c:f>
              <c:numCache>
                <c:formatCode>General</c:formatCode>
                <c:ptCount val="3"/>
                <c:pt idx="0">
                  <c:v>58</c:v>
                </c:pt>
                <c:pt idx="1">
                  <c:v>51</c:v>
                </c:pt>
                <c:pt idx="2">
                  <c:v>24</c:v>
                </c:pt>
              </c:numCache>
            </c:numRef>
          </c:val>
          <c:extLst>
            <c:ext xmlns:c16="http://schemas.microsoft.com/office/drawing/2014/chart" uri="{C3380CC4-5D6E-409C-BE32-E72D297353CC}">
              <c16:uniqueId val="{00000007-B158-49EE-A69C-645A4DE1725F}"/>
            </c:ext>
          </c:extLst>
        </c:ser>
        <c:ser>
          <c:idx val="2"/>
          <c:order val="2"/>
          <c:tx>
            <c:strRef>
              <c:f>Feuil1!$D$1</c:f>
              <c:strCache>
                <c:ptCount val="1"/>
                <c:pt idx="0">
                  <c:v>Plutôt pas confiance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Feuil1!$D$2:$D$4</c:f>
              <c:numCache>
                <c:formatCode>General</c:formatCode>
                <c:ptCount val="3"/>
                <c:pt idx="0">
                  <c:v>11</c:v>
                </c:pt>
                <c:pt idx="1">
                  <c:v>24</c:v>
                </c:pt>
                <c:pt idx="2">
                  <c:v>34</c:v>
                </c:pt>
              </c:numCache>
            </c:numRef>
          </c:val>
          <c:extLst>
            <c:ext xmlns:c16="http://schemas.microsoft.com/office/drawing/2014/chart" uri="{C3380CC4-5D6E-409C-BE32-E72D297353CC}">
              <c16:uniqueId val="{0000000A-B158-49EE-A69C-645A4DE1725F}"/>
            </c:ext>
          </c:extLst>
        </c:ser>
        <c:ser>
          <c:idx val="3"/>
          <c:order val="3"/>
          <c:tx>
            <c:strRef>
              <c:f>Feuil1!$E$1</c:f>
              <c:strCache>
                <c:ptCount val="1"/>
                <c:pt idx="0">
                  <c:v>Pas du tout confiance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Feuil1!$E$2:$E$4</c:f>
              <c:numCache>
                <c:formatCode>General</c:formatCode>
                <c:ptCount val="3"/>
                <c:pt idx="0">
                  <c:v>5</c:v>
                </c:pt>
                <c:pt idx="1">
                  <c:v>9</c:v>
                </c:pt>
                <c:pt idx="2">
                  <c:v>37</c:v>
                </c:pt>
              </c:numCache>
            </c:numRef>
          </c:val>
          <c:extLst>
            <c:ext xmlns:c16="http://schemas.microsoft.com/office/drawing/2014/chart" uri="{C3380CC4-5D6E-409C-BE32-E72D297353CC}">
              <c16:uniqueId val="{0000000E-B158-49EE-A69C-645A4DE1725F}"/>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Tout à fait confiance</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1E2A-4390-8E7A-9A2D60FC0E0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Feuil1!$B$2:$B$4</c:f>
              <c:numCache>
                <c:formatCode>General</c:formatCode>
                <c:ptCount val="3"/>
                <c:pt idx="0">
                  <c:v>23</c:v>
                </c:pt>
                <c:pt idx="1">
                  <c:v>20</c:v>
                </c:pt>
                <c:pt idx="2">
                  <c:v>8</c:v>
                </c:pt>
              </c:numCache>
            </c:numRef>
          </c:val>
          <c:extLst>
            <c:ext xmlns:c16="http://schemas.microsoft.com/office/drawing/2014/chart" uri="{C3380CC4-5D6E-409C-BE32-E72D297353CC}">
              <c16:uniqueId val="{00000003-1E2A-4390-8E7A-9A2D60FC0E0D}"/>
            </c:ext>
          </c:extLst>
        </c:ser>
        <c:ser>
          <c:idx val="1"/>
          <c:order val="1"/>
          <c:tx>
            <c:strRef>
              <c:f>Feuil1!$C$1</c:f>
              <c:strCache>
                <c:ptCount val="1"/>
                <c:pt idx="0">
                  <c:v>Plutôt confiance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Feuil1!$C$2:$C$4</c:f>
              <c:numCache>
                <c:formatCode>General</c:formatCode>
                <c:ptCount val="3"/>
                <c:pt idx="0">
                  <c:v>52</c:v>
                </c:pt>
                <c:pt idx="1">
                  <c:v>53</c:v>
                </c:pt>
                <c:pt idx="2">
                  <c:v>37</c:v>
                </c:pt>
              </c:numCache>
            </c:numRef>
          </c:val>
          <c:extLst>
            <c:ext xmlns:c16="http://schemas.microsoft.com/office/drawing/2014/chart" uri="{C3380CC4-5D6E-409C-BE32-E72D297353CC}">
              <c16:uniqueId val="{00000004-1E2A-4390-8E7A-9A2D60FC0E0D}"/>
            </c:ext>
          </c:extLst>
        </c:ser>
        <c:ser>
          <c:idx val="2"/>
          <c:order val="2"/>
          <c:tx>
            <c:strRef>
              <c:f>Feuil1!$D$1</c:f>
              <c:strCache>
                <c:ptCount val="1"/>
                <c:pt idx="0">
                  <c:v>Plutôt pas confiance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Feuil1!$D$2:$D$4</c:f>
              <c:numCache>
                <c:formatCode>General</c:formatCode>
                <c:ptCount val="3"/>
                <c:pt idx="0">
                  <c:v>17</c:v>
                </c:pt>
                <c:pt idx="1">
                  <c:v>18</c:v>
                </c:pt>
                <c:pt idx="2">
                  <c:v>30</c:v>
                </c:pt>
              </c:numCache>
            </c:numRef>
          </c:val>
          <c:extLst>
            <c:ext xmlns:c16="http://schemas.microsoft.com/office/drawing/2014/chart" uri="{C3380CC4-5D6E-409C-BE32-E72D297353CC}">
              <c16:uniqueId val="{00000005-1E2A-4390-8E7A-9A2D60FC0E0D}"/>
            </c:ext>
          </c:extLst>
        </c:ser>
        <c:ser>
          <c:idx val="3"/>
          <c:order val="3"/>
          <c:tx>
            <c:strRef>
              <c:f>Feuil1!$E$1</c:f>
              <c:strCache>
                <c:ptCount val="1"/>
                <c:pt idx="0">
                  <c:v>Pas du tout confiance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Feuil1!$E$2:$E$4</c:f>
              <c:numCache>
                <c:formatCode>General</c:formatCode>
                <c:ptCount val="3"/>
                <c:pt idx="0">
                  <c:v>8</c:v>
                </c:pt>
                <c:pt idx="1">
                  <c:v>9</c:v>
                </c:pt>
                <c:pt idx="2">
                  <c:v>25</c:v>
                </c:pt>
              </c:numCache>
            </c:numRef>
          </c:val>
          <c:extLst>
            <c:ext xmlns:c16="http://schemas.microsoft.com/office/drawing/2014/chart" uri="{C3380CC4-5D6E-409C-BE32-E72D297353CC}">
              <c16:uniqueId val="{00000006-1E2A-4390-8E7A-9A2D60FC0E0D}"/>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65294445702204074"/>
          <c:h val="0.99739356327043571"/>
        </c:manualLayout>
      </c:layout>
      <c:barChart>
        <c:barDir val="bar"/>
        <c:grouping val="percentStacked"/>
        <c:varyColors val="0"/>
        <c:ser>
          <c:idx val="0"/>
          <c:order val="0"/>
          <c:tx>
            <c:strRef>
              <c:f>Feuil1!$B$1</c:f>
              <c:strCache>
                <c:ptCount val="1"/>
                <c:pt idx="0">
                  <c:v>Tout à fait confiance</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B158-49EE-A69C-645A4DE1725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1">
                  <c:v>Par les parents d'élèves</c:v>
                </c:pt>
                <c:pt idx="2">
                  <c:v>Par votre hiérarchie</c:v>
                </c:pt>
              </c:strCache>
            </c:strRef>
          </c:cat>
          <c:val>
            <c:numRef>
              <c:f>Feuil1!$B$2:$B$4</c:f>
              <c:numCache>
                <c:formatCode>General</c:formatCode>
                <c:ptCount val="3"/>
                <c:pt idx="1">
                  <c:v>13</c:v>
                </c:pt>
                <c:pt idx="2">
                  <c:v>12</c:v>
                </c:pt>
              </c:numCache>
            </c:numRef>
          </c:val>
          <c:extLst>
            <c:ext xmlns:c16="http://schemas.microsoft.com/office/drawing/2014/chart" uri="{C3380CC4-5D6E-409C-BE32-E72D297353CC}">
              <c16:uniqueId val="{00000004-B158-49EE-A69C-645A4DE1725F}"/>
            </c:ext>
          </c:extLst>
        </c:ser>
        <c:ser>
          <c:idx val="1"/>
          <c:order val="1"/>
          <c:tx>
            <c:strRef>
              <c:f>Feuil1!$C$1</c:f>
              <c:strCache>
                <c:ptCount val="1"/>
                <c:pt idx="0">
                  <c:v>Plutôt confiance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1">
                  <c:v>Par les parents d'élèves</c:v>
                </c:pt>
                <c:pt idx="2">
                  <c:v>Par votre hiérarchie</c:v>
                </c:pt>
              </c:strCache>
            </c:strRef>
          </c:cat>
          <c:val>
            <c:numRef>
              <c:f>Feuil1!$C$2:$C$4</c:f>
              <c:numCache>
                <c:formatCode>General</c:formatCode>
                <c:ptCount val="3"/>
                <c:pt idx="1">
                  <c:v>45</c:v>
                </c:pt>
                <c:pt idx="2">
                  <c:v>35</c:v>
                </c:pt>
              </c:numCache>
            </c:numRef>
          </c:val>
          <c:extLst>
            <c:ext xmlns:c16="http://schemas.microsoft.com/office/drawing/2014/chart" uri="{C3380CC4-5D6E-409C-BE32-E72D297353CC}">
              <c16:uniqueId val="{00000007-B158-49EE-A69C-645A4DE1725F}"/>
            </c:ext>
          </c:extLst>
        </c:ser>
        <c:ser>
          <c:idx val="2"/>
          <c:order val="2"/>
          <c:tx>
            <c:strRef>
              <c:f>Feuil1!$D$1</c:f>
              <c:strCache>
                <c:ptCount val="1"/>
                <c:pt idx="0">
                  <c:v>Plutôt pas confiance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1">
                  <c:v>Par les parents d'élèves</c:v>
                </c:pt>
                <c:pt idx="2">
                  <c:v>Par votre hiérarchie</c:v>
                </c:pt>
              </c:strCache>
            </c:strRef>
          </c:cat>
          <c:val>
            <c:numRef>
              <c:f>Feuil1!$D$2:$D$4</c:f>
              <c:numCache>
                <c:formatCode>General</c:formatCode>
                <c:ptCount val="3"/>
                <c:pt idx="1">
                  <c:v>31</c:v>
                </c:pt>
                <c:pt idx="2">
                  <c:v>31</c:v>
                </c:pt>
              </c:numCache>
            </c:numRef>
          </c:val>
          <c:extLst>
            <c:ext xmlns:c16="http://schemas.microsoft.com/office/drawing/2014/chart" uri="{C3380CC4-5D6E-409C-BE32-E72D297353CC}">
              <c16:uniqueId val="{0000000A-B158-49EE-A69C-645A4DE1725F}"/>
            </c:ext>
          </c:extLst>
        </c:ser>
        <c:ser>
          <c:idx val="3"/>
          <c:order val="3"/>
          <c:tx>
            <c:strRef>
              <c:f>Feuil1!$E$1</c:f>
              <c:strCache>
                <c:ptCount val="1"/>
                <c:pt idx="0">
                  <c:v>Pas du tout confiance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1">
                  <c:v>Par les parents d'élèves</c:v>
                </c:pt>
                <c:pt idx="2">
                  <c:v>Par votre hiérarchie</c:v>
                </c:pt>
              </c:strCache>
            </c:strRef>
          </c:cat>
          <c:val>
            <c:numRef>
              <c:f>Feuil1!$E$2:$E$4</c:f>
              <c:numCache>
                <c:formatCode>General</c:formatCode>
                <c:ptCount val="3"/>
                <c:pt idx="1">
                  <c:v>11</c:v>
                </c:pt>
                <c:pt idx="2">
                  <c:v>22</c:v>
                </c:pt>
              </c:numCache>
            </c:numRef>
          </c:val>
          <c:extLst>
            <c:ext xmlns:c16="http://schemas.microsoft.com/office/drawing/2014/chart" uri="{C3380CC4-5D6E-409C-BE32-E72D297353CC}">
              <c16:uniqueId val="{0000000E-B158-49EE-A69C-645A4DE1725F}"/>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Tout à fait confiance</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9E91-4BF2-AE61-C52E71EDED1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Par les enseignants</c:v>
                </c:pt>
                <c:pt idx="1">
                  <c:v>Par les parents d'élèves</c:v>
                </c:pt>
                <c:pt idx="2">
                  <c:v>Par votre hiérarchie</c:v>
                </c:pt>
              </c:strCache>
            </c:strRef>
          </c:cat>
          <c:val>
            <c:numRef>
              <c:f>Feuil1!$B$2:$B$4</c:f>
              <c:numCache>
                <c:formatCode>General</c:formatCode>
                <c:ptCount val="3"/>
                <c:pt idx="0">
                  <c:v>22</c:v>
                </c:pt>
                <c:pt idx="1">
                  <c:v>15</c:v>
                </c:pt>
                <c:pt idx="2">
                  <c:v>21</c:v>
                </c:pt>
              </c:numCache>
            </c:numRef>
          </c:val>
          <c:extLst>
            <c:ext xmlns:c16="http://schemas.microsoft.com/office/drawing/2014/chart" uri="{C3380CC4-5D6E-409C-BE32-E72D297353CC}">
              <c16:uniqueId val="{00000003-9E91-4BF2-AE61-C52E71EDED12}"/>
            </c:ext>
          </c:extLst>
        </c:ser>
        <c:ser>
          <c:idx val="1"/>
          <c:order val="1"/>
          <c:tx>
            <c:strRef>
              <c:f>Feuil1!$C$1</c:f>
              <c:strCache>
                <c:ptCount val="1"/>
                <c:pt idx="0">
                  <c:v>Plutôt confiance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Par les enseignants</c:v>
                </c:pt>
                <c:pt idx="1">
                  <c:v>Par les parents d'élèves</c:v>
                </c:pt>
                <c:pt idx="2">
                  <c:v>Par votre hiérarchie</c:v>
                </c:pt>
              </c:strCache>
            </c:strRef>
          </c:cat>
          <c:val>
            <c:numRef>
              <c:f>Feuil1!$C$2:$C$4</c:f>
              <c:numCache>
                <c:formatCode>General</c:formatCode>
                <c:ptCount val="3"/>
                <c:pt idx="0">
                  <c:v>52</c:v>
                </c:pt>
                <c:pt idx="1">
                  <c:v>55</c:v>
                </c:pt>
                <c:pt idx="2">
                  <c:v>47</c:v>
                </c:pt>
              </c:numCache>
            </c:numRef>
          </c:val>
          <c:extLst>
            <c:ext xmlns:c16="http://schemas.microsoft.com/office/drawing/2014/chart" uri="{C3380CC4-5D6E-409C-BE32-E72D297353CC}">
              <c16:uniqueId val="{00000004-9E91-4BF2-AE61-C52E71EDED12}"/>
            </c:ext>
          </c:extLst>
        </c:ser>
        <c:ser>
          <c:idx val="2"/>
          <c:order val="2"/>
          <c:tx>
            <c:strRef>
              <c:f>Feuil1!$D$1</c:f>
              <c:strCache>
                <c:ptCount val="1"/>
                <c:pt idx="0">
                  <c:v>Plutôt pas confiance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Par les enseignants</c:v>
                </c:pt>
                <c:pt idx="1">
                  <c:v>Par les parents d'élèves</c:v>
                </c:pt>
                <c:pt idx="2">
                  <c:v>Par votre hiérarchie</c:v>
                </c:pt>
              </c:strCache>
            </c:strRef>
          </c:cat>
          <c:val>
            <c:numRef>
              <c:f>Feuil1!$D$2:$D$4</c:f>
              <c:numCache>
                <c:formatCode>General</c:formatCode>
                <c:ptCount val="3"/>
                <c:pt idx="0">
                  <c:v>21</c:v>
                </c:pt>
                <c:pt idx="1">
                  <c:v>24</c:v>
                </c:pt>
                <c:pt idx="2">
                  <c:v>26</c:v>
                </c:pt>
              </c:numCache>
            </c:numRef>
          </c:val>
          <c:extLst>
            <c:ext xmlns:c16="http://schemas.microsoft.com/office/drawing/2014/chart" uri="{C3380CC4-5D6E-409C-BE32-E72D297353CC}">
              <c16:uniqueId val="{00000005-9E91-4BF2-AE61-C52E71EDED12}"/>
            </c:ext>
          </c:extLst>
        </c:ser>
        <c:ser>
          <c:idx val="3"/>
          <c:order val="3"/>
          <c:tx>
            <c:strRef>
              <c:f>Feuil1!$E$1</c:f>
              <c:strCache>
                <c:ptCount val="1"/>
                <c:pt idx="0">
                  <c:v>Pas du tout confiance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Par les enseignants</c:v>
                </c:pt>
                <c:pt idx="1">
                  <c:v>Par les parents d'élèves</c:v>
                </c:pt>
                <c:pt idx="2">
                  <c:v>Par votre hiérarchie</c:v>
                </c:pt>
              </c:strCache>
            </c:strRef>
          </c:cat>
          <c:val>
            <c:numRef>
              <c:f>Feuil1!$E$2:$E$4</c:f>
              <c:numCache>
                <c:formatCode>General</c:formatCode>
                <c:ptCount val="3"/>
                <c:pt idx="0">
                  <c:v>5</c:v>
                </c:pt>
                <c:pt idx="1">
                  <c:v>6</c:v>
                </c:pt>
                <c:pt idx="2">
                  <c:v>6</c:v>
                </c:pt>
              </c:numCache>
            </c:numRef>
          </c:val>
          <c:extLst>
            <c:ext xmlns:c16="http://schemas.microsoft.com/office/drawing/2014/chart" uri="{C3380CC4-5D6E-409C-BE32-E72D297353CC}">
              <c16:uniqueId val="{00000006-9E91-4BF2-AE61-C52E71EDED12}"/>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73720472440947E-2"/>
          <c:y val="0.13353124999999999"/>
          <c:w val="0.72985761154855644"/>
          <c:h val="0.82777322671622566"/>
        </c:manualLayout>
      </c:layout>
      <c:barChart>
        <c:barDir val="bar"/>
        <c:grouping val="clustered"/>
        <c:varyColors val="0"/>
        <c:ser>
          <c:idx val="0"/>
          <c:order val="0"/>
          <c:tx>
            <c:strRef>
              <c:f>Feuil1!$B$1</c:f>
              <c:strCache>
                <c:ptCount val="1"/>
                <c:pt idx="0">
                  <c:v>Série 1</c:v>
                </c:pt>
              </c:strCache>
            </c:strRef>
          </c:tx>
          <c:spPr>
            <a:solidFill>
              <a:schemeClr val="accent5"/>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22A7-4878-A03D-C5315C7F2C6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2A7-4878-A03D-C5315C7F2C67}"/>
              </c:ext>
            </c:extLst>
          </c:dPt>
          <c:dPt>
            <c:idx val="2"/>
            <c:invertIfNegative val="0"/>
            <c:bubble3D val="0"/>
            <c:spPr>
              <a:solidFill>
                <a:srgbClr val="C00000"/>
              </a:solidFill>
              <a:ln>
                <a:noFill/>
              </a:ln>
              <a:effectLst/>
            </c:spPr>
            <c:extLst>
              <c:ext xmlns:c16="http://schemas.microsoft.com/office/drawing/2014/chart" uri="{C3380CC4-5D6E-409C-BE32-E72D297353CC}">
                <c16:uniqueId val="{00000005-22A7-4878-A03D-C5315C7F2C6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favorable </c:v>
                </c:pt>
                <c:pt idx="1">
                  <c:v>pour</c:v>
                </c:pt>
                <c:pt idx="2">
                  <c:v>défavorable</c:v>
                </c:pt>
              </c:strCache>
            </c:strRef>
          </c:cat>
          <c:val>
            <c:numRef>
              <c:f>Feuil1!$B$2:$B$4</c:f>
              <c:numCache>
                <c:formatCode>General</c:formatCode>
                <c:ptCount val="3"/>
                <c:pt idx="0">
                  <c:v>19</c:v>
                </c:pt>
                <c:pt idx="1">
                  <c:v>53</c:v>
                </c:pt>
                <c:pt idx="2">
                  <c:v>28</c:v>
                </c:pt>
              </c:numCache>
            </c:numRef>
          </c:val>
          <c:extLst>
            <c:ext xmlns:c16="http://schemas.microsoft.com/office/drawing/2014/chart" uri="{C3380CC4-5D6E-409C-BE32-E72D297353CC}">
              <c16:uniqueId val="{00000006-22A7-4878-A03D-C5315C7F2C67}"/>
            </c:ext>
          </c:extLst>
        </c:ser>
        <c:dLbls>
          <c:showLegendKey val="0"/>
          <c:showVal val="0"/>
          <c:showCatName val="0"/>
          <c:showSerName val="0"/>
          <c:showPercent val="0"/>
          <c:showBubbleSize val="0"/>
        </c:dLbls>
        <c:gapWidth val="182"/>
        <c:axId val="555303240"/>
        <c:axId val="555312096"/>
      </c:barChart>
      <c:catAx>
        <c:axId val="555303240"/>
        <c:scaling>
          <c:orientation val="maxMin"/>
        </c:scaling>
        <c:delete val="1"/>
        <c:axPos val="l"/>
        <c:numFmt formatCode="General" sourceLinked="1"/>
        <c:majorTickMark val="out"/>
        <c:minorTickMark val="none"/>
        <c:tickLblPos val="nextTo"/>
        <c:crossAx val="555312096"/>
        <c:crosses val="autoZero"/>
        <c:auto val="1"/>
        <c:lblAlgn val="ctr"/>
        <c:lblOffset val="100"/>
        <c:noMultiLvlLbl val="0"/>
      </c:catAx>
      <c:valAx>
        <c:axId val="555312096"/>
        <c:scaling>
          <c:orientation val="minMax"/>
        </c:scaling>
        <c:delete val="1"/>
        <c:axPos val="t"/>
        <c:numFmt formatCode="General" sourceLinked="1"/>
        <c:majorTickMark val="out"/>
        <c:minorTickMark val="none"/>
        <c:tickLblPos val="nextTo"/>
        <c:crossAx val="55530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Grand public</c:v>
                </c:pt>
              </c:strCache>
            </c:strRef>
          </c:tx>
          <c:dPt>
            <c:idx val="0"/>
            <c:bubble3D val="0"/>
            <c:spPr>
              <a:solidFill>
                <a:srgbClr val="009900"/>
              </a:solidFill>
              <a:ln w="19050">
                <a:solidFill>
                  <a:schemeClr val="lt1"/>
                </a:solidFill>
              </a:ln>
              <a:effectLst/>
            </c:spPr>
            <c:extLst>
              <c:ext xmlns:c16="http://schemas.microsoft.com/office/drawing/2014/chart" uri="{C3380CC4-5D6E-409C-BE32-E72D297353CC}">
                <c16:uniqueId val="{00000001-E82A-4AA7-8039-3CAB861C904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82A-4AA7-8039-3CAB861C904A}"/>
              </c:ext>
            </c:extLst>
          </c:dPt>
          <c:dPt>
            <c:idx val="2"/>
            <c:bubble3D val="0"/>
            <c:spPr>
              <a:solidFill>
                <a:srgbClr val="C00000"/>
              </a:solidFill>
              <a:ln w="19050">
                <a:solidFill>
                  <a:schemeClr val="lt1"/>
                </a:solidFill>
              </a:ln>
              <a:effectLst/>
            </c:spPr>
            <c:extLst>
              <c:ext xmlns:c16="http://schemas.microsoft.com/office/drawing/2014/chart" uri="{C3380CC4-5D6E-409C-BE32-E72D297353CC}">
                <c16:uniqueId val="{00000005-E82A-4AA7-8039-3CAB861C904A}"/>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E82A-4AA7-8039-3CAB861C904A}"/>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E82A-4AA7-8039-3CAB861C904A}"/>
              </c:ext>
            </c:extLst>
          </c:dPt>
          <c:dLbls>
            <c:dLbl>
              <c:idx val="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2A-4AA7-8039-3CAB861C90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Elles se sont améliorées</c:v>
                </c:pt>
                <c:pt idx="1">
                  <c:v>Elles n’ont pas changé</c:v>
                </c:pt>
                <c:pt idx="2">
                  <c:v>Elles se sont détériorées</c:v>
                </c:pt>
              </c:strCache>
            </c:strRef>
          </c:cat>
          <c:val>
            <c:numRef>
              <c:f>Feuil1!$B$2:$B$4</c:f>
              <c:numCache>
                <c:formatCode>General</c:formatCode>
                <c:ptCount val="3"/>
                <c:pt idx="0">
                  <c:v>15</c:v>
                </c:pt>
                <c:pt idx="1">
                  <c:v>66</c:v>
                </c:pt>
                <c:pt idx="2">
                  <c:v>19</c:v>
                </c:pt>
              </c:numCache>
            </c:numRef>
          </c:val>
          <c:extLst>
            <c:ext xmlns:c16="http://schemas.microsoft.com/office/drawing/2014/chart" uri="{C3380CC4-5D6E-409C-BE32-E72D297353CC}">
              <c16:uniqueId val="{0000000A-E82A-4AA7-8039-3CAB861C904A}"/>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Elles se sont améliorées</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75AD-4EE5-B760-C4EA46B99EF8}"/>
              </c:ext>
            </c:extLst>
          </c:dPt>
          <c:dLbls>
            <c:dLbl>
              <c:idx val="0"/>
              <c:tx>
                <c:rich>
                  <a:bodyPr/>
                  <a:lstStyle/>
                  <a:p>
                    <a:fld id="{29F65124-3575-4903-9CD8-5AB3E92ADCE2}"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5AD-4EE5-B760-C4EA46B99EF8}"/>
                </c:ext>
              </c:extLst>
            </c:dLbl>
            <c:dLbl>
              <c:idx val="1"/>
              <c:tx>
                <c:rich>
                  <a:bodyPr/>
                  <a:lstStyle/>
                  <a:p>
                    <a:fld id="{AFEAA1DA-132A-440E-AC5E-7938CEC58285}"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5AD-4EE5-B760-C4EA46B99E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Enseignants</c:v>
                </c:pt>
                <c:pt idx="2">
                  <c:v>Non enseignants</c:v>
                </c:pt>
              </c:strCache>
            </c:strRef>
          </c:cat>
          <c:val>
            <c:numRef>
              <c:f>Feuil1!$B$2:$B$4</c:f>
              <c:numCache>
                <c:formatCode>General</c:formatCode>
                <c:ptCount val="3"/>
                <c:pt idx="0">
                  <c:v>13</c:v>
                </c:pt>
                <c:pt idx="2">
                  <c:v>22</c:v>
                </c:pt>
              </c:numCache>
            </c:numRef>
          </c:val>
          <c:extLst>
            <c:ext xmlns:c16="http://schemas.microsoft.com/office/drawing/2014/chart" uri="{C3380CC4-5D6E-409C-BE32-E72D297353CC}">
              <c16:uniqueId val="{00000004-75AD-4EE5-B760-C4EA46B99EF8}"/>
            </c:ext>
          </c:extLst>
        </c:ser>
        <c:ser>
          <c:idx val="1"/>
          <c:order val="1"/>
          <c:tx>
            <c:strRef>
              <c:f>Feuil1!$C$1</c:f>
              <c:strCache>
                <c:ptCount val="1"/>
                <c:pt idx="0">
                  <c:v>Elles n’ont pas changé</c:v>
                </c:pt>
              </c:strCache>
            </c:strRef>
          </c:tx>
          <c:spPr>
            <a:solidFill>
              <a:schemeClr val="accent2"/>
            </a:solidFill>
            <a:ln>
              <a:noFill/>
            </a:ln>
            <a:effectLst/>
          </c:spPr>
          <c:invertIfNegative val="0"/>
          <c:dLbls>
            <c:dLbl>
              <c:idx val="0"/>
              <c:tx>
                <c:rich>
                  <a:bodyPr/>
                  <a:lstStyle/>
                  <a:p>
                    <a:fld id="{E021BD54-99F4-4BEA-A775-2995D69D6F3F}"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5AD-4EE5-B760-C4EA46B99EF8}"/>
                </c:ext>
              </c:extLst>
            </c:dLbl>
            <c:dLbl>
              <c:idx val="1"/>
              <c:tx>
                <c:rich>
                  <a:bodyPr/>
                  <a:lstStyle/>
                  <a:p>
                    <a:fld id="{C378415C-C7F8-4F7D-8FC3-9F5EA635A6FC}"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5AD-4EE5-B760-C4EA46B99EF8}"/>
                </c:ext>
              </c:extLst>
            </c:dLbl>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Enseignants</c:v>
                </c:pt>
                <c:pt idx="2">
                  <c:v>Non enseignants</c:v>
                </c:pt>
              </c:strCache>
            </c:strRef>
          </c:cat>
          <c:val>
            <c:numRef>
              <c:f>Feuil1!$C$2:$C$4</c:f>
              <c:numCache>
                <c:formatCode>General</c:formatCode>
                <c:ptCount val="3"/>
                <c:pt idx="0">
                  <c:v>66</c:v>
                </c:pt>
                <c:pt idx="2">
                  <c:v>64</c:v>
                </c:pt>
              </c:numCache>
            </c:numRef>
          </c:val>
          <c:extLst>
            <c:ext xmlns:c16="http://schemas.microsoft.com/office/drawing/2014/chart" uri="{C3380CC4-5D6E-409C-BE32-E72D297353CC}">
              <c16:uniqueId val="{00000007-75AD-4EE5-B760-C4EA46B99EF8}"/>
            </c:ext>
          </c:extLst>
        </c:ser>
        <c:ser>
          <c:idx val="2"/>
          <c:order val="2"/>
          <c:tx>
            <c:strRef>
              <c:f>Feuil1!$D$1</c:f>
              <c:strCache>
                <c:ptCount val="1"/>
                <c:pt idx="0">
                  <c:v>Elles se sont détériorées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Enseignants</c:v>
                </c:pt>
                <c:pt idx="2">
                  <c:v>Non enseignants</c:v>
                </c:pt>
              </c:strCache>
            </c:strRef>
          </c:cat>
          <c:val>
            <c:numRef>
              <c:f>Feuil1!$D$2:$D$4</c:f>
              <c:numCache>
                <c:formatCode>General</c:formatCode>
                <c:ptCount val="3"/>
                <c:pt idx="0">
                  <c:v>21</c:v>
                </c:pt>
                <c:pt idx="2">
                  <c:v>14</c:v>
                </c:pt>
              </c:numCache>
            </c:numRef>
          </c:val>
          <c:extLst>
            <c:ext xmlns:c16="http://schemas.microsoft.com/office/drawing/2014/chart" uri="{C3380CC4-5D6E-409C-BE32-E72D297353CC}">
              <c16:uniqueId val="{0000000A-75AD-4EE5-B760-C4EA46B99EF8}"/>
            </c:ext>
          </c:extLst>
        </c:ser>
        <c:ser>
          <c:idx val="3"/>
          <c:order val="3"/>
          <c:tx>
            <c:strRef>
              <c:f>Feuil1!#REF!</c:f>
              <c:strCache>
                <c:ptCount val="1"/>
                <c:pt idx="0">
                  <c:v>#REF!</c:v>
                </c:pt>
              </c:strCache>
            </c:strRef>
          </c:tx>
          <c:spPr>
            <a:solidFill>
              <a:srgbClr val="C00000"/>
            </a:solidFill>
            <a:ln>
              <a:noFill/>
            </a:ln>
            <a:effectLst/>
          </c:spPr>
          <c:invertIfNegative val="0"/>
          <c:cat>
            <c:strRef>
              <c:f>Feuil1!$A$2:$A$4</c:f>
              <c:strCache>
                <c:ptCount val="3"/>
                <c:pt idx="0">
                  <c:v>Enseignants</c:v>
                </c:pt>
                <c:pt idx="2">
                  <c:v>Non enseignants</c:v>
                </c:pt>
              </c:strCache>
            </c:strRef>
          </c:cat>
          <c:val>
            <c:numRef>
              <c:f>Feuil1!#REF!</c:f>
              <c:numCache>
                <c:formatCode>General</c:formatCode>
                <c:ptCount val="1"/>
                <c:pt idx="0">
                  <c:v>1</c:v>
                </c:pt>
              </c:numCache>
            </c:numRef>
          </c:val>
          <c:extLst>
            <c:ext xmlns:c16="http://schemas.microsoft.com/office/drawing/2014/chart" uri="{C3380CC4-5D6E-409C-BE32-E72D297353CC}">
              <c16:uniqueId val="{0000000E-75AD-4EE5-B760-C4EA46B99EF8}"/>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Tout à fait satisfait</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75AD-4EE5-B760-C4EA46B99EF8}"/>
              </c:ext>
            </c:extLst>
          </c:dPt>
          <c:dLbls>
            <c:dLbl>
              <c:idx val="0"/>
              <c:tx>
                <c:rich>
                  <a:bodyPr/>
                  <a:lstStyle/>
                  <a:p>
                    <a:fld id="{29F65124-3575-4903-9CD8-5AB3E92ADCE2}"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5AD-4EE5-B760-C4EA46B99EF8}"/>
                </c:ext>
              </c:extLst>
            </c:dLbl>
            <c:dLbl>
              <c:idx val="1"/>
              <c:tx>
                <c:rich>
                  <a:bodyPr/>
                  <a:lstStyle/>
                  <a:p>
                    <a:fld id="{AFEAA1DA-132A-440E-AC5E-7938CEC58285}"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5AD-4EE5-B760-C4EA46B99E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Feuil1!$B$2:$B$3</c:f>
              <c:numCache>
                <c:formatCode>General</c:formatCode>
                <c:ptCount val="2"/>
                <c:pt idx="0">
                  <c:v>13</c:v>
                </c:pt>
                <c:pt idx="1">
                  <c:v>24</c:v>
                </c:pt>
              </c:numCache>
            </c:numRef>
          </c:val>
          <c:extLst>
            <c:ext xmlns:c16="http://schemas.microsoft.com/office/drawing/2014/chart" uri="{C3380CC4-5D6E-409C-BE32-E72D297353CC}">
              <c16:uniqueId val="{00000004-75AD-4EE5-B760-C4EA46B99EF8}"/>
            </c:ext>
          </c:extLst>
        </c:ser>
        <c:ser>
          <c:idx val="1"/>
          <c:order val="1"/>
          <c:tx>
            <c:strRef>
              <c:f>Feuil1!$C$1</c:f>
              <c:strCache>
                <c:ptCount val="1"/>
                <c:pt idx="0">
                  <c:v>Plutôt satisfait</c:v>
                </c:pt>
              </c:strCache>
            </c:strRef>
          </c:tx>
          <c:spPr>
            <a:solidFill>
              <a:srgbClr val="92D050"/>
            </a:solidFill>
            <a:ln>
              <a:noFill/>
            </a:ln>
            <a:effectLst/>
          </c:spPr>
          <c:invertIfNegative val="0"/>
          <c:dLbls>
            <c:dLbl>
              <c:idx val="0"/>
              <c:tx>
                <c:rich>
                  <a:bodyPr/>
                  <a:lstStyle/>
                  <a:p>
                    <a:fld id="{E021BD54-99F4-4BEA-A775-2995D69D6F3F}"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5AD-4EE5-B760-C4EA46B99EF8}"/>
                </c:ext>
              </c:extLst>
            </c:dLbl>
            <c:dLbl>
              <c:idx val="1"/>
              <c:tx>
                <c:rich>
                  <a:bodyPr/>
                  <a:lstStyle/>
                  <a:p>
                    <a:fld id="{C378415C-C7F8-4F7D-8FC3-9F5EA635A6FC}"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5AD-4EE5-B760-C4EA46B99EF8}"/>
                </c:ext>
              </c:extLst>
            </c:dLbl>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Feuil1!$C$2:$C$3</c:f>
              <c:numCache>
                <c:formatCode>General</c:formatCode>
                <c:ptCount val="2"/>
                <c:pt idx="0">
                  <c:v>56</c:v>
                </c:pt>
                <c:pt idx="1">
                  <c:v>59</c:v>
                </c:pt>
              </c:numCache>
            </c:numRef>
          </c:val>
          <c:extLst>
            <c:ext xmlns:c16="http://schemas.microsoft.com/office/drawing/2014/chart" uri="{C3380CC4-5D6E-409C-BE32-E72D297353CC}">
              <c16:uniqueId val="{00000007-75AD-4EE5-B760-C4EA46B99EF8}"/>
            </c:ext>
          </c:extLst>
        </c:ser>
        <c:ser>
          <c:idx val="2"/>
          <c:order val="2"/>
          <c:tx>
            <c:strRef>
              <c:f>Feuil1!$D$1</c:f>
              <c:strCache>
                <c:ptCount val="1"/>
                <c:pt idx="0">
                  <c:v>Plutôt pas satisfait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Feuil1!$D$2:$D$3</c:f>
              <c:numCache>
                <c:formatCode>General</c:formatCode>
                <c:ptCount val="2"/>
                <c:pt idx="0">
                  <c:v>24</c:v>
                </c:pt>
                <c:pt idx="1">
                  <c:v>11</c:v>
                </c:pt>
              </c:numCache>
            </c:numRef>
          </c:val>
          <c:extLst>
            <c:ext xmlns:c16="http://schemas.microsoft.com/office/drawing/2014/chart" uri="{C3380CC4-5D6E-409C-BE32-E72D297353CC}">
              <c16:uniqueId val="{0000000A-75AD-4EE5-B760-C4EA46B99EF8}"/>
            </c:ext>
          </c:extLst>
        </c:ser>
        <c:ser>
          <c:idx val="3"/>
          <c:order val="3"/>
          <c:tx>
            <c:strRef>
              <c:f>Feuil1!$E$1</c:f>
              <c:strCache>
                <c:ptCount val="1"/>
                <c:pt idx="0">
                  <c:v>Pas du tout satisfait</c:v>
                </c:pt>
              </c:strCache>
            </c:strRef>
          </c:tx>
          <c:spPr>
            <a:solidFill>
              <a:srgbClr val="C00000"/>
            </a:solidFill>
            <a:ln>
              <a:noFill/>
            </a:ln>
            <a:effectLst/>
          </c:spPr>
          <c:invertIfNegative val="0"/>
          <c:dLbls>
            <c:dLbl>
              <c:idx val="0"/>
              <c:layout>
                <c:manualLayout>
                  <c:x val="-1.4207009295643381E-4"/>
                  <c:y val="-8.89605044224538E-3"/>
                </c:manualLayout>
              </c:layout>
              <c:tx>
                <c:rich>
                  <a:bodyPr/>
                  <a:lstStyle/>
                  <a:p>
                    <a:fld id="{AE08DA3B-FD15-4316-A59B-0FBCE3A414B3}"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5AD-4EE5-B760-C4EA46B99EF8}"/>
                </c:ext>
              </c:extLst>
            </c:dLbl>
            <c:dLbl>
              <c:idx val="1"/>
              <c:tx>
                <c:rich>
                  <a:bodyPr/>
                  <a:lstStyle/>
                  <a:p>
                    <a:fld id="{38652479-4442-4EE4-B63F-1F603543379C}"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75AD-4EE5-B760-C4EA46B99EF8}"/>
                </c:ext>
              </c:extLst>
            </c:dLbl>
            <c:dLbl>
              <c:idx val="2"/>
              <c:layout>
                <c:manualLayout>
                  <c:x val="0"/>
                  <c:y val="4.8935983886505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AD-4EE5-B760-C4EA46B99EF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Feuil1!$E$2:$E$3</c:f>
              <c:numCache>
                <c:formatCode>General</c:formatCode>
                <c:ptCount val="2"/>
                <c:pt idx="0">
                  <c:v>7</c:v>
                </c:pt>
                <c:pt idx="1">
                  <c:v>6</c:v>
                </c:pt>
              </c:numCache>
            </c:numRef>
          </c:val>
          <c:extLst>
            <c:ext xmlns:c16="http://schemas.microsoft.com/office/drawing/2014/chart" uri="{C3380CC4-5D6E-409C-BE32-E72D297353CC}">
              <c16:uniqueId val="{0000000E-75AD-4EE5-B760-C4EA46B99EF8}"/>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enseignants</c:v>
                </c:pt>
              </c:strCache>
            </c:strRef>
          </c:tx>
          <c:dPt>
            <c:idx val="0"/>
            <c:bubble3D val="0"/>
            <c:spPr>
              <a:solidFill>
                <a:srgbClr val="009900"/>
              </a:solidFill>
              <a:ln w="19050">
                <a:solidFill>
                  <a:schemeClr val="lt1"/>
                </a:solidFill>
              </a:ln>
              <a:effectLst/>
            </c:spPr>
            <c:extLst>
              <c:ext xmlns:c16="http://schemas.microsoft.com/office/drawing/2014/chart" uri="{C3380CC4-5D6E-409C-BE32-E72D297353CC}">
                <c16:uniqueId val="{00000001-E82A-4AA7-8039-3CAB861C904A}"/>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E82A-4AA7-8039-3CAB861C904A}"/>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E82A-4AA7-8039-3CAB861C904A}"/>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E82A-4AA7-8039-3CAB861C904A}"/>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E82A-4AA7-8039-3CAB861C904A}"/>
              </c:ext>
            </c:extLst>
          </c:dPt>
          <c:dLbls>
            <c:dLbl>
              <c:idx val="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2A-4AA7-8039-3CAB861C90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Très satisfait</c:v>
                </c:pt>
                <c:pt idx="1">
                  <c:v>Plutôt satisfait</c:v>
                </c:pt>
                <c:pt idx="2">
                  <c:v>Plutôt pas satisfait</c:v>
                </c:pt>
                <c:pt idx="3">
                  <c:v>Pas du tout satisfait</c:v>
                </c:pt>
              </c:strCache>
            </c:strRef>
          </c:cat>
          <c:val>
            <c:numRef>
              <c:f>Feuil1!$B$2:$B$5</c:f>
              <c:numCache>
                <c:formatCode>General</c:formatCode>
                <c:ptCount val="4"/>
                <c:pt idx="0">
                  <c:v>5</c:v>
                </c:pt>
                <c:pt idx="1">
                  <c:v>21</c:v>
                </c:pt>
                <c:pt idx="2">
                  <c:v>34</c:v>
                </c:pt>
                <c:pt idx="3">
                  <c:v>40</c:v>
                </c:pt>
              </c:numCache>
            </c:numRef>
          </c:val>
          <c:extLst>
            <c:ext xmlns:c16="http://schemas.microsoft.com/office/drawing/2014/chart" uri="{C3380CC4-5D6E-409C-BE32-E72D297353CC}">
              <c16:uniqueId val="{0000000A-E82A-4AA7-8039-3CAB861C904A}"/>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Grand public</c:v>
                </c:pt>
              </c:strCache>
            </c:strRef>
          </c:tx>
          <c:dPt>
            <c:idx val="0"/>
            <c:bubble3D val="0"/>
            <c:spPr>
              <a:solidFill>
                <a:srgbClr val="009900"/>
              </a:solidFill>
              <a:ln w="19050">
                <a:solidFill>
                  <a:schemeClr val="lt1"/>
                </a:solidFill>
              </a:ln>
              <a:effectLst/>
            </c:spPr>
            <c:extLst>
              <c:ext xmlns:c16="http://schemas.microsoft.com/office/drawing/2014/chart" uri="{C3380CC4-5D6E-409C-BE32-E72D297353CC}">
                <c16:uniqueId val="{00000001-E82A-4AA7-8039-3CAB861C904A}"/>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E82A-4AA7-8039-3CAB861C904A}"/>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E82A-4AA7-8039-3CAB861C904A}"/>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E82A-4AA7-8039-3CAB861C904A}"/>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E82A-4AA7-8039-3CAB861C904A}"/>
              </c:ext>
            </c:extLst>
          </c:dPt>
          <c:dLbls>
            <c:dLbl>
              <c:idx val="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2A-4AA7-8039-3CAB861C90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Oui, tout à fait</c:v>
                </c:pt>
                <c:pt idx="1">
                  <c:v>Oui, plutôt</c:v>
                </c:pt>
                <c:pt idx="2">
                  <c:v>Non, plutôt pas</c:v>
                </c:pt>
                <c:pt idx="3">
                  <c:v>Non, pas du tout</c:v>
                </c:pt>
              </c:strCache>
            </c:strRef>
          </c:cat>
          <c:val>
            <c:numRef>
              <c:f>Feuil1!$B$2:$B$5</c:f>
              <c:numCache>
                <c:formatCode>General</c:formatCode>
                <c:ptCount val="4"/>
                <c:pt idx="0">
                  <c:v>5</c:v>
                </c:pt>
                <c:pt idx="1">
                  <c:v>15</c:v>
                </c:pt>
                <c:pt idx="2">
                  <c:v>35</c:v>
                </c:pt>
                <c:pt idx="3">
                  <c:v>45</c:v>
                </c:pt>
              </c:numCache>
            </c:numRef>
          </c:val>
          <c:extLst>
            <c:ext xmlns:c16="http://schemas.microsoft.com/office/drawing/2014/chart" uri="{C3380CC4-5D6E-409C-BE32-E72D297353CC}">
              <c16:uniqueId val="{0000000A-E82A-4AA7-8039-3CAB861C904A}"/>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Oui, tout à fait</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75AD-4EE5-B760-C4EA46B99EF8}"/>
              </c:ext>
            </c:extLst>
          </c:dPt>
          <c:dLbls>
            <c:dLbl>
              <c:idx val="0"/>
              <c:tx>
                <c:rich>
                  <a:bodyPr/>
                  <a:lstStyle/>
                  <a:p>
                    <a:fld id="{29F65124-3575-4903-9CD8-5AB3E92ADCE2}"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5AD-4EE5-B760-C4EA46B99EF8}"/>
                </c:ext>
              </c:extLst>
            </c:dLbl>
            <c:dLbl>
              <c:idx val="1"/>
              <c:tx>
                <c:rich>
                  <a:bodyPr/>
                  <a:lstStyle/>
                  <a:p>
                    <a:fld id="{AFEAA1DA-132A-440E-AC5E-7938CEC58285}"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5AD-4EE5-B760-C4EA46B99E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Feuil1!$B$2:$B$3</c:f>
              <c:numCache>
                <c:formatCode>General</c:formatCode>
                <c:ptCount val="2"/>
                <c:pt idx="0">
                  <c:v>6</c:v>
                </c:pt>
                <c:pt idx="1">
                  <c:v>2</c:v>
                </c:pt>
              </c:numCache>
            </c:numRef>
          </c:val>
          <c:extLst>
            <c:ext xmlns:c16="http://schemas.microsoft.com/office/drawing/2014/chart" uri="{C3380CC4-5D6E-409C-BE32-E72D297353CC}">
              <c16:uniqueId val="{00000004-75AD-4EE5-B760-C4EA46B99EF8}"/>
            </c:ext>
          </c:extLst>
        </c:ser>
        <c:ser>
          <c:idx val="1"/>
          <c:order val="1"/>
          <c:tx>
            <c:strRef>
              <c:f>Feuil1!$C$1</c:f>
              <c:strCache>
                <c:ptCount val="1"/>
                <c:pt idx="0">
                  <c:v>Oui, plutôt</c:v>
                </c:pt>
              </c:strCache>
            </c:strRef>
          </c:tx>
          <c:spPr>
            <a:solidFill>
              <a:srgbClr val="92D050"/>
            </a:solidFill>
            <a:ln>
              <a:noFill/>
            </a:ln>
            <a:effectLst/>
          </c:spPr>
          <c:invertIfNegative val="0"/>
          <c:dLbls>
            <c:dLbl>
              <c:idx val="0"/>
              <c:tx>
                <c:rich>
                  <a:bodyPr/>
                  <a:lstStyle/>
                  <a:p>
                    <a:fld id="{E021BD54-99F4-4BEA-A775-2995D69D6F3F}"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5AD-4EE5-B760-C4EA46B99EF8}"/>
                </c:ext>
              </c:extLst>
            </c:dLbl>
            <c:dLbl>
              <c:idx val="1"/>
              <c:tx>
                <c:rich>
                  <a:bodyPr/>
                  <a:lstStyle/>
                  <a:p>
                    <a:fld id="{C378415C-C7F8-4F7D-8FC3-9F5EA635A6FC}"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5AD-4EE5-B760-C4EA46B99EF8}"/>
                </c:ext>
              </c:extLst>
            </c:dLbl>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Feuil1!$C$2:$C$3</c:f>
              <c:numCache>
                <c:formatCode>General</c:formatCode>
                <c:ptCount val="2"/>
                <c:pt idx="0">
                  <c:v>12</c:v>
                </c:pt>
                <c:pt idx="1">
                  <c:v>23</c:v>
                </c:pt>
              </c:numCache>
            </c:numRef>
          </c:val>
          <c:extLst>
            <c:ext xmlns:c16="http://schemas.microsoft.com/office/drawing/2014/chart" uri="{C3380CC4-5D6E-409C-BE32-E72D297353CC}">
              <c16:uniqueId val="{00000007-75AD-4EE5-B760-C4EA46B99EF8}"/>
            </c:ext>
          </c:extLst>
        </c:ser>
        <c:ser>
          <c:idx val="2"/>
          <c:order val="2"/>
          <c:tx>
            <c:strRef>
              <c:f>Feuil1!$D$1</c:f>
              <c:strCache>
                <c:ptCount val="1"/>
                <c:pt idx="0">
                  <c:v>Non, plutôt pas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Feuil1!$D$2:$D$3</c:f>
              <c:numCache>
                <c:formatCode>General</c:formatCode>
                <c:ptCount val="2"/>
                <c:pt idx="0">
                  <c:v>33</c:v>
                </c:pt>
                <c:pt idx="1">
                  <c:v>43</c:v>
                </c:pt>
              </c:numCache>
            </c:numRef>
          </c:val>
          <c:extLst>
            <c:ext xmlns:c16="http://schemas.microsoft.com/office/drawing/2014/chart" uri="{C3380CC4-5D6E-409C-BE32-E72D297353CC}">
              <c16:uniqueId val="{0000000A-75AD-4EE5-B760-C4EA46B99EF8}"/>
            </c:ext>
          </c:extLst>
        </c:ser>
        <c:ser>
          <c:idx val="3"/>
          <c:order val="3"/>
          <c:tx>
            <c:strRef>
              <c:f>Feuil1!$E$1</c:f>
              <c:strCache>
                <c:ptCount val="1"/>
                <c:pt idx="0">
                  <c:v>Non, pas du tout</c:v>
                </c:pt>
              </c:strCache>
            </c:strRef>
          </c:tx>
          <c:spPr>
            <a:solidFill>
              <a:srgbClr val="C00000"/>
            </a:solidFill>
            <a:ln>
              <a:noFill/>
            </a:ln>
            <a:effectLst/>
          </c:spPr>
          <c:invertIfNegative val="0"/>
          <c:dLbls>
            <c:dLbl>
              <c:idx val="0"/>
              <c:layout>
                <c:manualLayout>
                  <c:x val="-1.4207009295643381E-4"/>
                  <c:y val="-8.89605044224538E-3"/>
                </c:manualLayout>
              </c:layout>
              <c:tx>
                <c:rich>
                  <a:bodyPr/>
                  <a:lstStyle/>
                  <a:p>
                    <a:fld id="{AE08DA3B-FD15-4316-A59B-0FBCE3A414B3}"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5AD-4EE5-B760-C4EA46B99EF8}"/>
                </c:ext>
              </c:extLst>
            </c:dLbl>
            <c:dLbl>
              <c:idx val="1"/>
              <c:tx>
                <c:rich>
                  <a:bodyPr/>
                  <a:lstStyle/>
                  <a:p>
                    <a:fld id="{38652479-4442-4EE4-B63F-1F603543379C}"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75AD-4EE5-B760-C4EA46B99EF8}"/>
                </c:ext>
              </c:extLst>
            </c:dLbl>
            <c:dLbl>
              <c:idx val="2"/>
              <c:layout>
                <c:manualLayout>
                  <c:x val="0"/>
                  <c:y val="4.8935983886505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AD-4EE5-B760-C4EA46B99EF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Feuil1!$E$2:$E$3</c:f>
              <c:numCache>
                <c:formatCode>General</c:formatCode>
                <c:ptCount val="2"/>
                <c:pt idx="0">
                  <c:v>49</c:v>
                </c:pt>
                <c:pt idx="1">
                  <c:v>32</c:v>
                </c:pt>
              </c:numCache>
            </c:numRef>
          </c:val>
          <c:extLst>
            <c:ext xmlns:c16="http://schemas.microsoft.com/office/drawing/2014/chart" uri="{C3380CC4-5D6E-409C-BE32-E72D297353CC}">
              <c16:uniqueId val="{0000000E-75AD-4EE5-B760-C4EA46B99EF8}"/>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Grand public</c:v>
                </c:pt>
              </c:strCache>
            </c:strRef>
          </c:tx>
          <c:dPt>
            <c:idx val="0"/>
            <c:bubble3D val="0"/>
            <c:spPr>
              <a:solidFill>
                <a:srgbClr val="009900"/>
              </a:solidFill>
              <a:ln w="19050">
                <a:solidFill>
                  <a:schemeClr val="lt1"/>
                </a:solidFill>
              </a:ln>
              <a:effectLst/>
            </c:spPr>
            <c:extLst>
              <c:ext xmlns:c16="http://schemas.microsoft.com/office/drawing/2014/chart" uri="{C3380CC4-5D6E-409C-BE32-E72D297353CC}">
                <c16:uniqueId val="{00000001-E82A-4AA7-8039-3CAB861C904A}"/>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E82A-4AA7-8039-3CAB861C904A}"/>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E82A-4AA7-8039-3CAB861C904A}"/>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E82A-4AA7-8039-3CAB861C904A}"/>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E82A-4AA7-8039-3CAB861C904A}"/>
              </c:ext>
            </c:extLst>
          </c:dPt>
          <c:dLbls>
            <c:dLbl>
              <c:idx val="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2A-4AA7-8039-3CAB861C90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Oui, tout à fait</c:v>
                </c:pt>
                <c:pt idx="1">
                  <c:v>Oui, plutôt</c:v>
                </c:pt>
                <c:pt idx="2">
                  <c:v>Non, plutôt pas</c:v>
                </c:pt>
                <c:pt idx="3">
                  <c:v>Non, pas du tout</c:v>
                </c:pt>
              </c:strCache>
            </c:strRef>
          </c:cat>
          <c:val>
            <c:numRef>
              <c:f>Feuil1!$B$2:$B$5</c:f>
              <c:numCache>
                <c:formatCode>General</c:formatCode>
                <c:ptCount val="4"/>
                <c:pt idx="0">
                  <c:v>14</c:v>
                </c:pt>
                <c:pt idx="1">
                  <c:v>40</c:v>
                </c:pt>
                <c:pt idx="2">
                  <c:v>30</c:v>
                </c:pt>
                <c:pt idx="3">
                  <c:v>16</c:v>
                </c:pt>
              </c:numCache>
            </c:numRef>
          </c:val>
          <c:extLst>
            <c:ext xmlns:c16="http://schemas.microsoft.com/office/drawing/2014/chart" uri="{C3380CC4-5D6E-409C-BE32-E72D297353CC}">
              <c16:uniqueId val="{0000000A-E82A-4AA7-8039-3CAB861C904A}"/>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Très bien</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0673-4D94-9E16-BA2CA0D320C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Personnels de l'éducation</c:v>
                </c:pt>
                <c:pt idx="1">
                  <c:v>dont enseignants</c:v>
                </c:pt>
                <c:pt idx="2">
                  <c:v>dont non enseignants</c:v>
                </c:pt>
              </c:strCache>
            </c:strRef>
          </c:cat>
          <c:val>
            <c:numRef>
              <c:f>Feuil1!$B$2:$B$4</c:f>
              <c:numCache>
                <c:formatCode>General</c:formatCode>
                <c:ptCount val="3"/>
                <c:pt idx="0">
                  <c:v>16</c:v>
                </c:pt>
                <c:pt idx="1">
                  <c:v>15</c:v>
                </c:pt>
                <c:pt idx="2">
                  <c:v>19</c:v>
                </c:pt>
              </c:numCache>
            </c:numRef>
          </c:val>
          <c:extLst>
            <c:ext xmlns:c16="http://schemas.microsoft.com/office/drawing/2014/chart" uri="{C3380CC4-5D6E-409C-BE32-E72D297353CC}">
              <c16:uniqueId val="{00000003-0673-4D94-9E16-BA2CA0D320C3}"/>
            </c:ext>
          </c:extLst>
        </c:ser>
        <c:ser>
          <c:idx val="2"/>
          <c:order val="1"/>
          <c:tx>
            <c:strRef>
              <c:f>Feuil1!$C$1</c:f>
              <c:strCache>
                <c:ptCount val="1"/>
                <c:pt idx="0">
                  <c:v>Plutôt mal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Personnels de l'éducation</c:v>
                </c:pt>
                <c:pt idx="1">
                  <c:v>dont enseignants</c:v>
                </c:pt>
                <c:pt idx="2">
                  <c:v>dont non enseignants</c:v>
                </c:pt>
              </c:strCache>
            </c:strRef>
          </c:cat>
          <c:val>
            <c:numRef>
              <c:f>Feuil1!$C$2:$C$4</c:f>
              <c:numCache>
                <c:formatCode>General</c:formatCode>
                <c:ptCount val="3"/>
                <c:pt idx="0">
                  <c:v>34</c:v>
                </c:pt>
                <c:pt idx="1">
                  <c:v>35</c:v>
                </c:pt>
                <c:pt idx="2">
                  <c:v>27</c:v>
                </c:pt>
              </c:numCache>
            </c:numRef>
          </c:val>
          <c:extLst>
            <c:ext xmlns:c16="http://schemas.microsoft.com/office/drawing/2014/chart" uri="{C3380CC4-5D6E-409C-BE32-E72D297353CC}">
              <c16:uniqueId val="{00000004-0673-4D94-9E16-BA2CA0D320C3}"/>
            </c:ext>
          </c:extLst>
        </c:ser>
        <c:ser>
          <c:idx val="3"/>
          <c:order val="2"/>
          <c:tx>
            <c:strRef>
              <c:f>Feuil1!$D$1</c:f>
              <c:strCache>
                <c:ptCount val="1"/>
                <c:pt idx="0">
                  <c:v>Très mal</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Personnels de l'éducation</c:v>
                </c:pt>
                <c:pt idx="1">
                  <c:v>dont enseignants</c:v>
                </c:pt>
                <c:pt idx="2">
                  <c:v>dont non enseignants</c:v>
                </c:pt>
              </c:strCache>
            </c:strRef>
          </c:cat>
          <c:val>
            <c:numRef>
              <c:f>Feuil1!$D$2:$D$4</c:f>
              <c:numCache>
                <c:formatCode>General</c:formatCode>
                <c:ptCount val="3"/>
                <c:pt idx="0">
                  <c:v>50</c:v>
                </c:pt>
                <c:pt idx="1">
                  <c:v>50</c:v>
                </c:pt>
                <c:pt idx="2">
                  <c:v>54</c:v>
                </c:pt>
              </c:numCache>
            </c:numRef>
          </c:val>
          <c:extLst>
            <c:ext xmlns:c16="http://schemas.microsoft.com/office/drawing/2014/chart" uri="{C3380CC4-5D6E-409C-BE32-E72D297353CC}">
              <c16:uniqueId val="{00000005-0673-4D94-9E16-BA2CA0D320C3}"/>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Ce serait essentiel</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CDB1-4009-93C9-FF9B61ECABC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Personnels de l'éducation</c:v>
                </c:pt>
                <c:pt idx="1">
                  <c:v>dont enseignants</c:v>
                </c:pt>
                <c:pt idx="2">
                  <c:v>dont non enseignants</c:v>
                </c:pt>
              </c:strCache>
            </c:strRef>
          </c:cat>
          <c:val>
            <c:numRef>
              <c:f>Feuil1!$B$2:$B$4</c:f>
              <c:numCache>
                <c:formatCode>General</c:formatCode>
                <c:ptCount val="3"/>
                <c:pt idx="0">
                  <c:v>77</c:v>
                </c:pt>
                <c:pt idx="1">
                  <c:v>78</c:v>
                </c:pt>
                <c:pt idx="2">
                  <c:v>75</c:v>
                </c:pt>
              </c:numCache>
            </c:numRef>
          </c:val>
          <c:extLst>
            <c:ext xmlns:c16="http://schemas.microsoft.com/office/drawing/2014/chart" uri="{C3380CC4-5D6E-409C-BE32-E72D297353CC}">
              <c16:uniqueId val="{00000003-CDB1-4009-93C9-FF9B61ECABCB}"/>
            </c:ext>
          </c:extLst>
        </c:ser>
        <c:ser>
          <c:idx val="2"/>
          <c:order val="1"/>
          <c:tx>
            <c:strRef>
              <c:f>Feuil1!$C$1</c:f>
              <c:strCache>
                <c:ptCount val="1"/>
                <c:pt idx="0">
                  <c:v>Ce serait important mais pas essentiel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Personnels de l'éducation</c:v>
                </c:pt>
                <c:pt idx="1">
                  <c:v>dont enseignants</c:v>
                </c:pt>
                <c:pt idx="2">
                  <c:v>dont non enseignants</c:v>
                </c:pt>
              </c:strCache>
            </c:strRef>
          </c:cat>
          <c:val>
            <c:numRef>
              <c:f>Feuil1!$C$2:$C$4</c:f>
              <c:numCache>
                <c:formatCode>General</c:formatCode>
                <c:ptCount val="3"/>
                <c:pt idx="0">
                  <c:v>21</c:v>
                </c:pt>
                <c:pt idx="1">
                  <c:v>20</c:v>
                </c:pt>
                <c:pt idx="2">
                  <c:v>24</c:v>
                </c:pt>
              </c:numCache>
            </c:numRef>
          </c:val>
          <c:extLst>
            <c:ext xmlns:c16="http://schemas.microsoft.com/office/drawing/2014/chart" uri="{C3380CC4-5D6E-409C-BE32-E72D297353CC}">
              <c16:uniqueId val="{00000005-CDB1-4009-93C9-FF9B61ECABCB}"/>
            </c:ext>
          </c:extLst>
        </c:ser>
        <c:ser>
          <c:idx val="3"/>
          <c:order val="2"/>
          <c:tx>
            <c:strRef>
              <c:f>Feuil1!$D$1</c:f>
              <c:strCache>
                <c:ptCount val="1"/>
                <c:pt idx="0">
                  <c:v>Ce serait secondaire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Personnels de l'éducation</c:v>
                </c:pt>
                <c:pt idx="1">
                  <c:v>dont enseignants</c:v>
                </c:pt>
                <c:pt idx="2">
                  <c:v>dont non enseignants</c:v>
                </c:pt>
              </c:strCache>
            </c:strRef>
          </c:cat>
          <c:val>
            <c:numRef>
              <c:f>Feuil1!$D$2:$D$4</c:f>
              <c:numCache>
                <c:formatCode>General</c:formatCode>
                <c:ptCount val="3"/>
                <c:pt idx="0">
                  <c:v>2</c:v>
                </c:pt>
                <c:pt idx="1">
                  <c:v>2</c:v>
                </c:pt>
                <c:pt idx="2">
                  <c:v>1</c:v>
                </c:pt>
              </c:numCache>
            </c:numRef>
          </c:val>
          <c:extLst>
            <c:ext xmlns:c16="http://schemas.microsoft.com/office/drawing/2014/chart" uri="{C3380CC4-5D6E-409C-BE32-E72D297353CC}">
              <c16:uniqueId val="{00000006-CDB1-4009-93C9-FF9B61ECABCB}"/>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27066094549159E-2"/>
          <c:y val="1.1599545828370016E-2"/>
          <c:w val="0.91687317658489453"/>
          <c:h val="0.90235530891601912"/>
        </c:manualLayout>
      </c:layout>
      <c:barChart>
        <c:barDir val="bar"/>
        <c:grouping val="stacked"/>
        <c:varyColors val="0"/>
        <c:ser>
          <c:idx val="1"/>
          <c:order val="0"/>
          <c:tx>
            <c:strRef>
              <c:f>Sheet1!$B$1</c:f>
              <c:strCache>
                <c:ptCount val="1"/>
                <c:pt idx="0">
                  <c:v>Series 2</c:v>
                </c:pt>
              </c:strCache>
            </c:strRef>
          </c:tx>
          <c:spPr>
            <a:solidFill>
              <a:schemeClr val="accent5"/>
            </a:solidFill>
          </c:spPr>
          <c:invertIfNegative val="0"/>
          <c:dPt>
            <c:idx val="0"/>
            <c:invertIfNegative val="0"/>
            <c:bubble3D val="0"/>
            <c:extLst>
              <c:ext xmlns:c16="http://schemas.microsoft.com/office/drawing/2014/chart" uri="{C3380CC4-5D6E-409C-BE32-E72D297353CC}">
                <c16:uniqueId val="{00000000-E5DA-4332-8FC7-A06526BB28E7}"/>
              </c:ext>
            </c:extLst>
          </c:dPt>
          <c:dPt>
            <c:idx val="10"/>
            <c:invertIfNegative val="0"/>
            <c:bubble3D val="0"/>
            <c:extLst>
              <c:ext xmlns:c16="http://schemas.microsoft.com/office/drawing/2014/chart" uri="{C3380CC4-5D6E-409C-BE32-E72D297353CC}">
                <c16:uniqueId val="{00000001-E5DA-4332-8FC7-A06526BB28E7}"/>
              </c:ext>
            </c:extLst>
          </c:dPt>
          <c:dPt>
            <c:idx val="11"/>
            <c:invertIfNegative val="0"/>
            <c:bubble3D val="0"/>
            <c:extLst>
              <c:ext xmlns:c16="http://schemas.microsoft.com/office/drawing/2014/chart" uri="{C3380CC4-5D6E-409C-BE32-E72D297353CC}">
                <c16:uniqueId val="{00000002-E5DA-4332-8FC7-A06526BB28E7}"/>
              </c:ext>
            </c:extLst>
          </c:dPt>
          <c:dLbls>
            <c:dLbl>
              <c:idx val="1"/>
              <c:spPr>
                <a:noFill/>
                <a:ln>
                  <a:noFill/>
                </a:ln>
                <a:effectLst/>
              </c:spPr>
              <c:txPr>
                <a:bodyPr wrap="square" lIns="38100" tIns="19050" rIns="38100" bIns="19050" anchor="ctr">
                  <a:noAutofit/>
                </a:bodyPr>
                <a:lstStyle/>
                <a:p>
                  <a:pPr>
                    <a:defRPr sz="1100">
                      <a:solidFill>
                        <a:schemeClr val="bg1"/>
                      </a:solidFill>
                    </a:defRPr>
                  </a:pPr>
                  <a:endParaRPr lang="fr-FR"/>
                </a:p>
              </c:txPr>
              <c:dLblPos val="inEnd"/>
              <c:showLegendKey val="0"/>
              <c:showVal val="1"/>
              <c:showCatName val="0"/>
              <c:showSerName val="0"/>
              <c:showPercent val="0"/>
              <c:showBubbleSize val="0"/>
              <c:extLst>
                <c:ext xmlns:c15="http://schemas.microsoft.com/office/drawing/2012/chart" uri="{CE6537A1-D6FC-4f65-9D91-7224C49458BB}">
                  <c15:layout>
                    <c:manualLayout>
                      <c:w val="7.5106638316745147E-2"/>
                      <c:h val="4.2740161445564577E-2"/>
                    </c:manualLayout>
                  </c15:layout>
                </c:ext>
                <c:ext xmlns:c16="http://schemas.microsoft.com/office/drawing/2014/chart" uri="{C3380CC4-5D6E-409C-BE32-E72D297353CC}">
                  <c16:uniqueId val="{00000003-E5DA-4332-8FC7-A06526BB28E7}"/>
                </c:ext>
              </c:extLst>
            </c:dLbl>
            <c:dLbl>
              <c:idx val="7"/>
              <c:layout>
                <c:manualLayout>
                  <c:x val="3.439645980004923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DA-4332-8FC7-A06526BB28E7}"/>
                </c:ext>
              </c:extLst>
            </c:dLbl>
            <c:dLbl>
              <c:idx val="9"/>
              <c:layout>
                <c:manualLayout>
                  <c:x val="1.482538958585670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DA-4332-8FC7-A06526BB28E7}"/>
                </c:ext>
              </c:extLst>
            </c:dLbl>
            <c:spPr>
              <a:noFill/>
              <a:ln>
                <a:noFill/>
              </a:ln>
              <a:effectLst/>
            </c:spPr>
            <c:txPr>
              <a:bodyPr wrap="square" lIns="38100" tIns="19050" rIns="38100" bIns="19050" anchor="ctr">
                <a:spAutoFit/>
              </a:bodyPr>
              <a:lstStyle/>
              <a:p>
                <a:pPr>
                  <a:defRPr sz="1100">
                    <a:solidFill>
                      <a:schemeClr val="bg1"/>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Les effectifs par classe</c:v>
                </c:pt>
                <c:pt idx="1">
                  <c:v>Les différences de niveau à l’intérieur des classes</c:v>
                </c:pt>
                <c:pt idx="2">
                  <c:v>Le niveau des élèves</c:v>
                </c:pt>
                <c:pt idx="3">
                  <c:v>Le nombre de réunions dans l’établissement</c:v>
                </c:pt>
                <c:pt idx="4">
                  <c:v>Les relations avec les hiérarchies : chef d’établissement, inspecteur</c:v>
                </c:pt>
              </c:strCache>
            </c:strRef>
          </c:cat>
          <c:val>
            <c:numRef>
              <c:f>Sheet1!$B$2:$B$6</c:f>
              <c:numCache>
                <c:formatCode>General</c:formatCode>
                <c:ptCount val="5"/>
                <c:pt idx="0">
                  <c:v>46</c:v>
                </c:pt>
                <c:pt idx="1">
                  <c:v>25</c:v>
                </c:pt>
                <c:pt idx="2">
                  <c:v>14</c:v>
                </c:pt>
                <c:pt idx="3">
                  <c:v>8</c:v>
                </c:pt>
                <c:pt idx="4">
                  <c:v>7</c:v>
                </c:pt>
              </c:numCache>
            </c:numRef>
          </c:val>
          <c:extLst>
            <c:ext xmlns:c16="http://schemas.microsoft.com/office/drawing/2014/chart" uri="{C3380CC4-5D6E-409C-BE32-E72D297353CC}">
              <c16:uniqueId val="{00000006-E5DA-4332-8FC7-A06526BB28E7}"/>
            </c:ext>
          </c:extLst>
        </c:ser>
        <c:ser>
          <c:idx val="0"/>
          <c:order val="1"/>
          <c:tx>
            <c:strRef>
              <c:f>Sheet1!$C$1</c:f>
              <c:strCache>
                <c:ptCount val="1"/>
                <c:pt idx="0">
                  <c:v>Series 3</c:v>
                </c:pt>
              </c:strCache>
            </c:strRef>
          </c:tx>
          <c:spPr>
            <a:solidFill>
              <a:schemeClr val="accent6"/>
            </a:solidFill>
          </c:spPr>
          <c:invertIfNegative val="0"/>
          <c:cat>
            <c:strRef>
              <c:f>Sheet1!$A$2:$A$6</c:f>
              <c:strCache>
                <c:ptCount val="5"/>
                <c:pt idx="0">
                  <c:v>Les effectifs par classe</c:v>
                </c:pt>
                <c:pt idx="1">
                  <c:v>Les différences de niveau à l’intérieur des classes</c:v>
                </c:pt>
                <c:pt idx="2">
                  <c:v>Le niveau des élèves</c:v>
                </c:pt>
                <c:pt idx="3">
                  <c:v>Le nombre de réunions dans l’établissement</c:v>
                </c:pt>
                <c:pt idx="4">
                  <c:v>Les relations avec les hiérarchies : chef d’établissement, inspecteur</c:v>
                </c:pt>
              </c:strCache>
            </c:strRef>
          </c:cat>
          <c:val>
            <c:numRef>
              <c:f>Sheet1!$C$2:$C$6</c:f>
              <c:numCache>
                <c:formatCode>General</c:formatCode>
                <c:ptCount val="5"/>
                <c:pt idx="0">
                  <c:v>21</c:v>
                </c:pt>
                <c:pt idx="1">
                  <c:v>33</c:v>
                </c:pt>
                <c:pt idx="2">
                  <c:v>21</c:v>
                </c:pt>
                <c:pt idx="3">
                  <c:v>13</c:v>
                </c:pt>
                <c:pt idx="4">
                  <c:v>12</c:v>
                </c:pt>
              </c:numCache>
            </c:numRef>
          </c:val>
          <c:extLst>
            <c:ext xmlns:c16="http://schemas.microsoft.com/office/drawing/2014/chart" uri="{C3380CC4-5D6E-409C-BE32-E72D297353CC}">
              <c16:uniqueId val="{00000007-E5DA-4332-8FC7-A06526BB28E7}"/>
            </c:ext>
          </c:extLst>
        </c:ser>
        <c:ser>
          <c:idx val="2"/>
          <c:order val="2"/>
          <c:tx>
            <c:strRef>
              <c:f>Sheet1!$D$1</c:f>
              <c:strCache>
                <c:ptCount val="1"/>
                <c:pt idx="0">
                  <c:v>Series 4</c:v>
                </c:pt>
              </c:strCache>
            </c:strRef>
          </c:tx>
          <c:spPr>
            <a:noFill/>
          </c:spPr>
          <c:invertIfNegative val="0"/>
          <c:dLbls>
            <c:spPr>
              <a:noFill/>
              <a:ln>
                <a:noFill/>
              </a:ln>
              <a:effectLst/>
            </c:spPr>
            <c:txPr>
              <a:bodyPr wrap="square" lIns="38100" tIns="19050" rIns="38100" bIns="19050" anchor="ctr">
                <a:spAutoFit/>
              </a:bodyPr>
              <a:lstStyle/>
              <a:p>
                <a:pPr>
                  <a:defRPr sz="1400" b="1">
                    <a:solidFill>
                      <a:schemeClr val="accent6"/>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Les effectifs par classe</c:v>
                </c:pt>
                <c:pt idx="1">
                  <c:v>Les différences de niveau à l’intérieur des classes</c:v>
                </c:pt>
                <c:pt idx="2">
                  <c:v>Le niveau des élèves</c:v>
                </c:pt>
                <c:pt idx="3">
                  <c:v>Le nombre de réunions dans l’établissement</c:v>
                </c:pt>
                <c:pt idx="4">
                  <c:v>Les relations avec les hiérarchies : chef d’établissement, inspecteur</c:v>
                </c:pt>
              </c:strCache>
            </c:strRef>
          </c:cat>
          <c:val>
            <c:numRef>
              <c:f>Sheet1!$D$2:$D$6</c:f>
              <c:numCache>
                <c:formatCode>General</c:formatCode>
                <c:ptCount val="5"/>
                <c:pt idx="0">
                  <c:v>67</c:v>
                </c:pt>
                <c:pt idx="1">
                  <c:v>58</c:v>
                </c:pt>
                <c:pt idx="2">
                  <c:v>35</c:v>
                </c:pt>
                <c:pt idx="3">
                  <c:v>21</c:v>
                </c:pt>
                <c:pt idx="4">
                  <c:v>19</c:v>
                </c:pt>
              </c:numCache>
            </c:numRef>
          </c:val>
          <c:extLst>
            <c:ext xmlns:c16="http://schemas.microsoft.com/office/drawing/2014/chart" uri="{C3380CC4-5D6E-409C-BE32-E72D297353CC}">
              <c16:uniqueId val="{00000008-E5DA-4332-8FC7-A06526BB28E7}"/>
            </c:ext>
          </c:extLst>
        </c:ser>
        <c:dLbls>
          <c:showLegendKey val="0"/>
          <c:showVal val="0"/>
          <c:showCatName val="0"/>
          <c:showSerName val="0"/>
          <c:showPercent val="0"/>
          <c:showBubbleSize val="0"/>
        </c:dLbls>
        <c:gapWidth val="55"/>
        <c:overlap val="100"/>
        <c:axId val="136309376"/>
        <c:axId val="136311168"/>
      </c:barChart>
      <c:catAx>
        <c:axId val="136309376"/>
        <c:scaling>
          <c:orientation val="maxMin"/>
        </c:scaling>
        <c:delete val="1"/>
        <c:axPos val="l"/>
        <c:numFmt formatCode="General" sourceLinked="0"/>
        <c:majorTickMark val="out"/>
        <c:minorTickMark val="none"/>
        <c:tickLblPos val="nextTo"/>
        <c:crossAx val="136311168"/>
        <c:crosses val="autoZero"/>
        <c:auto val="1"/>
        <c:lblAlgn val="ctr"/>
        <c:lblOffset val="100"/>
        <c:noMultiLvlLbl val="0"/>
      </c:catAx>
      <c:valAx>
        <c:axId val="136311168"/>
        <c:scaling>
          <c:orientation val="minMax"/>
          <c:max val="70"/>
          <c:min val="0"/>
        </c:scaling>
        <c:delete val="1"/>
        <c:axPos val="t"/>
        <c:numFmt formatCode="General" sourceLinked="1"/>
        <c:majorTickMark val="out"/>
        <c:minorTickMark val="out"/>
        <c:tickLblPos val="nextTo"/>
        <c:crossAx val="136309376"/>
        <c:crosses val="autoZero"/>
        <c:crossBetween val="between"/>
        <c:majorUnit val="5"/>
        <c:minorUnit val="2"/>
      </c:valAx>
    </c:plotArea>
    <c:plotVisOnly val="1"/>
    <c:dispBlanksAs val="gap"/>
    <c:showDLblsOverMax val="0"/>
  </c:chart>
  <c:txPr>
    <a:bodyPr/>
    <a:lstStyle/>
    <a:p>
      <a:pPr>
        <a:defRPr sz="1800"/>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73720472440947E-2"/>
          <c:y val="0.13353124999999999"/>
          <c:w val="0.72985761154855644"/>
          <c:h val="0.77170007281698483"/>
        </c:manualLayout>
      </c:layout>
      <c:barChart>
        <c:barDir val="bar"/>
        <c:grouping val="clustered"/>
        <c:varyColors val="0"/>
        <c:ser>
          <c:idx val="0"/>
          <c:order val="0"/>
          <c:tx>
            <c:strRef>
              <c:f>Feuil1!$B$1</c:f>
              <c:strCache>
                <c:ptCount val="1"/>
                <c:pt idx="0">
                  <c:v>Série 1</c:v>
                </c:pt>
              </c:strCache>
            </c:strRef>
          </c:tx>
          <c:spPr>
            <a:solidFill>
              <a:schemeClr val="accent5"/>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0-7062-4BF8-9F0A-81D286B19B2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7062-4BF8-9F0A-81D286B19B2C}"/>
              </c:ext>
            </c:extLst>
          </c:dPt>
          <c:dPt>
            <c:idx val="2"/>
            <c:invertIfNegative val="0"/>
            <c:bubble3D val="0"/>
            <c:spPr>
              <a:solidFill>
                <a:schemeClr val="tx2"/>
              </a:solidFill>
              <a:ln>
                <a:noFill/>
              </a:ln>
              <a:effectLst/>
            </c:spPr>
            <c:extLst>
              <c:ext xmlns:c16="http://schemas.microsoft.com/office/drawing/2014/chart" uri="{C3380CC4-5D6E-409C-BE32-E72D297353CC}">
                <c16:uniqueId val="{00000002-7062-4BF8-9F0A-81D286B19B2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Une fermeture totale des établissements scolaires</c:v>
                </c:pt>
                <c:pt idx="1">
                  <c:v>Un enseignement hybride (présentiel / distanciel)</c:v>
                </c:pt>
                <c:pt idx="2">
                  <c:v>Maintenir ouvert le plus possible les établissements scolaires</c:v>
                </c:pt>
              </c:strCache>
            </c:strRef>
          </c:cat>
          <c:val>
            <c:numRef>
              <c:f>Feuil1!$B$2:$B$4</c:f>
              <c:numCache>
                <c:formatCode>General</c:formatCode>
                <c:ptCount val="3"/>
                <c:pt idx="0">
                  <c:v>18</c:v>
                </c:pt>
                <c:pt idx="1">
                  <c:v>41</c:v>
                </c:pt>
                <c:pt idx="2">
                  <c:v>41</c:v>
                </c:pt>
              </c:numCache>
            </c:numRef>
          </c:val>
          <c:extLst>
            <c:ext xmlns:c16="http://schemas.microsoft.com/office/drawing/2014/chart" uri="{C3380CC4-5D6E-409C-BE32-E72D297353CC}">
              <c16:uniqueId val="{00000000-30E2-40DB-A7A3-BBFB89357C02}"/>
            </c:ext>
          </c:extLst>
        </c:ser>
        <c:dLbls>
          <c:showLegendKey val="0"/>
          <c:showVal val="0"/>
          <c:showCatName val="0"/>
          <c:showSerName val="0"/>
          <c:showPercent val="0"/>
          <c:showBubbleSize val="0"/>
        </c:dLbls>
        <c:gapWidth val="182"/>
        <c:axId val="555303240"/>
        <c:axId val="555312096"/>
      </c:barChart>
      <c:catAx>
        <c:axId val="555303240"/>
        <c:scaling>
          <c:orientation val="maxMin"/>
        </c:scaling>
        <c:delete val="1"/>
        <c:axPos val="l"/>
        <c:numFmt formatCode="General" sourceLinked="1"/>
        <c:majorTickMark val="out"/>
        <c:minorTickMark val="none"/>
        <c:tickLblPos val="nextTo"/>
        <c:crossAx val="555312096"/>
        <c:crosses val="autoZero"/>
        <c:auto val="1"/>
        <c:lblAlgn val="ctr"/>
        <c:lblOffset val="100"/>
        <c:noMultiLvlLbl val="0"/>
      </c:catAx>
      <c:valAx>
        <c:axId val="555312096"/>
        <c:scaling>
          <c:orientation val="minMax"/>
        </c:scaling>
        <c:delete val="1"/>
        <c:axPos val="t"/>
        <c:numFmt formatCode="General" sourceLinked="1"/>
        <c:majorTickMark val="out"/>
        <c:minorTickMark val="none"/>
        <c:tickLblPos val="nextTo"/>
        <c:crossAx val="55530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73720472440947E-2"/>
          <c:y val="0.13353124999999999"/>
          <c:w val="0.72985761154855644"/>
          <c:h val="0.77170007281698483"/>
        </c:manualLayout>
      </c:layout>
      <c:barChart>
        <c:barDir val="bar"/>
        <c:grouping val="clustered"/>
        <c:varyColors val="0"/>
        <c:ser>
          <c:idx val="0"/>
          <c:order val="0"/>
          <c:tx>
            <c:strRef>
              <c:f>Feuil1!$B$1</c:f>
              <c:strCache>
                <c:ptCount val="1"/>
                <c:pt idx="0">
                  <c:v>Série 1</c:v>
                </c:pt>
              </c:strCache>
            </c:strRef>
          </c:tx>
          <c:spPr>
            <a:solidFill>
              <a:schemeClr val="accent5"/>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4072-4B17-8B64-40082977303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072-4B17-8B64-40082977303A}"/>
              </c:ext>
            </c:extLst>
          </c:dPt>
          <c:dPt>
            <c:idx val="2"/>
            <c:invertIfNegative val="0"/>
            <c:bubble3D val="0"/>
            <c:spPr>
              <a:solidFill>
                <a:schemeClr val="tx2"/>
              </a:solidFill>
              <a:ln>
                <a:noFill/>
              </a:ln>
              <a:effectLst/>
            </c:spPr>
            <c:extLst>
              <c:ext xmlns:c16="http://schemas.microsoft.com/office/drawing/2014/chart" uri="{C3380CC4-5D6E-409C-BE32-E72D297353CC}">
                <c16:uniqueId val="{00000005-4072-4B17-8B64-40082977303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Une fermeture totale des établissements scolaires</c:v>
                </c:pt>
                <c:pt idx="1">
                  <c:v>Un enseignement hybride (présentiel / distanciel)</c:v>
                </c:pt>
                <c:pt idx="2">
                  <c:v>Maintenir ouvert le plus possible les établissements scolaires</c:v>
                </c:pt>
              </c:strCache>
            </c:strRef>
          </c:cat>
          <c:val>
            <c:numRef>
              <c:f>Feuil1!$B$2:$B$4</c:f>
              <c:numCache>
                <c:formatCode>General</c:formatCode>
                <c:ptCount val="3"/>
                <c:pt idx="0">
                  <c:v>20</c:v>
                </c:pt>
                <c:pt idx="1">
                  <c:v>37</c:v>
                </c:pt>
                <c:pt idx="2">
                  <c:v>43</c:v>
                </c:pt>
              </c:numCache>
            </c:numRef>
          </c:val>
          <c:extLst>
            <c:ext xmlns:c16="http://schemas.microsoft.com/office/drawing/2014/chart" uri="{C3380CC4-5D6E-409C-BE32-E72D297353CC}">
              <c16:uniqueId val="{00000006-4072-4B17-8B64-40082977303A}"/>
            </c:ext>
          </c:extLst>
        </c:ser>
        <c:dLbls>
          <c:showLegendKey val="0"/>
          <c:showVal val="0"/>
          <c:showCatName val="0"/>
          <c:showSerName val="0"/>
          <c:showPercent val="0"/>
          <c:showBubbleSize val="0"/>
        </c:dLbls>
        <c:gapWidth val="182"/>
        <c:axId val="555303240"/>
        <c:axId val="555312096"/>
      </c:barChart>
      <c:catAx>
        <c:axId val="555303240"/>
        <c:scaling>
          <c:orientation val="maxMin"/>
        </c:scaling>
        <c:delete val="1"/>
        <c:axPos val="l"/>
        <c:numFmt formatCode="General" sourceLinked="1"/>
        <c:majorTickMark val="out"/>
        <c:minorTickMark val="none"/>
        <c:tickLblPos val="nextTo"/>
        <c:crossAx val="555312096"/>
        <c:crosses val="autoZero"/>
        <c:auto val="1"/>
        <c:lblAlgn val="ctr"/>
        <c:lblOffset val="100"/>
        <c:noMultiLvlLbl val="0"/>
      </c:catAx>
      <c:valAx>
        <c:axId val="555312096"/>
        <c:scaling>
          <c:orientation val="minMax"/>
        </c:scaling>
        <c:delete val="1"/>
        <c:axPos val="t"/>
        <c:numFmt formatCode="General" sourceLinked="1"/>
        <c:majorTickMark val="out"/>
        <c:minorTickMark val="none"/>
        <c:tickLblPos val="nextTo"/>
        <c:crossAx val="55530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10507625888804496"/>
          <c:w val="0.65565105997237094"/>
          <c:h val="0.83977897581260363"/>
        </c:manualLayout>
      </c:layout>
      <c:barChart>
        <c:barDir val="bar"/>
        <c:grouping val="percentStacked"/>
        <c:varyColors val="0"/>
        <c:ser>
          <c:idx val="0"/>
          <c:order val="0"/>
          <c:tx>
            <c:strRef>
              <c:f>Feuil1!$B$1</c:f>
              <c:strCache>
                <c:ptCount val="1"/>
                <c:pt idx="0">
                  <c:v>essentielle</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70E6-45E2-95ED-C03C8F73DBC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Garantir l'autonomie pédagogique des enseignants</c:v>
                </c:pt>
                <c:pt idx="1">
                  <c:v>S'assurer que les enseignants mettent en œuvre les recommandations de leur hiérarchie et des experts</c:v>
                </c:pt>
              </c:strCache>
            </c:strRef>
          </c:cat>
          <c:val>
            <c:numRef>
              <c:f>Feuil1!$B$2:$B$3</c:f>
              <c:numCache>
                <c:formatCode>General</c:formatCode>
                <c:ptCount val="2"/>
                <c:pt idx="0">
                  <c:v>61</c:v>
                </c:pt>
                <c:pt idx="1">
                  <c:v>56</c:v>
                </c:pt>
              </c:numCache>
            </c:numRef>
          </c:val>
          <c:extLst>
            <c:ext xmlns:c16="http://schemas.microsoft.com/office/drawing/2014/chart" uri="{C3380CC4-5D6E-409C-BE32-E72D297353CC}">
              <c16:uniqueId val="{00000003-70E6-45E2-95ED-C03C8F73DBCA}"/>
            </c:ext>
          </c:extLst>
        </c:ser>
        <c:ser>
          <c:idx val="1"/>
          <c:order val="1"/>
          <c:tx>
            <c:strRef>
              <c:f>Feuil1!$C$1</c:f>
              <c:strCache>
                <c:ptCount val="1"/>
                <c:pt idx="0">
                  <c:v>importante mais pas essentiellea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Garantir l'autonomie pédagogique des enseignants</c:v>
                </c:pt>
                <c:pt idx="1">
                  <c:v>S'assurer que les enseignants mettent en œuvre les recommandations de leur hiérarchie et des experts</c:v>
                </c:pt>
              </c:strCache>
            </c:strRef>
          </c:cat>
          <c:val>
            <c:numRef>
              <c:f>Feuil1!$C$2:$C$3</c:f>
              <c:numCache>
                <c:formatCode>General</c:formatCode>
                <c:ptCount val="2"/>
                <c:pt idx="0">
                  <c:v>33</c:v>
                </c:pt>
                <c:pt idx="1">
                  <c:v>36</c:v>
                </c:pt>
              </c:numCache>
            </c:numRef>
          </c:val>
          <c:extLst>
            <c:ext xmlns:c16="http://schemas.microsoft.com/office/drawing/2014/chart" uri="{C3380CC4-5D6E-409C-BE32-E72D297353CC}">
              <c16:uniqueId val="{00000004-70E6-45E2-95ED-C03C8F73DBCA}"/>
            </c:ext>
          </c:extLst>
        </c:ser>
        <c:ser>
          <c:idx val="2"/>
          <c:order val="2"/>
          <c:tx>
            <c:strRef>
              <c:f>Feuil1!$D$1</c:f>
              <c:strCache>
                <c:ptCount val="1"/>
                <c:pt idx="0">
                  <c:v>secondaire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Garantir l'autonomie pédagogique des enseignants</c:v>
                </c:pt>
                <c:pt idx="1">
                  <c:v>S'assurer que les enseignants mettent en œuvre les recommandations de leur hiérarchie et des experts</c:v>
                </c:pt>
              </c:strCache>
            </c:strRef>
          </c:cat>
          <c:val>
            <c:numRef>
              <c:f>Feuil1!$D$2:$D$3</c:f>
              <c:numCache>
                <c:formatCode>General</c:formatCode>
                <c:ptCount val="2"/>
                <c:pt idx="0">
                  <c:v>6</c:v>
                </c:pt>
                <c:pt idx="1">
                  <c:v>8</c:v>
                </c:pt>
              </c:numCache>
            </c:numRef>
          </c:val>
          <c:extLst>
            <c:ext xmlns:c16="http://schemas.microsoft.com/office/drawing/2014/chart" uri="{C3380CC4-5D6E-409C-BE32-E72D297353CC}">
              <c16:uniqueId val="{00000005-70E6-45E2-95ED-C03C8F73DBCA}"/>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Très bien</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B158-49EE-A69C-645A4DE1725F}"/>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2-B158-49EE-A69C-645A4DE1725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Feuil1!$B$2:$B$6</c:f>
              <c:numCache>
                <c:formatCode>General</c:formatCode>
                <c:ptCount val="5"/>
                <c:pt idx="0">
                  <c:v>5</c:v>
                </c:pt>
                <c:pt idx="1">
                  <c:v>4</c:v>
                </c:pt>
                <c:pt idx="2">
                  <c:v>5</c:v>
                </c:pt>
                <c:pt idx="4">
                  <c:v>7</c:v>
                </c:pt>
              </c:numCache>
            </c:numRef>
          </c:val>
          <c:extLst>
            <c:ext xmlns:c16="http://schemas.microsoft.com/office/drawing/2014/chart" uri="{C3380CC4-5D6E-409C-BE32-E72D297353CC}">
              <c16:uniqueId val="{00000004-B158-49EE-A69C-645A4DE1725F}"/>
            </c:ext>
          </c:extLst>
        </c:ser>
        <c:ser>
          <c:idx val="1"/>
          <c:order val="1"/>
          <c:tx>
            <c:strRef>
              <c:f>Feuil1!$C$1</c:f>
              <c:strCache>
                <c:ptCount val="1"/>
                <c:pt idx="0">
                  <c:v>Plutôt bien</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Feuil1!$C$2:$C$6</c:f>
              <c:numCache>
                <c:formatCode>General</c:formatCode>
                <c:ptCount val="5"/>
                <c:pt idx="0">
                  <c:v>41</c:v>
                </c:pt>
                <c:pt idx="1">
                  <c:v>37</c:v>
                </c:pt>
                <c:pt idx="2">
                  <c:v>59</c:v>
                </c:pt>
                <c:pt idx="4">
                  <c:v>58</c:v>
                </c:pt>
              </c:numCache>
            </c:numRef>
          </c:val>
          <c:extLst>
            <c:ext xmlns:c16="http://schemas.microsoft.com/office/drawing/2014/chart" uri="{C3380CC4-5D6E-409C-BE32-E72D297353CC}">
              <c16:uniqueId val="{00000007-B158-49EE-A69C-645A4DE1725F}"/>
            </c:ext>
          </c:extLst>
        </c:ser>
        <c:ser>
          <c:idx val="2"/>
          <c:order val="2"/>
          <c:tx>
            <c:strRef>
              <c:f>Feuil1!$D$1</c:f>
              <c:strCache>
                <c:ptCount val="1"/>
                <c:pt idx="0">
                  <c:v>Plutôt mal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Feuil1!$D$2:$D$6</c:f>
              <c:numCache>
                <c:formatCode>General</c:formatCode>
                <c:ptCount val="5"/>
                <c:pt idx="0">
                  <c:v>44</c:v>
                </c:pt>
                <c:pt idx="1">
                  <c:v>48</c:v>
                </c:pt>
                <c:pt idx="2">
                  <c:v>30</c:v>
                </c:pt>
                <c:pt idx="4">
                  <c:v>30</c:v>
                </c:pt>
              </c:numCache>
            </c:numRef>
          </c:val>
          <c:extLst>
            <c:ext xmlns:c16="http://schemas.microsoft.com/office/drawing/2014/chart" uri="{C3380CC4-5D6E-409C-BE32-E72D297353CC}">
              <c16:uniqueId val="{0000000A-B158-49EE-A69C-645A4DE1725F}"/>
            </c:ext>
          </c:extLst>
        </c:ser>
        <c:ser>
          <c:idx val="3"/>
          <c:order val="3"/>
          <c:tx>
            <c:strRef>
              <c:f>Feuil1!$E$1</c:f>
              <c:strCache>
                <c:ptCount val="1"/>
                <c:pt idx="0">
                  <c:v>Très mal</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Feuil1!$E$2:$E$6</c:f>
              <c:numCache>
                <c:formatCode>General</c:formatCode>
                <c:ptCount val="5"/>
                <c:pt idx="0">
                  <c:v>10</c:v>
                </c:pt>
                <c:pt idx="1">
                  <c:v>11</c:v>
                </c:pt>
                <c:pt idx="2">
                  <c:v>6</c:v>
                </c:pt>
                <c:pt idx="4">
                  <c:v>5</c:v>
                </c:pt>
              </c:numCache>
            </c:numRef>
          </c:val>
          <c:extLst>
            <c:ext xmlns:c16="http://schemas.microsoft.com/office/drawing/2014/chart" uri="{C3380CC4-5D6E-409C-BE32-E72D297353CC}">
              <c16:uniqueId val="{0000000E-B158-49EE-A69C-645A4DE1725F}"/>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10507625888804496"/>
          <c:w val="0.65565105997237094"/>
          <c:h val="0.83977897581260363"/>
        </c:manualLayout>
      </c:layout>
      <c:barChart>
        <c:barDir val="bar"/>
        <c:grouping val="percentStacked"/>
        <c:varyColors val="0"/>
        <c:ser>
          <c:idx val="0"/>
          <c:order val="0"/>
          <c:tx>
            <c:strRef>
              <c:f>Feuil1!$B$1</c:f>
              <c:strCache>
                <c:ptCount val="1"/>
                <c:pt idx="0">
                  <c:v>essentielle</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B158-49EE-A69C-645A4DE1725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Garantir l'autonomie pédagogique des enseignants</c:v>
                </c:pt>
                <c:pt idx="1">
                  <c:v>S'assurer que les enseignants mettent en œuvre les recommandations de leur hiérarchie et des experts</c:v>
                </c:pt>
              </c:strCache>
            </c:strRef>
          </c:cat>
          <c:val>
            <c:numRef>
              <c:f>Feuil1!$B$2:$B$3</c:f>
              <c:numCache>
                <c:formatCode>General</c:formatCode>
                <c:ptCount val="2"/>
                <c:pt idx="0">
                  <c:v>79</c:v>
                </c:pt>
                <c:pt idx="1">
                  <c:v>26</c:v>
                </c:pt>
              </c:numCache>
            </c:numRef>
          </c:val>
          <c:extLst>
            <c:ext xmlns:c16="http://schemas.microsoft.com/office/drawing/2014/chart" uri="{C3380CC4-5D6E-409C-BE32-E72D297353CC}">
              <c16:uniqueId val="{00000004-B158-49EE-A69C-645A4DE1725F}"/>
            </c:ext>
          </c:extLst>
        </c:ser>
        <c:ser>
          <c:idx val="1"/>
          <c:order val="1"/>
          <c:tx>
            <c:strRef>
              <c:f>Feuil1!$C$1</c:f>
              <c:strCache>
                <c:ptCount val="1"/>
                <c:pt idx="0">
                  <c:v>importante mais pas essentiellea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Garantir l'autonomie pédagogique des enseignants</c:v>
                </c:pt>
                <c:pt idx="1">
                  <c:v>S'assurer que les enseignants mettent en œuvre les recommandations de leur hiérarchie et des experts</c:v>
                </c:pt>
              </c:strCache>
            </c:strRef>
          </c:cat>
          <c:val>
            <c:numRef>
              <c:f>Feuil1!$C$2:$C$3</c:f>
              <c:numCache>
                <c:formatCode>General</c:formatCode>
                <c:ptCount val="2"/>
                <c:pt idx="0">
                  <c:v>19</c:v>
                </c:pt>
                <c:pt idx="1">
                  <c:v>51</c:v>
                </c:pt>
              </c:numCache>
            </c:numRef>
          </c:val>
          <c:extLst>
            <c:ext xmlns:c16="http://schemas.microsoft.com/office/drawing/2014/chart" uri="{C3380CC4-5D6E-409C-BE32-E72D297353CC}">
              <c16:uniqueId val="{00000007-B158-49EE-A69C-645A4DE1725F}"/>
            </c:ext>
          </c:extLst>
        </c:ser>
        <c:ser>
          <c:idx val="2"/>
          <c:order val="2"/>
          <c:tx>
            <c:strRef>
              <c:f>Feuil1!$D$1</c:f>
              <c:strCache>
                <c:ptCount val="1"/>
                <c:pt idx="0">
                  <c:v>secondaire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Garantir l'autonomie pédagogique des enseignants</c:v>
                </c:pt>
                <c:pt idx="1">
                  <c:v>S'assurer que les enseignants mettent en œuvre les recommandations de leur hiérarchie et des experts</c:v>
                </c:pt>
              </c:strCache>
            </c:strRef>
          </c:cat>
          <c:val>
            <c:numRef>
              <c:f>Feuil1!$D$2:$D$3</c:f>
              <c:numCache>
                <c:formatCode>General</c:formatCode>
                <c:ptCount val="2"/>
                <c:pt idx="0">
                  <c:v>2</c:v>
                </c:pt>
                <c:pt idx="1">
                  <c:v>23</c:v>
                </c:pt>
              </c:numCache>
            </c:numRef>
          </c:val>
          <c:extLst>
            <c:ext xmlns:c16="http://schemas.microsoft.com/office/drawing/2014/chart" uri="{C3380CC4-5D6E-409C-BE32-E72D297353CC}">
              <c16:uniqueId val="{0000000A-B158-49EE-A69C-645A4DE1725F}"/>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très confiant</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B158-49EE-A69C-645A4DE1725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Votre sécurité dans l'exercice de votre métier face à la menace terroriste</c:v>
                </c:pt>
                <c:pt idx="1">
                  <c:v>Votre capacité à faire face à d'éventuelles remises en cause de la laïcité par certains élèves ou parents d'élèves</c:v>
                </c:pt>
                <c:pt idx="2">
                  <c:v>La protection de votre santé dans l'exercice de votre métier compte tenu du contexte sanitaire</c:v>
                </c:pt>
                <c:pt idx="3">
                  <c:v>L'impact de la situation sanitaire sur le niveau de vos élèves</c:v>
                </c:pt>
              </c:strCache>
            </c:strRef>
          </c:cat>
          <c:val>
            <c:numRef>
              <c:f>Feuil1!$B$2:$B$5</c:f>
              <c:numCache>
                <c:formatCode>General</c:formatCode>
                <c:ptCount val="4"/>
                <c:pt idx="0">
                  <c:v>10</c:v>
                </c:pt>
                <c:pt idx="1">
                  <c:v>11</c:v>
                </c:pt>
                <c:pt idx="2">
                  <c:v>8</c:v>
                </c:pt>
                <c:pt idx="3">
                  <c:v>7</c:v>
                </c:pt>
              </c:numCache>
            </c:numRef>
          </c:val>
          <c:extLst>
            <c:ext xmlns:c16="http://schemas.microsoft.com/office/drawing/2014/chart" uri="{C3380CC4-5D6E-409C-BE32-E72D297353CC}">
              <c16:uniqueId val="{00000004-B158-49EE-A69C-645A4DE1725F}"/>
            </c:ext>
          </c:extLst>
        </c:ser>
        <c:ser>
          <c:idx val="1"/>
          <c:order val="1"/>
          <c:tx>
            <c:strRef>
              <c:f>Feuil1!$C$1</c:f>
              <c:strCache>
                <c:ptCount val="1"/>
                <c:pt idx="0">
                  <c:v>plutôt confiant</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Votre sécurité dans l'exercice de votre métier face à la menace terroriste</c:v>
                </c:pt>
                <c:pt idx="1">
                  <c:v>Votre capacité à faire face à d'éventuelles remises en cause de la laïcité par certains élèves ou parents d'élèves</c:v>
                </c:pt>
                <c:pt idx="2">
                  <c:v>La protection de votre santé dans l'exercice de votre métier compte tenu du contexte sanitaire</c:v>
                </c:pt>
                <c:pt idx="3">
                  <c:v>L'impact de la situation sanitaire sur le niveau de vos élèves</c:v>
                </c:pt>
              </c:strCache>
            </c:strRef>
          </c:cat>
          <c:val>
            <c:numRef>
              <c:f>Feuil1!$C$2:$C$5</c:f>
              <c:numCache>
                <c:formatCode>General</c:formatCode>
                <c:ptCount val="4"/>
                <c:pt idx="0">
                  <c:v>38</c:v>
                </c:pt>
                <c:pt idx="1">
                  <c:v>32</c:v>
                </c:pt>
                <c:pt idx="2">
                  <c:v>31</c:v>
                </c:pt>
                <c:pt idx="3">
                  <c:v>27</c:v>
                </c:pt>
              </c:numCache>
            </c:numRef>
          </c:val>
          <c:extLst>
            <c:ext xmlns:c16="http://schemas.microsoft.com/office/drawing/2014/chart" uri="{C3380CC4-5D6E-409C-BE32-E72D297353CC}">
              <c16:uniqueId val="{00000007-B158-49EE-A69C-645A4DE1725F}"/>
            </c:ext>
          </c:extLst>
        </c:ser>
        <c:ser>
          <c:idx val="2"/>
          <c:order val="2"/>
          <c:tx>
            <c:strRef>
              <c:f>Feuil1!$D$1</c:f>
              <c:strCache>
                <c:ptCount val="1"/>
                <c:pt idx="0">
                  <c:v>plutôt inquiet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Votre sécurité dans l'exercice de votre métier face à la menace terroriste</c:v>
                </c:pt>
                <c:pt idx="1">
                  <c:v>Votre capacité à faire face à d'éventuelles remises en cause de la laïcité par certains élèves ou parents d'élèves</c:v>
                </c:pt>
                <c:pt idx="2">
                  <c:v>La protection de votre santé dans l'exercice de votre métier compte tenu du contexte sanitaire</c:v>
                </c:pt>
                <c:pt idx="3">
                  <c:v>L'impact de la situation sanitaire sur le niveau de vos élèves</c:v>
                </c:pt>
              </c:strCache>
            </c:strRef>
          </c:cat>
          <c:val>
            <c:numRef>
              <c:f>Feuil1!$D$2:$D$5</c:f>
              <c:numCache>
                <c:formatCode>General</c:formatCode>
                <c:ptCount val="4"/>
                <c:pt idx="0">
                  <c:v>38</c:v>
                </c:pt>
                <c:pt idx="1">
                  <c:v>41</c:v>
                </c:pt>
                <c:pt idx="2">
                  <c:v>38</c:v>
                </c:pt>
                <c:pt idx="3">
                  <c:v>47</c:v>
                </c:pt>
              </c:numCache>
            </c:numRef>
          </c:val>
          <c:extLst>
            <c:ext xmlns:c16="http://schemas.microsoft.com/office/drawing/2014/chart" uri="{C3380CC4-5D6E-409C-BE32-E72D297353CC}">
              <c16:uniqueId val="{0000000A-B158-49EE-A69C-645A4DE1725F}"/>
            </c:ext>
          </c:extLst>
        </c:ser>
        <c:ser>
          <c:idx val="3"/>
          <c:order val="3"/>
          <c:tx>
            <c:strRef>
              <c:f>Feuil1!$E$1</c:f>
              <c:strCache>
                <c:ptCount val="1"/>
                <c:pt idx="0">
                  <c:v>très inquiet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Votre sécurité dans l'exercice de votre métier face à la menace terroriste</c:v>
                </c:pt>
                <c:pt idx="1">
                  <c:v>Votre capacité à faire face à d'éventuelles remises en cause de la laïcité par certains élèves ou parents d'élèves</c:v>
                </c:pt>
                <c:pt idx="2">
                  <c:v>La protection de votre santé dans l'exercice de votre métier compte tenu du contexte sanitaire</c:v>
                </c:pt>
                <c:pt idx="3">
                  <c:v>L'impact de la situation sanitaire sur le niveau de vos élèves</c:v>
                </c:pt>
              </c:strCache>
            </c:strRef>
          </c:cat>
          <c:val>
            <c:numRef>
              <c:f>Feuil1!$E$2:$E$5</c:f>
              <c:numCache>
                <c:formatCode>General</c:formatCode>
                <c:ptCount val="4"/>
                <c:pt idx="0">
                  <c:v>14</c:v>
                </c:pt>
                <c:pt idx="1">
                  <c:v>16</c:v>
                </c:pt>
                <c:pt idx="2">
                  <c:v>23</c:v>
                </c:pt>
                <c:pt idx="3">
                  <c:v>19</c:v>
                </c:pt>
              </c:numCache>
            </c:numRef>
          </c:val>
          <c:extLst>
            <c:ext xmlns:c16="http://schemas.microsoft.com/office/drawing/2014/chart" uri="{C3380CC4-5D6E-409C-BE32-E72D297353CC}">
              <c16:uniqueId val="{0000000E-B158-49EE-A69C-645A4DE1725F}"/>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Tout à fait confiance</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B158-49EE-A69C-645A4DE1725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La protection de la santé de vos enfants dans les établissements scolaires, compte tenu du contexte sanitaire</c:v>
                </c:pt>
                <c:pt idx="1">
                  <c:v>La sécurité de vos enfants dans les établissements scolaires face à la menace terroriste</c:v>
                </c:pt>
                <c:pt idx="2">
                  <c:v>L'impact de la situation sanitaire sur le niveau scolaire de vos enfants</c:v>
                </c:pt>
              </c:strCache>
            </c:strRef>
          </c:cat>
          <c:val>
            <c:numRef>
              <c:f>Feuil1!$B$2:$B$4</c:f>
              <c:numCache>
                <c:formatCode>General</c:formatCode>
                <c:ptCount val="3"/>
                <c:pt idx="0">
                  <c:v>12</c:v>
                </c:pt>
                <c:pt idx="1">
                  <c:v>10</c:v>
                </c:pt>
                <c:pt idx="2">
                  <c:v>8</c:v>
                </c:pt>
              </c:numCache>
            </c:numRef>
          </c:val>
          <c:extLst>
            <c:ext xmlns:c16="http://schemas.microsoft.com/office/drawing/2014/chart" uri="{C3380CC4-5D6E-409C-BE32-E72D297353CC}">
              <c16:uniqueId val="{00000004-B158-49EE-A69C-645A4DE1725F}"/>
            </c:ext>
          </c:extLst>
        </c:ser>
        <c:ser>
          <c:idx val="1"/>
          <c:order val="1"/>
          <c:tx>
            <c:strRef>
              <c:f>Feuil1!$C$1</c:f>
              <c:strCache>
                <c:ptCount val="1"/>
                <c:pt idx="0">
                  <c:v>Plutôt confiance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La protection de la santé de vos enfants dans les établissements scolaires, compte tenu du contexte sanitaire</c:v>
                </c:pt>
                <c:pt idx="1">
                  <c:v>La sécurité de vos enfants dans les établissements scolaires face à la menace terroriste</c:v>
                </c:pt>
                <c:pt idx="2">
                  <c:v>L'impact de la situation sanitaire sur le niveau scolaire de vos enfants</c:v>
                </c:pt>
              </c:strCache>
            </c:strRef>
          </c:cat>
          <c:val>
            <c:numRef>
              <c:f>Feuil1!$C$2:$C$4</c:f>
              <c:numCache>
                <c:formatCode>General</c:formatCode>
                <c:ptCount val="3"/>
                <c:pt idx="0">
                  <c:v>44</c:v>
                </c:pt>
                <c:pt idx="1">
                  <c:v>43</c:v>
                </c:pt>
                <c:pt idx="2">
                  <c:v>32</c:v>
                </c:pt>
              </c:numCache>
            </c:numRef>
          </c:val>
          <c:extLst>
            <c:ext xmlns:c16="http://schemas.microsoft.com/office/drawing/2014/chart" uri="{C3380CC4-5D6E-409C-BE32-E72D297353CC}">
              <c16:uniqueId val="{00000007-B158-49EE-A69C-645A4DE1725F}"/>
            </c:ext>
          </c:extLst>
        </c:ser>
        <c:ser>
          <c:idx val="2"/>
          <c:order val="2"/>
          <c:tx>
            <c:strRef>
              <c:f>Feuil1!$D$1</c:f>
              <c:strCache>
                <c:ptCount val="1"/>
                <c:pt idx="0">
                  <c:v>Plutôt pas confiance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La protection de la santé de vos enfants dans les établissements scolaires, compte tenu du contexte sanitaire</c:v>
                </c:pt>
                <c:pt idx="1">
                  <c:v>La sécurité de vos enfants dans les établissements scolaires face à la menace terroriste</c:v>
                </c:pt>
                <c:pt idx="2">
                  <c:v>L'impact de la situation sanitaire sur le niveau scolaire de vos enfants</c:v>
                </c:pt>
              </c:strCache>
            </c:strRef>
          </c:cat>
          <c:val>
            <c:numRef>
              <c:f>Feuil1!$D$2:$D$4</c:f>
              <c:numCache>
                <c:formatCode>General</c:formatCode>
                <c:ptCount val="3"/>
                <c:pt idx="0">
                  <c:v>31</c:v>
                </c:pt>
                <c:pt idx="1">
                  <c:v>33</c:v>
                </c:pt>
                <c:pt idx="2">
                  <c:v>38</c:v>
                </c:pt>
              </c:numCache>
            </c:numRef>
          </c:val>
          <c:extLst>
            <c:ext xmlns:c16="http://schemas.microsoft.com/office/drawing/2014/chart" uri="{C3380CC4-5D6E-409C-BE32-E72D297353CC}">
              <c16:uniqueId val="{0000000A-B158-49EE-A69C-645A4DE1725F}"/>
            </c:ext>
          </c:extLst>
        </c:ser>
        <c:ser>
          <c:idx val="3"/>
          <c:order val="3"/>
          <c:tx>
            <c:strRef>
              <c:f>Feuil1!$E$1</c:f>
              <c:strCache>
                <c:ptCount val="1"/>
                <c:pt idx="0">
                  <c:v>Pas du tout confiance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La protection de la santé de vos enfants dans les établissements scolaires, compte tenu du contexte sanitaire</c:v>
                </c:pt>
                <c:pt idx="1">
                  <c:v>La sécurité de vos enfants dans les établissements scolaires face à la menace terroriste</c:v>
                </c:pt>
                <c:pt idx="2">
                  <c:v>L'impact de la situation sanitaire sur le niveau scolaire de vos enfants</c:v>
                </c:pt>
              </c:strCache>
            </c:strRef>
          </c:cat>
          <c:val>
            <c:numRef>
              <c:f>Feuil1!$E$2:$E$4</c:f>
              <c:numCache>
                <c:formatCode>General</c:formatCode>
                <c:ptCount val="3"/>
                <c:pt idx="0">
                  <c:v>13</c:v>
                </c:pt>
                <c:pt idx="1">
                  <c:v>14</c:v>
                </c:pt>
                <c:pt idx="2">
                  <c:v>22</c:v>
                </c:pt>
              </c:numCache>
            </c:numRef>
          </c:val>
          <c:extLst>
            <c:ext xmlns:c16="http://schemas.microsoft.com/office/drawing/2014/chart" uri="{C3380CC4-5D6E-409C-BE32-E72D297353CC}">
              <c16:uniqueId val="{0000000E-B158-49EE-A69C-645A4DE1725F}"/>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Toutes ou presque vont dans le bon sens</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B158-49EE-A69C-645A4DE1725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Feuil1!$B$2:$B$6</c:f>
              <c:numCache>
                <c:formatCode>General</c:formatCode>
                <c:ptCount val="5"/>
                <c:pt idx="0">
                  <c:v>5</c:v>
                </c:pt>
                <c:pt idx="1">
                  <c:v>5</c:v>
                </c:pt>
                <c:pt idx="2">
                  <c:v>6</c:v>
                </c:pt>
                <c:pt idx="4">
                  <c:v>8</c:v>
                </c:pt>
              </c:numCache>
            </c:numRef>
          </c:val>
          <c:extLst>
            <c:ext xmlns:c16="http://schemas.microsoft.com/office/drawing/2014/chart" uri="{C3380CC4-5D6E-409C-BE32-E72D297353CC}">
              <c16:uniqueId val="{00000004-B158-49EE-A69C-645A4DE1725F}"/>
            </c:ext>
          </c:extLst>
        </c:ser>
        <c:ser>
          <c:idx val="1"/>
          <c:order val="1"/>
          <c:tx>
            <c:strRef>
              <c:f>Feuil1!$C$1</c:f>
              <c:strCache>
                <c:ptCount val="1"/>
                <c:pt idx="0">
                  <c:v>La majorité va dans le bon sens, même si certaines sont à rectifier</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Feuil1!$C$2:$C$6</c:f>
              <c:numCache>
                <c:formatCode>General</c:formatCode>
                <c:ptCount val="5"/>
                <c:pt idx="0">
                  <c:v>32</c:v>
                </c:pt>
                <c:pt idx="1">
                  <c:v>27</c:v>
                </c:pt>
                <c:pt idx="2">
                  <c:v>52</c:v>
                </c:pt>
                <c:pt idx="4">
                  <c:v>50</c:v>
                </c:pt>
              </c:numCache>
            </c:numRef>
          </c:val>
          <c:extLst>
            <c:ext xmlns:c16="http://schemas.microsoft.com/office/drawing/2014/chart" uri="{C3380CC4-5D6E-409C-BE32-E72D297353CC}">
              <c16:uniqueId val="{00000007-B158-49EE-A69C-645A4DE1725F}"/>
            </c:ext>
          </c:extLst>
        </c:ser>
        <c:ser>
          <c:idx val="2"/>
          <c:order val="2"/>
          <c:tx>
            <c:strRef>
              <c:f>Feuil1!$D$1</c:f>
              <c:strCache>
                <c:ptCount val="1"/>
                <c:pt idx="0">
                  <c:v>La majorité va dans le mauvais sens, même si certaines constituent un progrès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Feuil1!$D$2:$D$6</c:f>
              <c:numCache>
                <c:formatCode>General</c:formatCode>
                <c:ptCount val="5"/>
                <c:pt idx="0">
                  <c:v>43</c:v>
                </c:pt>
                <c:pt idx="1">
                  <c:v>46</c:v>
                </c:pt>
                <c:pt idx="2">
                  <c:v>31</c:v>
                </c:pt>
                <c:pt idx="4">
                  <c:v>33</c:v>
                </c:pt>
              </c:numCache>
            </c:numRef>
          </c:val>
          <c:extLst>
            <c:ext xmlns:c16="http://schemas.microsoft.com/office/drawing/2014/chart" uri="{C3380CC4-5D6E-409C-BE32-E72D297353CC}">
              <c16:uniqueId val="{0000000A-B158-49EE-A69C-645A4DE1725F}"/>
            </c:ext>
          </c:extLst>
        </c:ser>
        <c:ser>
          <c:idx val="3"/>
          <c:order val="3"/>
          <c:tx>
            <c:strRef>
              <c:f>Feuil1!$E$1</c:f>
              <c:strCache>
                <c:ptCount val="1"/>
                <c:pt idx="0">
                  <c:v>Toutes ou presque vont dans le mauvais sens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Feuil1!$E$2:$E$6</c:f>
              <c:numCache>
                <c:formatCode>General</c:formatCode>
                <c:ptCount val="5"/>
                <c:pt idx="0">
                  <c:v>20</c:v>
                </c:pt>
                <c:pt idx="1">
                  <c:v>22</c:v>
                </c:pt>
                <c:pt idx="2">
                  <c:v>11</c:v>
                </c:pt>
                <c:pt idx="4">
                  <c:v>9</c:v>
                </c:pt>
              </c:numCache>
            </c:numRef>
          </c:val>
          <c:extLst>
            <c:ext xmlns:c16="http://schemas.microsoft.com/office/drawing/2014/chart" uri="{C3380CC4-5D6E-409C-BE32-E72D297353CC}">
              <c16:uniqueId val="{0000000E-B158-49EE-A69C-645A4DE1725F}"/>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Grand public</c:v>
                </c:pt>
              </c:strCache>
            </c:strRef>
          </c:tx>
          <c:dPt>
            <c:idx val="0"/>
            <c:bubble3D val="0"/>
            <c:spPr>
              <a:solidFill>
                <a:srgbClr val="C00000"/>
              </a:solidFill>
              <a:ln w="19050">
                <a:solidFill>
                  <a:schemeClr val="lt1"/>
                </a:solidFill>
              </a:ln>
              <a:effectLst/>
            </c:spPr>
            <c:extLst>
              <c:ext xmlns:c16="http://schemas.microsoft.com/office/drawing/2014/chart" uri="{C3380CC4-5D6E-409C-BE32-E72D297353CC}">
                <c16:uniqueId val="{00000001-E82A-4AA7-8039-3CAB861C904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82A-4AA7-8039-3CAB861C904A}"/>
              </c:ext>
            </c:extLst>
          </c:dPt>
          <c:dPt>
            <c:idx val="2"/>
            <c:bubble3D val="0"/>
            <c:spPr>
              <a:solidFill>
                <a:srgbClr val="009900"/>
              </a:solidFill>
              <a:ln w="19050">
                <a:solidFill>
                  <a:schemeClr val="lt1"/>
                </a:solidFill>
              </a:ln>
              <a:effectLst/>
            </c:spPr>
            <c:extLst>
              <c:ext xmlns:c16="http://schemas.microsoft.com/office/drawing/2014/chart" uri="{C3380CC4-5D6E-409C-BE32-E72D297353CC}">
                <c16:uniqueId val="{00000005-E82A-4AA7-8039-3CAB861C904A}"/>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E82A-4AA7-8039-3CAB861C904A}"/>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E82A-4AA7-8039-3CAB861C904A}"/>
              </c:ext>
            </c:extLst>
          </c:dPt>
          <c:dLbls>
            <c:dLbl>
              <c:idx val="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2A-4AA7-8039-3CAB861C90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augmenté</c:v>
                </c:pt>
                <c:pt idx="1">
                  <c:v>n'ont pas changé</c:v>
                </c:pt>
                <c:pt idx="2">
                  <c:v>diminué</c:v>
                </c:pt>
              </c:strCache>
            </c:strRef>
          </c:cat>
          <c:val>
            <c:numRef>
              <c:f>Feuil1!$B$2:$B$4</c:f>
              <c:numCache>
                <c:formatCode>General</c:formatCode>
                <c:ptCount val="3"/>
                <c:pt idx="0">
                  <c:v>68</c:v>
                </c:pt>
                <c:pt idx="1">
                  <c:v>30</c:v>
                </c:pt>
                <c:pt idx="2">
                  <c:v>2</c:v>
                </c:pt>
              </c:numCache>
            </c:numRef>
          </c:val>
          <c:extLst>
            <c:ext xmlns:c16="http://schemas.microsoft.com/office/drawing/2014/chart" uri="{C3380CC4-5D6E-409C-BE32-E72D297353CC}">
              <c16:uniqueId val="{0000000A-E82A-4AA7-8039-3CAB861C904A}"/>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48893596088206"/>
          <c:y val="0"/>
          <c:w val="0.71657365088319358"/>
          <c:h val="0.99739356327043571"/>
        </c:manualLayout>
      </c:layout>
      <c:barChart>
        <c:barDir val="bar"/>
        <c:grouping val="percentStacked"/>
        <c:varyColors val="0"/>
        <c:ser>
          <c:idx val="0"/>
          <c:order val="0"/>
          <c:tx>
            <c:strRef>
              <c:f>Feuil1!$B$1</c:f>
              <c:strCache>
                <c:ptCount val="1"/>
                <c:pt idx="0">
                  <c:v>augmenté</c:v>
                </c:pt>
              </c:strCache>
            </c:strRef>
          </c:tx>
          <c:spPr>
            <a:solidFill>
              <a:srgbClr val="C00000"/>
            </a:solidFill>
            <a:ln>
              <a:noFill/>
            </a:ln>
            <a:effectLst/>
          </c:spPr>
          <c:invertIfNegative val="0"/>
          <c:dPt>
            <c:idx val="3"/>
            <c:invertIfNegative val="0"/>
            <c:bubble3D val="0"/>
            <c:spPr>
              <a:solidFill>
                <a:srgbClr val="C00000"/>
              </a:solidFill>
              <a:ln>
                <a:noFill/>
              </a:ln>
              <a:effectLst/>
            </c:spPr>
            <c:extLst>
              <c:ext xmlns:c16="http://schemas.microsoft.com/office/drawing/2014/chart" uri="{C3380CC4-5D6E-409C-BE32-E72D297353CC}">
                <c16:uniqueId val="{00000001-75AD-4EE5-B760-C4EA46B99EF8}"/>
              </c:ext>
            </c:extLst>
          </c:dPt>
          <c:dLbls>
            <c:dLbl>
              <c:idx val="0"/>
              <c:tx>
                <c:rich>
                  <a:bodyPr/>
                  <a:lstStyle/>
                  <a:p>
                    <a:fld id="{29F65124-3575-4903-9CD8-5AB3E92ADCE2}"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5AD-4EE5-B760-C4EA46B99EF8}"/>
                </c:ext>
              </c:extLst>
            </c:dLbl>
            <c:dLbl>
              <c:idx val="1"/>
              <c:tx>
                <c:rich>
                  <a:bodyPr/>
                  <a:lstStyle/>
                  <a:p>
                    <a:fld id="{AFEAA1DA-132A-440E-AC5E-7938CEC58285}"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5AD-4EE5-B760-C4EA46B99E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Enseignants</c:v>
                </c:pt>
                <c:pt idx="2">
                  <c:v>Non enseignants</c:v>
                </c:pt>
              </c:strCache>
            </c:strRef>
          </c:cat>
          <c:val>
            <c:numRef>
              <c:f>Feuil1!$B$2:$B$4</c:f>
              <c:numCache>
                <c:formatCode>General</c:formatCode>
                <c:ptCount val="3"/>
                <c:pt idx="0">
                  <c:v>73</c:v>
                </c:pt>
                <c:pt idx="2">
                  <c:v>49</c:v>
                </c:pt>
              </c:numCache>
            </c:numRef>
          </c:val>
          <c:extLst>
            <c:ext xmlns:c16="http://schemas.microsoft.com/office/drawing/2014/chart" uri="{C3380CC4-5D6E-409C-BE32-E72D297353CC}">
              <c16:uniqueId val="{00000004-75AD-4EE5-B760-C4EA46B99EF8}"/>
            </c:ext>
          </c:extLst>
        </c:ser>
        <c:ser>
          <c:idx val="1"/>
          <c:order val="1"/>
          <c:tx>
            <c:strRef>
              <c:f>Feuil1!$C$1</c:f>
              <c:strCache>
                <c:ptCount val="1"/>
                <c:pt idx="0">
                  <c:v>n'ont pas changé</c:v>
                </c:pt>
              </c:strCache>
            </c:strRef>
          </c:tx>
          <c:spPr>
            <a:solidFill>
              <a:schemeClr val="accent2"/>
            </a:solidFill>
            <a:ln>
              <a:noFill/>
            </a:ln>
            <a:effectLst/>
          </c:spPr>
          <c:invertIfNegative val="0"/>
          <c:dLbls>
            <c:dLbl>
              <c:idx val="0"/>
              <c:tx>
                <c:rich>
                  <a:bodyPr/>
                  <a:lstStyle/>
                  <a:p>
                    <a:fld id="{E021BD54-99F4-4BEA-A775-2995D69D6F3F}"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5AD-4EE5-B760-C4EA46B99EF8}"/>
                </c:ext>
              </c:extLst>
            </c:dLbl>
            <c:dLbl>
              <c:idx val="1"/>
              <c:tx>
                <c:rich>
                  <a:bodyPr/>
                  <a:lstStyle/>
                  <a:p>
                    <a:fld id="{C378415C-C7F8-4F7D-8FC3-9F5EA635A6FC}"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5AD-4EE5-B760-C4EA46B99EF8}"/>
                </c:ext>
              </c:extLst>
            </c:dLbl>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Enseignants</c:v>
                </c:pt>
                <c:pt idx="2">
                  <c:v>Non enseignants</c:v>
                </c:pt>
              </c:strCache>
            </c:strRef>
          </c:cat>
          <c:val>
            <c:numRef>
              <c:f>Feuil1!$C$2:$C$4</c:f>
              <c:numCache>
                <c:formatCode>General</c:formatCode>
                <c:ptCount val="3"/>
                <c:pt idx="0">
                  <c:v>26</c:v>
                </c:pt>
                <c:pt idx="2">
                  <c:v>44</c:v>
                </c:pt>
              </c:numCache>
            </c:numRef>
          </c:val>
          <c:extLst>
            <c:ext xmlns:c16="http://schemas.microsoft.com/office/drawing/2014/chart" uri="{C3380CC4-5D6E-409C-BE32-E72D297353CC}">
              <c16:uniqueId val="{00000007-75AD-4EE5-B760-C4EA46B99EF8}"/>
            </c:ext>
          </c:extLst>
        </c:ser>
        <c:ser>
          <c:idx val="2"/>
          <c:order val="2"/>
          <c:tx>
            <c:strRef>
              <c:f>Feuil1!$D$1</c:f>
              <c:strCache>
                <c:ptCount val="1"/>
                <c:pt idx="0">
                  <c:v>diminué</c:v>
                </c:pt>
              </c:strCache>
            </c:strRef>
          </c:tx>
          <c:spPr>
            <a:solidFill>
              <a:srgbClr val="009900"/>
            </a:solidFill>
            <a:ln>
              <a:noFill/>
            </a:ln>
            <a:effectLst/>
          </c:spPr>
          <c:invertIfNegative val="0"/>
          <c:dLbls>
            <c:dLbl>
              <c:idx val="0"/>
              <c:layout>
                <c:manualLayout>
                  <c:x val="2.2867769553383457E-2"/>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F0-487B-8A97-8DD36EEAB91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Enseignants</c:v>
                </c:pt>
                <c:pt idx="2">
                  <c:v>Non enseignants</c:v>
                </c:pt>
              </c:strCache>
            </c:strRef>
          </c:cat>
          <c:val>
            <c:numRef>
              <c:f>Feuil1!$D$2:$D$4</c:f>
              <c:numCache>
                <c:formatCode>General</c:formatCode>
                <c:ptCount val="3"/>
                <c:pt idx="0">
                  <c:v>1</c:v>
                </c:pt>
                <c:pt idx="2">
                  <c:v>7</c:v>
                </c:pt>
              </c:numCache>
            </c:numRef>
          </c:val>
          <c:extLst>
            <c:ext xmlns:c16="http://schemas.microsoft.com/office/drawing/2014/chart" uri="{C3380CC4-5D6E-409C-BE32-E72D297353CC}">
              <c16:uniqueId val="{0000000A-75AD-4EE5-B760-C4EA46B99EF8}"/>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Très utiles</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B158-49EE-A69C-645A4DE1725F}"/>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2-B158-49EE-A69C-645A4DE1725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Feuil1!$B$2:$B$6</c:f>
              <c:numCache>
                <c:formatCode>General</c:formatCode>
                <c:ptCount val="5"/>
                <c:pt idx="0">
                  <c:v>4</c:v>
                </c:pt>
                <c:pt idx="1">
                  <c:v>4</c:v>
                </c:pt>
                <c:pt idx="2">
                  <c:v>6</c:v>
                </c:pt>
                <c:pt idx="4">
                  <c:v>7</c:v>
                </c:pt>
              </c:numCache>
            </c:numRef>
          </c:val>
          <c:extLst>
            <c:ext xmlns:c16="http://schemas.microsoft.com/office/drawing/2014/chart" uri="{C3380CC4-5D6E-409C-BE32-E72D297353CC}">
              <c16:uniqueId val="{00000004-B158-49EE-A69C-645A4DE1725F}"/>
            </c:ext>
          </c:extLst>
        </c:ser>
        <c:ser>
          <c:idx val="1"/>
          <c:order val="1"/>
          <c:tx>
            <c:strRef>
              <c:f>Feuil1!$C$1</c:f>
              <c:strCache>
                <c:ptCount val="1"/>
                <c:pt idx="0">
                  <c:v>Plutôt utiles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Feuil1!$C$2:$C$6</c:f>
              <c:numCache>
                <c:formatCode>General</c:formatCode>
                <c:ptCount val="5"/>
                <c:pt idx="0">
                  <c:v>33</c:v>
                </c:pt>
                <c:pt idx="1">
                  <c:v>27</c:v>
                </c:pt>
                <c:pt idx="2">
                  <c:v>56</c:v>
                </c:pt>
                <c:pt idx="4">
                  <c:v>46</c:v>
                </c:pt>
              </c:numCache>
            </c:numRef>
          </c:val>
          <c:extLst>
            <c:ext xmlns:c16="http://schemas.microsoft.com/office/drawing/2014/chart" uri="{C3380CC4-5D6E-409C-BE32-E72D297353CC}">
              <c16:uniqueId val="{00000007-B158-49EE-A69C-645A4DE1725F}"/>
            </c:ext>
          </c:extLst>
        </c:ser>
        <c:ser>
          <c:idx val="2"/>
          <c:order val="2"/>
          <c:tx>
            <c:strRef>
              <c:f>Feuil1!$D$1</c:f>
              <c:strCache>
                <c:ptCount val="1"/>
                <c:pt idx="0">
                  <c:v>Plutôt inutiles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Feuil1!$D$2:$D$6</c:f>
              <c:numCache>
                <c:formatCode>General</c:formatCode>
                <c:ptCount val="5"/>
                <c:pt idx="0">
                  <c:v>48</c:v>
                </c:pt>
                <c:pt idx="1">
                  <c:v>53</c:v>
                </c:pt>
                <c:pt idx="2">
                  <c:v>28</c:v>
                </c:pt>
                <c:pt idx="4">
                  <c:v>40</c:v>
                </c:pt>
              </c:numCache>
            </c:numRef>
          </c:val>
          <c:extLst>
            <c:ext xmlns:c16="http://schemas.microsoft.com/office/drawing/2014/chart" uri="{C3380CC4-5D6E-409C-BE32-E72D297353CC}">
              <c16:uniqueId val="{0000000A-B158-49EE-A69C-645A4DE1725F}"/>
            </c:ext>
          </c:extLst>
        </c:ser>
        <c:ser>
          <c:idx val="3"/>
          <c:order val="3"/>
          <c:tx>
            <c:strRef>
              <c:f>Feuil1!$E$1</c:f>
              <c:strCache>
                <c:ptCount val="1"/>
                <c:pt idx="0">
                  <c:v>Tout à fait inutiles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Feuil1!$E$2:$E$6</c:f>
              <c:numCache>
                <c:formatCode>General</c:formatCode>
                <c:ptCount val="5"/>
                <c:pt idx="0">
                  <c:v>15</c:v>
                </c:pt>
                <c:pt idx="1">
                  <c:v>16</c:v>
                </c:pt>
                <c:pt idx="2">
                  <c:v>10</c:v>
                </c:pt>
                <c:pt idx="4">
                  <c:v>7</c:v>
                </c:pt>
              </c:numCache>
            </c:numRef>
          </c:val>
          <c:extLst>
            <c:ext xmlns:c16="http://schemas.microsoft.com/office/drawing/2014/chart" uri="{C3380CC4-5D6E-409C-BE32-E72D297353CC}">
              <c16:uniqueId val="{0000000E-B158-49EE-A69C-645A4DE1725F}"/>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27066094549159E-2"/>
          <c:y val="1.1599545828370016E-2"/>
          <c:w val="0.90936026830224725"/>
          <c:h val="0.90235530891601912"/>
        </c:manualLayout>
      </c:layout>
      <c:barChart>
        <c:barDir val="bar"/>
        <c:grouping val="stacked"/>
        <c:varyColors val="0"/>
        <c:ser>
          <c:idx val="1"/>
          <c:order val="0"/>
          <c:tx>
            <c:strRef>
              <c:f>Sheet1!$B$1</c:f>
              <c:strCache>
                <c:ptCount val="1"/>
                <c:pt idx="0">
                  <c:v>Series 2</c:v>
                </c:pt>
              </c:strCache>
            </c:strRef>
          </c:tx>
          <c:spPr>
            <a:solidFill>
              <a:schemeClr val="accent5"/>
            </a:solidFill>
          </c:spPr>
          <c:invertIfNegative val="0"/>
          <c:dPt>
            <c:idx val="0"/>
            <c:invertIfNegative val="0"/>
            <c:bubble3D val="0"/>
            <c:extLst>
              <c:ext xmlns:c16="http://schemas.microsoft.com/office/drawing/2014/chart" uri="{C3380CC4-5D6E-409C-BE32-E72D297353CC}">
                <c16:uniqueId val="{00000000-3BA4-414D-891D-603AF9F283E2}"/>
              </c:ext>
            </c:extLst>
          </c:dPt>
          <c:dPt>
            <c:idx val="10"/>
            <c:invertIfNegative val="0"/>
            <c:bubble3D val="0"/>
            <c:extLst>
              <c:ext xmlns:c16="http://schemas.microsoft.com/office/drawing/2014/chart" uri="{C3380CC4-5D6E-409C-BE32-E72D297353CC}">
                <c16:uniqueId val="{00000002-3BA4-414D-891D-603AF9F283E2}"/>
              </c:ext>
            </c:extLst>
          </c:dPt>
          <c:dPt>
            <c:idx val="11"/>
            <c:invertIfNegative val="0"/>
            <c:bubble3D val="0"/>
            <c:extLst>
              <c:ext xmlns:c16="http://schemas.microsoft.com/office/drawing/2014/chart" uri="{C3380CC4-5D6E-409C-BE32-E72D297353CC}">
                <c16:uniqueId val="{00000004-3BA4-414D-891D-603AF9F283E2}"/>
              </c:ext>
            </c:extLst>
          </c:dPt>
          <c:dLbls>
            <c:dLbl>
              <c:idx val="1"/>
              <c:spPr>
                <a:noFill/>
                <a:ln>
                  <a:noFill/>
                </a:ln>
                <a:effectLst/>
              </c:spPr>
              <c:txPr>
                <a:bodyPr wrap="square" lIns="38100" tIns="19050" rIns="38100" bIns="19050" anchor="ctr">
                  <a:noAutofit/>
                </a:bodyPr>
                <a:lstStyle/>
                <a:p>
                  <a:pPr>
                    <a:defRPr sz="1100" b="1">
                      <a:solidFill>
                        <a:schemeClr val="bg1"/>
                      </a:solidFill>
                    </a:defRPr>
                  </a:pPr>
                  <a:endParaRPr lang="fr-FR"/>
                </a:p>
              </c:txPr>
              <c:dLblPos val="inEnd"/>
              <c:showLegendKey val="0"/>
              <c:showVal val="1"/>
              <c:showCatName val="0"/>
              <c:showSerName val="0"/>
              <c:showPercent val="0"/>
              <c:showBubbleSize val="0"/>
              <c:extLst>
                <c:ext xmlns:c15="http://schemas.microsoft.com/office/drawing/2012/chart" uri="{CE6537A1-D6FC-4f65-9D91-7224C49458BB}">
                  <c15:layout>
                    <c:manualLayout>
                      <c:w val="7.5106638316745147E-2"/>
                      <c:h val="4.2740161445564577E-2"/>
                    </c:manualLayout>
                  </c15:layout>
                </c:ext>
                <c:ext xmlns:c16="http://schemas.microsoft.com/office/drawing/2014/chart" uri="{C3380CC4-5D6E-409C-BE32-E72D297353CC}">
                  <c16:uniqueId val="{00000005-3BA4-414D-891D-603AF9F283E2}"/>
                </c:ext>
              </c:extLst>
            </c:dLbl>
            <c:dLbl>
              <c:idx val="7"/>
              <c:layout>
                <c:manualLayout>
                  <c:x val="3.439645980004923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4A-4973-A171-35281E113E0A}"/>
                </c:ext>
              </c:extLst>
            </c:dLbl>
            <c:dLbl>
              <c:idx val="9"/>
              <c:layout>
                <c:manualLayout>
                  <c:x val="1.482538958585670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4A-4973-A171-35281E113E0A}"/>
                </c:ext>
              </c:extLst>
            </c:dLbl>
            <c:spPr>
              <a:noFill/>
              <a:ln>
                <a:noFill/>
              </a:ln>
              <a:effectLst/>
            </c:spPr>
            <c:txPr>
              <a:bodyPr wrap="square" lIns="38100" tIns="19050" rIns="38100" bIns="19050" anchor="ctr">
                <a:spAutoFit/>
              </a:bodyPr>
              <a:lstStyle/>
              <a:p>
                <a:pPr>
                  <a:defRPr sz="1100" b="1">
                    <a:solidFill>
                      <a:schemeClr val="bg1"/>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Les syndicats des personnels de l’éducation nationale</c:v>
                </c:pt>
                <c:pt idx="1">
                  <c:v>Les experts / chercheurs</c:v>
                </c:pt>
                <c:pt idx="2">
                  <c:v>Le Ministère de l’Education nationale</c:v>
                </c:pt>
                <c:pt idx="3">
                  <c:v>Les associations de parents d’élèves</c:v>
                </c:pt>
                <c:pt idx="4">
                  <c:v>(NR)</c:v>
                </c:pt>
              </c:strCache>
            </c:strRef>
          </c:cat>
          <c:val>
            <c:numRef>
              <c:f>Sheet1!$B$2:$B$6</c:f>
              <c:numCache>
                <c:formatCode>General</c:formatCode>
                <c:ptCount val="5"/>
                <c:pt idx="0">
                  <c:v>44</c:v>
                </c:pt>
                <c:pt idx="1">
                  <c:v>28</c:v>
                </c:pt>
                <c:pt idx="2">
                  <c:v>17</c:v>
                </c:pt>
                <c:pt idx="3">
                  <c:v>10</c:v>
                </c:pt>
                <c:pt idx="4">
                  <c:v>1</c:v>
                </c:pt>
              </c:numCache>
            </c:numRef>
          </c:val>
          <c:extLst>
            <c:ext xmlns:c16="http://schemas.microsoft.com/office/drawing/2014/chart" uri="{C3380CC4-5D6E-409C-BE32-E72D297353CC}">
              <c16:uniqueId val="{00000008-3BA4-414D-891D-603AF9F283E2}"/>
            </c:ext>
          </c:extLst>
        </c:ser>
        <c:ser>
          <c:idx val="0"/>
          <c:order val="1"/>
          <c:tx>
            <c:strRef>
              <c:f>Sheet1!$C$1</c:f>
              <c:strCache>
                <c:ptCount val="1"/>
                <c:pt idx="0">
                  <c:v>Series 3</c:v>
                </c:pt>
              </c:strCache>
            </c:strRef>
          </c:tx>
          <c:spPr>
            <a:solidFill>
              <a:schemeClr val="accent6"/>
            </a:solidFill>
          </c:spPr>
          <c:invertIfNegative val="0"/>
          <c:cat>
            <c:strRef>
              <c:f>Sheet1!$A$2:$A$6</c:f>
              <c:strCache>
                <c:ptCount val="5"/>
                <c:pt idx="0">
                  <c:v>Les syndicats des personnels de l’éducation nationale</c:v>
                </c:pt>
                <c:pt idx="1">
                  <c:v>Les experts / chercheurs</c:v>
                </c:pt>
                <c:pt idx="2">
                  <c:v>Le Ministère de l’Education nationale</c:v>
                </c:pt>
                <c:pt idx="3">
                  <c:v>Les associations de parents d’élèves</c:v>
                </c:pt>
                <c:pt idx="4">
                  <c:v>(NR)</c:v>
                </c:pt>
              </c:strCache>
            </c:strRef>
          </c:cat>
          <c:val>
            <c:numRef>
              <c:f>Sheet1!$C$2:$C$6</c:f>
              <c:numCache>
                <c:formatCode>General</c:formatCode>
                <c:ptCount val="5"/>
                <c:pt idx="0">
                  <c:v>29</c:v>
                </c:pt>
                <c:pt idx="1">
                  <c:v>30</c:v>
                </c:pt>
                <c:pt idx="2">
                  <c:v>19</c:v>
                </c:pt>
                <c:pt idx="3">
                  <c:v>22</c:v>
                </c:pt>
                <c:pt idx="4">
                  <c:v>0</c:v>
                </c:pt>
              </c:numCache>
            </c:numRef>
          </c:val>
          <c:extLst>
            <c:ext xmlns:c16="http://schemas.microsoft.com/office/drawing/2014/chart" uri="{C3380CC4-5D6E-409C-BE32-E72D297353CC}">
              <c16:uniqueId val="{00000009-3BA4-414D-891D-603AF9F283E2}"/>
            </c:ext>
          </c:extLst>
        </c:ser>
        <c:ser>
          <c:idx val="2"/>
          <c:order val="2"/>
          <c:tx>
            <c:strRef>
              <c:f>Sheet1!$D$1</c:f>
              <c:strCache>
                <c:ptCount val="1"/>
                <c:pt idx="0">
                  <c:v>Series 4</c:v>
                </c:pt>
              </c:strCache>
            </c:strRef>
          </c:tx>
          <c:spPr>
            <a:noFill/>
          </c:spPr>
          <c:invertIfNegative val="0"/>
          <c:dLbls>
            <c:spPr>
              <a:noFill/>
              <a:ln>
                <a:noFill/>
              </a:ln>
              <a:effectLst/>
            </c:spPr>
            <c:txPr>
              <a:bodyPr wrap="square" lIns="38100" tIns="19050" rIns="38100" bIns="19050" anchor="ctr">
                <a:spAutoFit/>
              </a:bodyPr>
              <a:lstStyle/>
              <a:p>
                <a:pPr>
                  <a:defRPr sz="1400" b="1">
                    <a:solidFill>
                      <a:schemeClr val="accent6"/>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Les syndicats des personnels de l’éducation nationale</c:v>
                </c:pt>
                <c:pt idx="1">
                  <c:v>Les experts / chercheurs</c:v>
                </c:pt>
                <c:pt idx="2">
                  <c:v>Le Ministère de l’Education nationale</c:v>
                </c:pt>
                <c:pt idx="3">
                  <c:v>Les associations de parents d’élèves</c:v>
                </c:pt>
                <c:pt idx="4">
                  <c:v>(NR)</c:v>
                </c:pt>
              </c:strCache>
            </c:strRef>
          </c:cat>
          <c:val>
            <c:numRef>
              <c:f>Sheet1!$D$2:$D$6</c:f>
              <c:numCache>
                <c:formatCode>General</c:formatCode>
                <c:ptCount val="5"/>
                <c:pt idx="0">
                  <c:v>73</c:v>
                </c:pt>
                <c:pt idx="1">
                  <c:v>58</c:v>
                </c:pt>
                <c:pt idx="2">
                  <c:v>36</c:v>
                </c:pt>
                <c:pt idx="3">
                  <c:v>32</c:v>
                </c:pt>
                <c:pt idx="4">
                  <c:v>1</c:v>
                </c:pt>
              </c:numCache>
            </c:numRef>
          </c:val>
          <c:extLst>
            <c:ext xmlns:c16="http://schemas.microsoft.com/office/drawing/2014/chart" uri="{C3380CC4-5D6E-409C-BE32-E72D297353CC}">
              <c16:uniqueId val="{0000000A-3BA4-414D-891D-603AF9F283E2}"/>
            </c:ext>
          </c:extLst>
        </c:ser>
        <c:dLbls>
          <c:showLegendKey val="0"/>
          <c:showVal val="0"/>
          <c:showCatName val="0"/>
          <c:showSerName val="0"/>
          <c:showPercent val="0"/>
          <c:showBubbleSize val="0"/>
        </c:dLbls>
        <c:gapWidth val="55"/>
        <c:overlap val="100"/>
        <c:axId val="136309376"/>
        <c:axId val="136311168"/>
      </c:barChart>
      <c:catAx>
        <c:axId val="136309376"/>
        <c:scaling>
          <c:orientation val="maxMin"/>
        </c:scaling>
        <c:delete val="1"/>
        <c:axPos val="l"/>
        <c:numFmt formatCode="General" sourceLinked="0"/>
        <c:majorTickMark val="out"/>
        <c:minorTickMark val="none"/>
        <c:tickLblPos val="nextTo"/>
        <c:crossAx val="136311168"/>
        <c:crosses val="autoZero"/>
        <c:auto val="1"/>
        <c:lblAlgn val="ctr"/>
        <c:lblOffset val="100"/>
        <c:noMultiLvlLbl val="0"/>
      </c:catAx>
      <c:valAx>
        <c:axId val="136311168"/>
        <c:scaling>
          <c:orientation val="minMax"/>
          <c:max val="75"/>
          <c:min val="0"/>
        </c:scaling>
        <c:delete val="1"/>
        <c:axPos val="t"/>
        <c:numFmt formatCode="General" sourceLinked="1"/>
        <c:majorTickMark val="out"/>
        <c:minorTickMark val="out"/>
        <c:tickLblPos val="nextTo"/>
        <c:crossAx val="136309376"/>
        <c:crosses val="autoZero"/>
        <c:crossBetween val="between"/>
        <c:majorUnit val="5"/>
        <c:minorUnit val="2"/>
      </c:valAx>
    </c:plotArea>
    <c:plotVisOnly val="1"/>
    <c:dispBlanksAs val="gap"/>
    <c:showDLblsOverMax val="0"/>
  </c:chart>
  <c:txPr>
    <a:bodyPr/>
    <a:lstStyle/>
    <a:p>
      <a:pPr>
        <a:defRPr sz="18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6865581050794E-2"/>
          <c:y val="3.4040581535743257E-3"/>
          <c:w val="0.87113935002535292"/>
          <c:h val="0.90235530891601912"/>
        </c:manualLayout>
      </c:layout>
      <c:barChart>
        <c:barDir val="bar"/>
        <c:grouping val="stacked"/>
        <c:varyColors val="0"/>
        <c:ser>
          <c:idx val="1"/>
          <c:order val="0"/>
          <c:tx>
            <c:strRef>
              <c:f>Sheet1!$B$1</c:f>
              <c:strCache>
                <c:ptCount val="1"/>
                <c:pt idx="0">
                  <c:v>Series 2</c:v>
                </c:pt>
              </c:strCache>
            </c:strRef>
          </c:tx>
          <c:spPr>
            <a:solidFill>
              <a:schemeClr val="accent5"/>
            </a:solidFill>
          </c:spPr>
          <c:invertIfNegative val="0"/>
          <c:dPt>
            <c:idx val="0"/>
            <c:invertIfNegative val="0"/>
            <c:bubble3D val="0"/>
            <c:extLst>
              <c:ext xmlns:c16="http://schemas.microsoft.com/office/drawing/2014/chart" uri="{C3380CC4-5D6E-409C-BE32-E72D297353CC}">
                <c16:uniqueId val="{00000000-3BA4-414D-891D-603AF9F283E2}"/>
              </c:ext>
            </c:extLst>
          </c:dPt>
          <c:dPt>
            <c:idx val="10"/>
            <c:invertIfNegative val="0"/>
            <c:bubble3D val="0"/>
            <c:extLst>
              <c:ext xmlns:c16="http://schemas.microsoft.com/office/drawing/2014/chart" uri="{C3380CC4-5D6E-409C-BE32-E72D297353CC}">
                <c16:uniqueId val="{00000002-3BA4-414D-891D-603AF9F283E2}"/>
              </c:ext>
            </c:extLst>
          </c:dPt>
          <c:dPt>
            <c:idx val="11"/>
            <c:invertIfNegative val="0"/>
            <c:bubble3D val="0"/>
            <c:extLst>
              <c:ext xmlns:c16="http://schemas.microsoft.com/office/drawing/2014/chart" uri="{C3380CC4-5D6E-409C-BE32-E72D297353CC}">
                <c16:uniqueId val="{00000004-3BA4-414D-891D-603AF9F283E2}"/>
              </c:ext>
            </c:extLst>
          </c:dPt>
          <c:dLbls>
            <c:dLbl>
              <c:idx val="1"/>
              <c:spPr>
                <a:noFill/>
                <a:ln>
                  <a:noFill/>
                </a:ln>
                <a:effectLst/>
              </c:spPr>
              <c:txPr>
                <a:bodyPr wrap="square" lIns="38100" tIns="19050" rIns="38100" bIns="19050" anchor="ctr">
                  <a:noAutofit/>
                </a:bodyPr>
                <a:lstStyle/>
                <a:p>
                  <a:pPr>
                    <a:defRPr sz="1100" b="1">
                      <a:solidFill>
                        <a:schemeClr val="bg1"/>
                      </a:solidFill>
                    </a:defRPr>
                  </a:pPr>
                  <a:endParaRPr lang="fr-FR"/>
                </a:p>
              </c:txPr>
              <c:dLblPos val="inEnd"/>
              <c:showLegendKey val="0"/>
              <c:showVal val="1"/>
              <c:showCatName val="0"/>
              <c:showSerName val="0"/>
              <c:showPercent val="0"/>
              <c:showBubbleSize val="0"/>
              <c:extLst>
                <c:ext xmlns:c15="http://schemas.microsoft.com/office/drawing/2012/chart" uri="{CE6537A1-D6FC-4f65-9D91-7224C49458BB}">
                  <c15:layout>
                    <c:manualLayout>
                      <c:w val="7.5106638316745147E-2"/>
                      <c:h val="4.2740161445564577E-2"/>
                    </c:manualLayout>
                  </c15:layout>
                </c:ext>
                <c:ext xmlns:c16="http://schemas.microsoft.com/office/drawing/2014/chart" uri="{C3380CC4-5D6E-409C-BE32-E72D297353CC}">
                  <c16:uniqueId val="{00000005-3BA4-414D-891D-603AF9F283E2}"/>
                </c:ext>
              </c:extLst>
            </c:dLbl>
            <c:dLbl>
              <c:idx val="7"/>
              <c:layout>
                <c:manualLayout>
                  <c:x val="3.439645980004923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4A-4973-A171-35281E113E0A}"/>
                </c:ext>
              </c:extLst>
            </c:dLbl>
            <c:dLbl>
              <c:idx val="9"/>
              <c:layout>
                <c:manualLayout>
                  <c:x val="1.482538958585670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4A-4973-A171-35281E113E0A}"/>
                </c:ext>
              </c:extLst>
            </c:dLbl>
            <c:spPr>
              <a:noFill/>
              <a:ln>
                <a:noFill/>
              </a:ln>
              <a:effectLst/>
            </c:spPr>
            <c:txPr>
              <a:bodyPr wrap="square" lIns="38100" tIns="19050" rIns="38100" bIns="19050" anchor="ctr">
                <a:spAutoFit/>
              </a:bodyPr>
              <a:lstStyle/>
              <a:p>
                <a:pPr>
                  <a:defRPr sz="1100" b="1">
                    <a:solidFill>
                      <a:schemeClr val="bg1"/>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Les associations de parents d’élèves</c:v>
                </c:pt>
                <c:pt idx="1">
                  <c:v>Les syndicats des personnels de l’éducation nationale</c:v>
                </c:pt>
                <c:pt idx="2">
                  <c:v>Le Ministère de l’Education nationale</c:v>
                </c:pt>
                <c:pt idx="3">
                  <c:v>Les experts / chercheurs</c:v>
                </c:pt>
              </c:strCache>
            </c:strRef>
          </c:cat>
          <c:val>
            <c:numRef>
              <c:f>Sheet1!$B$2:$B$5</c:f>
              <c:numCache>
                <c:formatCode>General</c:formatCode>
                <c:ptCount val="4"/>
                <c:pt idx="0">
                  <c:v>31</c:v>
                </c:pt>
                <c:pt idx="1">
                  <c:v>23</c:v>
                </c:pt>
                <c:pt idx="2">
                  <c:v>24</c:v>
                </c:pt>
                <c:pt idx="3">
                  <c:v>22</c:v>
                </c:pt>
              </c:numCache>
            </c:numRef>
          </c:val>
          <c:extLst>
            <c:ext xmlns:c16="http://schemas.microsoft.com/office/drawing/2014/chart" uri="{C3380CC4-5D6E-409C-BE32-E72D297353CC}">
              <c16:uniqueId val="{00000008-3BA4-414D-891D-603AF9F283E2}"/>
            </c:ext>
          </c:extLst>
        </c:ser>
        <c:ser>
          <c:idx val="0"/>
          <c:order val="1"/>
          <c:tx>
            <c:strRef>
              <c:f>Sheet1!$C$1</c:f>
              <c:strCache>
                <c:ptCount val="1"/>
                <c:pt idx="0">
                  <c:v>Series 3</c:v>
                </c:pt>
              </c:strCache>
            </c:strRef>
          </c:tx>
          <c:spPr>
            <a:solidFill>
              <a:schemeClr val="accent6"/>
            </a:solidFill>
          </c:spPr>
          <c:invertIfNegative val="0"/>
          <c:cat>
            <c:strRef>
              <c:f>Sheet1!$A$2:$A$5</c:f>
              <c:strCache>
                <c:ptCount val="4"/>
                <c:pt idx="0">
                  <c:v>Les associations de parents d’élèves</c:v>
                </c:pt>
                <c:pt idx="1">
                  <c:v>Les syndicats des personnels de l’éducation nationale</c:v>
                </c:pt>
                <c:pt idx="2">
                  <c:v>Le Ministère de l’Education nationale</c:v>
                </c:pt>
                <c:pt idx="3">
                  <c:v>Les experts / chercheurs</c:v>
                </c:pt>
              </c:strCache>
            </c:strRef>
          </c:cat>
          <c:val>
            <c:numRef>
              <c:f>Sheet1!$C$2:$C$5</c:f>
              <c:numCache>
                <c:formatCode>General</c:formatCode>
                <c:ptCount val="4"/>
                <c:pt idx="0">
                  <c:v>30</c:v>
                </c:pt>
                <c:pt idx="1">
                  <c:v>32</c:v>
                </c:pt>
                <c:pt idx="2">
                  <c:v>21</c:v>
                </c:pt>
                <c:pt idx="3">
                  <c:v>17</c:v>
                </c:pt>
              </c:numCache>
            </c:numRef>
          </c:val>
          <c:extLst>
            <c:ext xmlns:c16="http://schemas.microsoft.com/office/drawing/2014/chart" uri="{C3380CC4-5D6E-409C-BE32-E72D297353CC}">
              <c16:uniqueId val="{00000009-3BA4-414D-891D-603AF9F283E2}"/>
            </c:ext>
          </c:extLst>
        </c:ser>
        <c:ser>
          <c:idx val="2"/>
          <c:order val="2"/>
          <c:tx>
            <c:strRef>
              <c:f>Sheet1!$D$1</c:f>
              <c:strCache>
                <c:ptCount val="1"/>
                <c:pt idx="0">
                  <c:v>Series 4</c:v>
                </c:pt>
              </c:strCache>
            </c:strRef>
          </c:tx>
          <c:spPr>
            <a:noFill/>
          </c:spPr>
          <c:invertIfNegative val="0"/>
          <c:dLbls>
            <c:spPr>
              <a:noFill/>
              <a:ln>
                <a:noFill/>
              </a:ln>
              <a:effectLst/>
            </c:spPr>
            <c:txPr>
              <a:bodyPr wrap="square" lIns="38100" tIns="19050" rIns="38100" bIns="19050" anchor="ctr">
                <a:spAutoFit/>
              </a:bodyPr>
              <a:lstStyle/>
              <a:p>
                <a:pPr>
                  <a:defRPr sz="1400" b="1">
                    <a:solidFill>
                      <a:schemeClr val="accent6"/>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Les associations de parents d’élèves</c:v>
                </c:pt>
                <c:pt idx="1">
                  <c:v>Les syndicats des personnels de l’éducation nationale</c:v>
                </c:pt>
                <c:pt idx="2">
                  <c:v>Le Ministère de l’Education nationale</c:v>
                </c:pt>
                <c:pt idx="3">
                  <c:v>Les experts / chercheurs</c:v>
                </c:pt>
              </c:strCache>
            </c:strRef>
          </c:cat>
          <c:val>
            <c:numRef>
              <c:f>Sheet1!$D$2:$D$5</c:f>
              <c:numCache>
                <c:formatCode>General</c:formatCode>
                <c:ptCount val="4"/>
                <c:pt idx="0">
                  <c:v>61</c:v>
                </c:pt>
                <c:pt idx="1">
                  <c:v>55</c:v>
                </c:pt>
                <c:pt idx="2">
                  <c:v>45</c:v>
                </c:pt>
                <c:pt idx="3">
                  <c:v>39</c:v>
                </c:pt>
              </c:numCache>
            </c:numRef>
          </c:val>
          <c:extLst>
            <c:ext xmlns:c16="http://schemas.microsoft.com/office/drawing/2014/chart" uri="{C3380CC4-5D6E-409C-BE32-E72D297353CC}">
              <c16:uniqueId val="{0000000A-3BA4-414D-891D-603AF9F283E2}"/>
            </c:ext>
          </c:extLst>
        </c:ser>
        <c:dLbls>
          <c:showLegendKey val="0"/>
          <c:showVal val="0"/>
          <c:showCatName val="0"/>
          <c:showSerName val="0"/>
          <c:showPercent val="0"/>
          <c:showBubbleSize val="0"/>
        </c:dLbls>
        <c:gapWidth val="55"/>
        <c:overlap val="100"/>
        <c:axId val="136309376"/>
        <c:axId val="136311168"/>
      </c:barChart>
      <c:catAx>
        <c:axId val="136309376"/>
        <c:scaling>
          <c:orientation val="maxMin"/>
        </c:scaling>
        <c:delete val="1"/>
        <c:axPos val="l"/>
        <c:numFmt formatCode="General" sourceLinked="0"/>
        <c:majorTickMark val="out"/>
        <c:minorTickMark val="none"/>
        <c:tickLblPos val="nextTo"/>
        <c:crossAx val="136311168"/>
        <c:crosses val="autoZero"/>
        <c:auto val="1"/>
        <c:lblAlgn val="ctr"/>
        <c:lblOffset val="100"/>
        <c:noMultiLvlLbl val="0"/>
      </c:catAx>
      <c:valAx>
        <c:axId val="136311168"/>
        <c:scaling>
          <c:orientation val="minMax"/>
          <c:max val="70"/>
          <c:min val="0"/>
        </c:scaling>
        <c:delete val="1"/>
        <c:axPos val="t"/>
        <c:numFmt formatCode="General" sourceLinked="1"/>
        <c:majorTickMark val="out"/>
        <c:minorTickMark val="out"/>
        <c:tickLblPos val="nextTo"/>
        <c:crossAx val="136309376"/>
        <c:crosses val="autoZero"/>
        <c:crossBetween val="between"/>
        <c:majorUnit val="5"/>
        <c:minorUnit val="2"/>
      </c:valAx>
    </c:plotArea>
    <c:plotVisOnly val="1"/>
    <c:dispBlanksAs val="gap"/>
    <c:showDLblsOverMax val="0"/>
  </c:chart>
  <c:txPr>
    <a:bodyPr/>
    <a:lstStyle/>
    <a:p>
      <a:pPr>
        <a:defRPr sz="1800"/>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49302" cy="496665"/>
          </a:xfrm>
          <a:prstGeom prst="rect">
            <a:avLst/>
          </a:prstGeom>
        </p:spPr>
        <p:txBody>
          <a:bodyPr vert="horz" lIns="88349" tIns="44175" rIns="88349" bIns="44175" rtlCol="0"/>
          <a:lstStyle>
            <a:lvl1pPr algn="l">
              <a:defRPr sz="1200"/>
            </a:lvl1pPr>
          </a:lstStyle>
          <a:p>
            <a:endParaRPr lang="en-GB"/>
          </a:p>
        </p:txBody>
      </p:sp>
      <p:sp>
        <p:nvSpPr>
          <p:cNvPr id="3" name="Date Placeholder 2"/>
          <p:cNvSpPr>
            <a:spLocks noGrp="1"/>
          </p:cNvSpPr>
          <p:nvPr>
            <p:ph type="dt" sz="quarter" idx="1"/>
          </p:nvPr>
        </p:nvSpPr>
        <p:spPr>
          <a:xfrm>
            <a:off x="3854790" y="3"/>
            <a:ext cx="2949302" cy="496665"/>
          </a:xfrm>
          <a:prstGeom prst="rect">
            <a:avLst/>
          </a:prstGeom>
        </p:spPr>
        <p:txBody>
          <a:bodyPr vert="horz" lIns="88349" tIns="44175" rIns="88349" bIns="44175" rtlCol="0"/>
          <a:lstStyle>
            <a:lvl1pPr algn="r">
              <a:defRPr sz="1200"/>
            </a:lvl1pPr>
          </a:lstStyle>
          <a:p>
            <a:fld id="{11059CDB-72EA-483D-9A34-D50D3267644F}" type="datetimeFigureOut">
              <a:rPr lang="en-GB" smtClean="0"/>
              <a:pPr/>
              <a:t>30/11/2020</a:t>
            </a:fld>
            <a:endParaRPr lang="en-GB"/>
          </a:p>
        </p:txBody>
      </p:sp>
      <p:sp>
        <p:nvSpPr>
          <p:cNvPr id="4" name="Footer Placeholder 3"/>
          <p:cNvSpPr>
            <a:spLocks noGrp="1"/>
          </p:cNvSpPr>
          <p:nvPr>
            <p:ph type="ftr" sz="quarter" idx="2"/>
          </p:nvPr>
        </p:nvSpPr>
        <p:spPr>
          <a:xfrm>
            <a:off x="1" y="9445895"/>
            <a:ext cx="2949302" cy="496665"/>
          </a:xfrm>
          <a:prstGeom prst="rect">
            <a:avLst/>
          </a:prstGeom>
        </p:spPr>
        <p:txBody>
          <a:bodyPr vert="horz" lIns="88349" tIns="44175" rIns="88349" bIns="44175" rtlCol="0" anchor="b"/>
          <a:lstStyle>
            <a:lvl1pPr algn="l">
              <a:defRPr sz="1200"/>
            </a:lvl1pPr>
          </a:lstStyle>
          <a:p>
            <a:endParaRPr lang="en-GB"/>
          </a:p>
        </p:txBody>
      </p:sp>
      <p:sp>
        <p:nvSpPr>
          <p:cNvPr id="5" name="Slide Number Placeholder 4"/>
          <p:cNvSpPr>
            <a:spLocks noGrp="1"/>
          </p:cNvSpPr>
          <p:nvPr>
            <p:ph type="sldNum" sz="quarter" idx="3"/>
          </p:nvPr>
        </p:nvSpPr>
        <p:spPr>
          <a:xfrm>
            <a:off x="3854790" y="9445895"/>
            <a:ext cx="2949302" cy="496665"/>
          </a:xfrm>
          <a:prstGeom prst="rect">
            <a:avLst/>
          </a:prstGeom>
        </p:spPr>
        <p:txBody>
          <a:bodyPr vert="horz" lIns="88349" tIns="44175" rIns="88349" bIns="44175" rtlCol="0" anchor="b"/>
          <a:lstStyle>
            <a:lvl1pPr algn="r">
              <a:defRPr sz="1200"/>
            </a:lvl1pPr>
          </a:lstStyle>
          <a:p>
            <a:fld id="{82556AC4-8048-47C4-97D0-565009C72CFD}" type="slidenum">
              <a:rPr lang="en-GB" smtClean="0"/>
              <a:pPr/>
              <a:t>‹N°›</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9099" cy="497205"/>
          </a:xfrm>
          <a:prstGeom prst="rect">
            <a:avLst/>
          </a:prstGeom>
        </p:spPr>
        <p:txBody>
          <a:bodyPr vert="horz" lIns="95700" tIns="47850" rIns="95700" bIns="47850" rtlCol="0"/>
          <a:lstStyle>
            <a:lvl1pPr algn="l">
              <a:defRPr sz="1300"/>
            </a:lvl1pPr>
          </a:lstStyle>
          <a:p>
            <a:endParaRPr lang="en-GB"/>
          </a:p>
        </p:txBody>
      </p:sp>
      <p:sp>
        <p:nvSpPr>
          <p:cNvPr id="3" name="Date Placeholder 2"/>
          <p:cNvSpPr>
            <a:spLocks noGrp="1"/>
          </p:cNvSpPr>
          <p:nvPr>
            <p:ph type="dt" idx="1"/>
          </p:nvPr>
        </p:nvSpPr>
        <p:spPr>
          <a:xfrm>
            <a:off x="3854942" y="1"/>
            <a:ext cx="2949099" cy="497205"/>
          </a:xfrm>
          <a:prstGeom prst="rect">
            <a:avLst/>
          </a:prstGeom>
        </p:spPr>
        <p:txBody>
          <a:bodyPr vert="horz" lIns="95700" tIns="47850" rIns="95700" bIns="47850" rtlCol="0"/>
          <a:lstStyle>
            <a:lvl1pPr algn="r">
              <a:defRPr sz="1300"/>
            </a:lvl1pPr>
          </a:lstStyle>
          <a:p>
            <a:fld id="{2D6798F8-BDA6-46C0-A11F-B16041C3620C}" type="datetimeFigureOut">
              <a:rPr lang="en-GB" smtClean="0"/>
              <a:pPr/>
              <a:t>30/11/2020</a:t>
            </a:fld>
            <a:endParaRPr lang="en-GB"/>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5700" tIns="47850" rIns="95700" bIns="47850" rtlCol="0" anchor="ctr"/>
          <a:lstStyle/>
          <a:p>
            <a:endParaRPr lang="en-GB"/>
          </a:p>
        </p:txBody>
      </p:sp>
      <p:sp>
        <p:nvSpPr>
          <p:cNvPr id="5" name="Notes Placeholder 4"/>
          <p:cNvSpPr>
            <a:spLocks noGrp="1"/>
          </p:cNvSpPr>
          <p:nvPr>
            <p:ph type="body" sz="quarter" idx="3"/>
          </p:nvPr>
        </p:nvSpPr>
        <p:spPr>
          <a:xfrm>
            <a:off x="680562" y="4723449"/>
            <a:ext cx="5444490" cy="4474845"/>
          </a:xfrm>
          <a:prstGeom prst="rect">
            <a:avLst/>
          </a:prstGeom>
        </p:spPr>
        <p:txBody>
          <a:bodyPr vert="horz" lIns="95700" tIns="47850" rIns="95700" bIns="4785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45172"/>
            <a:ext cx="2949099" cy="497205"/>
          </a:xfrm>
          <a:prstGeom prst="rect">
            <a:avLst/>
          </a:prstGeom>
        </p:spPr>
        <p:txBody>
          <a:bodyPr vert="horz" lIns="95700" tIns="47850" rIns="95700" bIns="47850" rtlCol="0" anchor="b"/>
          <a:lstStyle>
            <a:lvl1pPr algn="l">
              <a:defRPr sz="1300"/>
            </a:lvl1pPr>
          </a:lstStyle>
          <a:p>
            <a:endParaRPr lang="en-GB"/>
          </a:p>
        </p:txBody>
      </p:sp>
      <p:sp>
        <p:nvSpPr>
          <p:cNvPr id="7" name="Slide Number Placeholder 6"/>
          <p:cNvSpPr>
            <a:spLocks noGrp="1"/>
          </p:cNvSpPr>
          <p:nvPr>
            <p:ph type="sldNum" sz="quarter" idx="5"/>
          </p:nvPr>
        </p:nvSpPr>
        <p:spPr>
          <a:xfrm>
            <a:off x="3854942" y="9445172"/>
            <a:ext cx="2949099" cy="497205"/>
          </a:xfrm>
          <a:prstGeom prst="rect">
            <a:avLst/>
          </a:prstGeom>
        </p:spPr>
        <p:txBody>
          <a:bodyPr vert="horz" lIns="95700" tIns="47850" rIns="95700" bIns="47850" rtlCol="0" anchor="b"/>
          <a:lstStyle>
            <a:lvl1pPr algn="r">
              <a:defRPr sz="1300"/>
            </a:lvl1pPr>
          </a:lstStyle>
          <a:p>
            <a:fld id="{628DE85F-A49F-4D4C-8D78-799212E249B2}" type="slidenum">
              <a:rPr lang="en-GB" smtClean="0"/>
              <a:pPr/>
              <a:t>‹N°›</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pPr/>
              <a:t>31</a:t>
            </a:fld>
            <a:endParaRPr lang="en-GB" dirty="0"/>
          </a:p>
        </p:txBody>
      </p:sp>
    </p:spTree>
    <p:extLst>
      <p:ext uri="{BB962C8B-B14F-4D97-AF65-F5344CB8AC3E}">
        <p14:creationId xmlns:p14="http://schemas.microsoft.com/office/powerpoint/2010/main" val="2423322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pPr/>
              <a:t>34</a:t>
            </a:fld>
            <a:endParaRPr lang="en-GB"/>
          </a:p>
        </p:txBody>
      </p:sp>
    </p:spTree>
    <p:extLst>
      <p:ext uri="{BB962C8B-B14F-4D97-AF65-F5344CB8AC3E}">
        <p14:creationId xmlns:p14="http://schemas.microsoft.com/office/powerpoint/2010/main" val="29105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260850"/>
            <a:ext cx="8646971" cy="304699"/>
          </a:xfrm>
        </p:spPr>
        <p:txBody>
          <a:bodyPr/>
          <a:lstStyle>
            <a:lvl1pPr>
              <a:defRPr sz="2200" baseline="0"/>
            </a:lvl1pPr>
          </a:lstStyle>
          <a:p>
            <a:r>
              <a:rPr lang="en-US" dirty="0"/>
              <a:t>Click to add emphasis part of title</a:t>
            </a:r>
          </a:p>
        </p:txBody>
      </p:sp>
      <p:sp>
        <p:nvSpPr>
          <p:cNvPr id="7" name="Text Placeholder 6"/>
          <p:cNvSpPr>
            <a:spLocks noGrp="1"/>
          </p:cNvSpPr>
          <p:nvPr>
            <p:ph type="body" sz="quarter" idx="16" hasCustomPrompt="1"/>
          </p:nvPr>
        </p:nvSpPr>
        <p:spPr>
          <a:xfrm>
            <a:off x="224598" y="4176805"/>
            <a:ext cx="8656373" cy="318287"/>
          </a:xfrm>
        </p:spPr>
        <p:txBody>
          <a:bodyPr anchor="b">
            <a:normAutofit/>
          </a:bodyPr>
          <a:lstStyle>
            <a:lvl1pPr algn="l">
              <a:lnSpc>
                <a:spcPct val="95000"/>
              </a:lnSpc>
              <a:spcBef>
                <a:spcPts val="204"/>
              </a:spcBef>
              <a:defRPr sz="1100" cap="none" baseline="0">
                <a:solidFill>
                  <a:schemeClr val="bg2">
                    <a:lumMod val="50000"/>
                  </a:schemeClr>
                </a:solidFill>
              </a:defRPr>
            </a:lvl1pPr>
          </a:lstStyle>
          <a:p>
            <a:pPr lvl="0"/>
            <a:r>
              <a:rPr lang="en-US" dirty="0"/>
              <a:t>Question</a:t>
            </a:r>
            <a:endParaRPr lang="en-GB" dirty="0"/>
          </a:p>
        </p:txBody>
      </p:sp>
      <p:sp>
        <p:nvSpPr>
          <p:cNvPr id="6" name="Text Placeholder 6"/>
          <p:cNvSpPr>
            <a:spLocks noGrp="1"/>
          </p:cNvSpPr>
          <p:nvPr>
            <p:ph type="body" sz="quarter" idx="18" hasCustomPrompt="1"/>
          </p:nvPr>
        </p:nvSpPr>
        <p:spPr>
          <a:xfrm>
            <a:off x="227844" y="4495092"/>
            <a:ext cx="8300072" cy="158885"/>
          </a:xfrm>
        </p:spPr>
        <p:txBody>
          <a:bodyPr anchor="b">
            <a:normAutofit/>
          </a:bodyPr>
          <a:lstStyle>
            <a:lvl1pPr algn="l">
              <a:lnSpc>
                <a:spcPct val="95000"/>
              </a:lnSpc>
              <a:spcBef>
                <a:spcPts val="204"/>
              </a:spcBef>
              <a:defRPr sz="1100" cap="none" baseline="0">
                <a:solidFill>
                  <a:schemeClr val="bg2">
                    <a:lumMod val="50000"/>
                  </a:schemeClr>
                </a:solidFill>
              </a:defRPr>
            </a:lvl1pPr>
          </a:lstStyle>
          <a:p>
            <a:pPr lvl="0"/>
            <a:r>
              <a:rPr lang="en-US" dirty="0"/>
              <a:t>Base</a:t>
            </a:r>
            <a:endParaRPr lang="en-GB" dirty="0"/>
          </a:p>
        </p:txBody>
      </p:sp>
    </p:spTree>
    <p:extLst>
      <p:ext uri="{BB962C8B-B14F-4D97-AF65-F5344CB8AC3E}">
        <p14:creationId xmlns:p14="http://schemas.microsoft.com/office/powerpoint/2010/main" val="347032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59809" y="1122848"/>
            <a:ext cx="4327162"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6" name="Picture Placeholder 5"/>
          <p:cNvSpPr>
            <a:spLocks noGrp="1"/>
          </p:cNvSpPr>
          <p:nvPr>
            <p:ph type="pic" sz="quarter" idx="15"/>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fr-FR"/>
              <a:t>Cliquez sur l'icône pour ajouter une image</a:t>
            </a:r>
            <a:endParaRPr lang="en-GB"/>
          </a:p>
        </p:txBody>
      </p:sp>
    </p:spTree>
    <p:extLst>
      <p:ext uri="{BB962C8B-B14F-4D97-AF65-F5344CB8AC3E}">
        <p14:creationId xmlns:p14="http://schemas.microsoft.com/office/powerpoint/2010/main" val="60159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4" name="Picture Placeholder 3"/>
          <p:cNvSpPr>
            <a:spLocks noGrp="1"/>
          </p:cNvSpPr>
          <p:nvPr>
            <p:ph type="pic" sz="quarter" idx="10"/>
          </p:nvPr>
        </p:nvSpPr>
        <p:spPr>
          <a:xfrm>
            <a:off x="0" y="0"/>
            <a:ext cx="6340288" cy="51435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r>
              <a:rPr lang="fr-FR"/>
              <a:t>Cliquez sur l'icône pour ajouter une image</a:t>
            </a:r>
            <a:endParaRPr lang="en-GB"/>
          </a:p>
        </p:txBody>
      </p:sp>
      <p:sp>
        <p:nvSpPr>
          <p:cNvPr id="26" name="Text Placeholder 4"/>
          <p:cNvSpPr>
            <a:spLocks noGrp="1"/>
          </p:cNvSpPr>
          <p:nvPr>
            <p:ph type="body" sz="quarter" idx="14" hasCustomPrompt="1"/>
          </p:nvPr>
        </p:nvSpPr>
        <p:spPr>
          <a:xfrm>
            <a:off x="6741096" y="3014176"/>
            <a:ext cx="2145875" cy="786299"/>
          </a:xfrm>
        </p:spPr>
        <p:txBody>
          <a:bodyPr/>
          <a:lstStyle>
            <a:lvl1pPr marL="0" indent="0">
              <a:lnSpc>
                <a:spcPct val="100000"/>
              </a:lnSpc>
              <a:spcBef>
                <a:spcPts val="300"/>
              </a:spcBef>
              <a:spcAft>
                <a:spcPts val="300"/>
              </a:spcAft>
              <a:buFont typeface="Arial" panose="020B0604020202020204" pitchFamily="34" charset="0"/>
              <a:buNone/>
              <a:defRPr sz="1400" cap="none" baseline="0">
                <a:solidFill>
                  <a:schemeClr val="bg2"/>
                </a:solidFill>
              </a:defRPr>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err="1"/>
              <a:t>Insérez</a:t>
            </a:r>
            <a:r>
              <a:rPr lang="en-US" dirty="0"/>
              <a:t> le </a:t>
            </a:r>
            <a:r>
              <a:rPr lang="en-US" dirty="0" err="1"/>
              <a:t>texte</a:t>
            </a:r>
            <a:endParaRPr lang="en-GB" dirty="0"/>
          </a:p>
        </p:txBody>
      </p:sp>
    </p:spTree>
    <p:extLst>
      <p:ext uri="{BB962C8B-B14F-4D97-AF65-F5344CB8AC3E}">
        <p14:creationId xmlns:p14="http://schemas.microsoft.com/office/powerpoint/2010/main" val="3108411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fr-FR" dirty="0"/>
              <a:t>Cliquez sur l'icône pour ajouter une image</a:t>
            </a:r>
            <a:endParaRPr lang="en-GB" dirty="0"/>
          </a:p>
        </p:txBody>
      </p:sp>
      <p:sp>
        <p:nvSpPr>
          <p:cNvPr id="7" name="Picture Placeholder 6"/>
          <p:cNvSpPr>
            <a:spLocks noGrp="1"/>
          </p:cNvSpPr>
          <p:nvPr>
            <p:ph type="pic" sz="quarter" idx="15" hasCustomPrompt="1"/>
          </p:nvPr>
        </p:nvSpPr>
        <p:spPr>
          <a:xfrm>
            <a:off x="7689036" y="672878"/>
            <a:ext cx="1165276" cy="633412"/>
          </a:xfrm>
          <a:solidFill>
            <a:schemeClr val="bg1"/>
          </a:solidFill>
        </p:spPr>
        <p:txBody>
          <a:bodyPr/>
          <a:lstStyle>
            <a:lvl1pPr algn="ctr">
              <a:defRPr sz="1400"/>
            </a:lvl1pPr>
          </a:lstStyle>
          <a:p>
            <a:r>
              <a:rPr lang="en-GB" dirty="0"/>
              <a:t>Client Logo</a:t>
            </a:r>
            <a:br>
              <a:rPr lang="en-GB" dirty="0"/>
            </a:br>
            <a:r>
              <a:rPr lang="en-GB" dirty="0"/>
              <a:t>(delete if unused)</a:t>
            </a:r>
          </a:p>
        </p:txBody>
      </p:sp>
      <p:sp>
        <p:nvSpPr>
          <p:cNvPr id="2" name="Title 1"/>
          <p:cNvSpPr>
            <a:spLocks noGrp="1"/>
          </p:cNvSpPr>
          <p:nvPr>
            <p:ph type="ctrTitle" hasCustomPrompt="1"/>
          </p:nvPr>
        </p:nvSpPr>
        <p:spPr>
          <a:xfrm>
            <a:off x="3414192" y="2070389"/>
            <a:ext cx="5253348" cy="775597"/>
          </a:xfrm>
        </p:spPr>
        <p:txBody>
          <a:bodyPr anchor="ctr"/>
          <a:lstStyle>
            <a:lvl1pPr>
              <a:defRPr sz="2800" baseline="0"/>
            </a:lvl1pPr>
          </a:lstStyle>
          <a:p>
            <a:r>
              <a:rPr lang="en-US" dirty="0"/>
              <a:t>Impact word(s)</a:t>
            </a:r>
            <a:br>
              <a:rPr lang="en-US" dirty="0"/>
            </a:br>
            <a:endParaRPr lang="en-US" dirty="0"/>
          </a:p>
        </p:txBody>
      </p:sp>
      <p:sp>
        <p:nvSpPr>
          <p:cNvPr id="3" name="Subtitle 2"/>
          <p:cNvSpPr>
            <a:spLocks noGrp="1"/>
          </p:cNvSpPr>
          <p:nvPr>
            <p:ph type="subTitle" idx="1" hasCustomPrompt="1"/>
          </p:nvPr>
        </p:nvSpPr>
        <p:spPr>
          <a:xfrm>
            <a:off x="4425301" y="3287337"/>
            <a:ext cx="4134010" cy="332092"/>
          </a:xfrm>
        </p:spPr>
        <p:txBody>
          <a:bodyPr/>
          <a:lstStyle>
            <a:lvl1pPr marL="0" indent="0" algn="l">
              <a:buNone/>
              <a:defRPr sz="1400" cap="none"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err="1"/>
              <a:t>prénom</a:t>
            </a:r>
            <a:r>
              <a:rPr lang="en-US" dirty="0"/>
              <a:t> nom</a:t>
            </a:r>
          </a:p>
        </p:txBody>
      </p:sp>
      <p:sp>
        <p:nvSpPr>
          <p:cNvPr id="20" name="Text Placeholder 19"/>
          <p:cNvSpPr>
            <a:spLocks noGrp="1"/>
          </p:cNvSpPr>
          <p:nvPr>
            <p:ph type="body" sz="quarter" idx="13" hasCustomPrompt="1"/>
          </p:nvPr>
        </p:nvSpPr>
        <p:spPr>
          <a:xfrm>
            <a:off x="3414192" y="1389063"/>
            <a:ext cx="5253348" cy="637454"/>
          </a:xfrm>
        </p:spPr>
        <p:txBody>
          <a:bodyPr anchor="b">
            <a:normAutofit/>
          </a:bodyPr>
          <a:lstStyle>
            <a:lvl1pPr>
              <a:defRPr sz="2200" b="0" cap="none" baseline="0">
                <a:solidFill>
                  <a:schemeClr val="bg2"/>
                </a:solidFill>
              </a:defRPr>
            </a:lvl1pPr>
          </a:lstStyle>
          <a:p>
            <a:pPr lvl="0"/>
            <a:r>
              <a:rPr lang="en-US" dirty="0"/>
              <a:t>Full presentation title</a:t>
            </a:r>
            <a:endParaRPr lang="en-GB" dirty="0"/>
          </a:p>
        </p:txBody>
      </p:sp>
      <p:sp>
        <p:nvSpPr>
          <p:cNvPr id="14" name="Footer Placeholder 10"/>
          <p:cNvSpPr>
            <a:spLocks noGrp="1"/>
          </p:cNvSpPr>
          <p:nvPr>
            <p:ph type="ftr" sz="quarter" idx="11"/>
          </p:nvPr>
        </p:nvSpPr>
        <p:spPr>
          <a:xfrm>
            <a:off x="3756900" y="4555325"/>
            <a:ext cx="4699059" cy="595972"/>
          </a:xfrm>
          <a:prstGeom prst="rect">
            <a:avLst/>
          </a:prstGeom>
        </p:spPr>
        <p:txBody>
          <a:bodyPr lIns="0" tIns="0" rIns="0" bIns="0"/>
          <a:lstStyle>
            <a:lvl1pPr>
              <a:defRPr sz="1000">
                <a:solidFill>
                  <a:schemeClr val="accent4">
                    <a:lumMod val="75000"/>
                  </a:schemeClr>
                </a:solidFill>
              </a:defRPr>
            </a:lvl1pPr>
          </a:lstStyle>
          <a:p>
            <a:r>
              <a:rPr lang="fr-FR" dirty="0"/>
              <a:t>©Ipsos – Enquête auprès des personnels de l’éducation nationale et des parents d’élèves -  FSU – Novembre 2020</a:t>
            </a:r>
            <a:endParaRPr lang="en-US" dirty="0"/>
          </a:p>
        </p:txBody>
      </p:sp>
      <p:sp>
        <p:nvSpPr>
          <p:cNvPr id="19" name="Espace réservé du contenu 8"/>
          <p:cNvSpPr>
            <a:spLocks noGrp="1"/>
          </p:cNvSpPr>
          <p:nvPr>
            <p:ph sz="quarter" idx="18" hasCustomPrompt="1"/>
          </p:nvPr>
        </p:nvSpPr>
        <p:spPr>
          <a:xfrm>
            <a:off x="3699556" y="3506885"/>
            <a:ext cx="4903134" cy="246088"/>
          </a:xfrm>
        </p:spPr>
        <p:txBody>
          <a:bodyPr/>
          <a:lstStyle>
            <a:lvl1pPr marL="0" marR="0" indent="0" algn="l" defTabSz="924282" rtl="0" eaLnBrk="1" fontAlgn="auto" latinLnBrk="0" hangingPunct="1">
              <a:lnSpc>
                <a:spcPct val="100000"/>
              </a:lnSpc>
              <a:spcBef>
                <a:spcPts val="0"/>
              </a:spcBef>
              <a:spcAft>
                <a:spcPts val="0"/>
              </a:spcAft>
              <a:buClrTx/>
              <a:buSzTx/>
              <a:buFontTx/>
              <a:buNone/>
              <a:tabLst/>
              <a:defRPr sz="1400" cap="none">
                <a:solidFill>
                  <a:schemeClr val="bg2">
                    <a:lumMod val="75000"/>
                  </a:schemeClr>
                </a:solidFill>
              </a:defRPr>
            </a:lvl1pPr>
          </a:lstStyle>
          <a:p>
            <a:r>
              <a:rPr lang="en-US" dirty="0" err="1"/>
              <a:t>prénom</a:t>
            </a:r>
            <a:r>
              <a:rPr lang="en-US" dirty="0"/>
              <a:t> nom</a:t>
            </a:r>
          </a:p>
        </p:txBody>
      </p:sp>
      <p:sp>
        <p:nvSpPr>
          <p:cNvPr id="48" name="Espace réservé du texte 45"/>
          <p:cNvSpPr>
            <a:spLocks noGrp="1"/>
          </p:cNvSpPr>
          <p:nvPr>
            <p:ph type="body" sz="quarter" idx="22" hasCustomPrompt="1"/>
          </p:nvPr>
        </p:nvSpPr>
        <p:spPr>
          <a:xfrm>
            <a:off x="3699555" y="3803432"/>
            <a:ext cx="4967985" cy="380778"/>
          </a:xfrm>
        </p:spPr>
        <p:txBody>
          <a:bodyPr/>
          <a:lstStyle>
            <a:lvl1pPr>
              <a:defRPr sz="1400" cap="none">
                <a:solidFill>
                  <a:schemeClr val="bg2">
                    <a:lumMod val="75000"/>
                  </a:schemeClr>
                </a:solidFill>
              </a:defRPr>
            </a:lvl1pPr>
          </a:lstStyle>
          <a:p>
            <a:pPr lvl="0"/>
            <a:r>
              <a:rPr lang="fr-FR" dirty="0"/>
              <a:t>Prénom.nom@ipsos.com</a:t>
            </a:r>
          </a:p>
          <a:p>
            <a:pPr lvl="0"/>
            <a:endParaRPr lang="fr-FR" dirty="0"/>
          </a:p>
        </p:txBody>
      </p:sp>
      <p:sp>
        <p:nvSpPr>
          <p:cNvPr id="4" name="ZoneTexte 3"/>
          <p:cNvSpPr txBox="1"/>
          <p:nvPr userDrawn="1"/>
        </p:nvSpPr>
        <p:spPr>
          <a:xfrm>
            <a:off x="3414192" y="3287337"/>
            <a:ext cx="1344706" cy="215444"/>
          </a:xfrm>
          <a:prstGeom prst="rect">
            <a:avLst/>
          </a:prstGeom>
        </p:spPr>
        <p:txBody>
          <a:bodyPr vert="horz" wrap="square" lIns="0" tIns="0" rIns="0" bIns="0" rtlCol="0">
            <a:spAutoFit/>
          </a:bodyPr>
          <a:lstStyle/>
          <a:p>
            <a:pPr marL="4763"/>
            <a:r>
              <a:rPr lang="fr-FR" sz="1400" dirty="0">
                <a:solidFill>
                  <a:schemeClr val="tx1"/>
                </a:solidFill>
              </a:rPr>
              <a:t>Préparé</a:t>
            </a:r>
            <a:r>
              <a:rPr lang="fr-FR" sz="1400" baseline="0" dirty="0">
                <a:solidFill>
                  <a:schemeClr val="tx1"/>
                </a:solidFill>
              </a:rPr>
              <a:t> </a:t>
            </a:r>
            <a:r>
              <a:rPr lang="fr-FR" sz="1400" dirty="0">
                <a:solidFill>
                  <a:schemeClr val="tx1"/>
                </a:solidFill>
              </a:rPr>
              <a:t>pour</a:t>
            </a:r>
          </a:p>
        </p:txBody>
      </p:sp>
      <p:sp>
        <p:nvSpPr>
          <p:cNvPr id="13" name="ZoneTexte 12"/>
          <p:cNvSpPr txBox="1"/>
          <p:nvPr userDrawn="1"/>
        </p:nvSpPr>
        <p:spPr>
          <a:xfrm>
            <a:off x="3414192" y="3506885"/>
            <a:ext cx="1344706" cy="215444"/>
          </a:xfrm>
          <a:prstGeom prst="rect">
            <a:avLst/>
          </a:prstGeom>
        </p:spPr>
        <p:txBody>
          <a:bodyPr vert="horz" wrap="square" lIns="0" tIns="0" rIns="0" bIns="0" rtlCol="0">
            <a:spAutoFit/>
          </a:bodyPr>
          <a:lstStyle/>
          <a:p>
            <a:pPr marL="4763"/>
            <a:r>
              <a:rPr lang="fr-FR" sz="1400" dirty="0">
                <a:solidFill>
                  <a:schemeClr val="tx1"/>
                </a:solidFill>
              </a:rPr>
              <a:t>Par</a:t>
            </a:r>
            <a:r>
              <a:rPr lang="fr-FR" sz="1400" baseline="0" dirty="0">
                <a:solidFill>
                  <a:schemeClr val="tx1"/>
                </a:solidFill>
              </a:rPr>
              <a:t> </a:t>
            </a:r>
            <a:endParaRPr lang="fr-FR" sz="1400" dirty="0">
              <a:solidFill>
                <a:schemeClr val="tx1"/>
              </a:solidFill>
            </a:endParaRPr>
          </a:p>
        </p:txBody>
      </p:sp>
    </p:spTree>
    <p:extLst>
      <p:ext uri="{BB962C8B-B14F-4D97-AF65-F5344CB8AC3E}">
        <p14:creationId xmlns:p14="http://schemas.microsoft.com/office/powerpoint/2010/main" val="348325565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15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Options_FR0">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233364" y="1399203"/>
            <a:ext cx="4157662" cy="2639397"/>
          </a:xfrm>
        </p:spPr>
        <p:txBody>
          <a:bodyPr/>
          <a:lstStyle>
            <a:lvl1pPr marL="176213" indent="-176213">
              <a:lnSpc>
                <a:spcPct val="100000"/>
              </a:lnSpc>
              <a:spcBef>
                <a:spcPts val="300"/>
              </a:spcBef>
              <a:spcAft>
                <a:spcPts val="300"/>
              </a:spcAft>
              <a:buFont typeface="Arial" panose="020B0604020202020204" pitchFamily="34" charset="0"/>
              <a:buChar char="•"/>
              <a:defRPr sz="1400" cap="none"/>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6" name="Title 1"/>
          <p:cNvSpPr>
            <a:spLocks noGrp="1"/>
          </p:cNvSpPr>
          <p:nvPr>
            <p:ph type="title" hasCustomPrompt="1"/>
          </p:nvPr>
        </p:nvSpPr>
        <p:spPr>
          <a:xfrm>
            <a:off x="232376" y="643468"/>
            <a:ext cx="8654595" cy="461548"/>
          </a:xfrm>
        </p:spPr>
        <p:txBody>
          <a:bodyPr/>
          <a:lstStyle/>
          <a:p>
            <a:r>
              <a:rPr lang="en-US" dirty="0"/>
              <a:t>Click to add emphasis part of title</a:t>
            </a:r>
          </a:p>
        </p:txBody>
      </p:sp>
      <p:sp>
        <p:nvSpPr>
          <p:cNvPr id="7"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800" b="0">
                <a:solidFill>
                  <a:schemeClr val="bg2"/>
                </a:solidFill>
              </a:defRPr>
            </a:lvl1pPr>
          </a:lstStyle>
          <a:p>
            <a:pPr lvl="0"/>
            <a:r>
              <a:rPr lang="en-US" dirty="0"/>
              <a:t>CLICK TO ADD TAG LINE OR BEGINNING OF TITLE</a:t>
            </a:r>
            <a:endParaRPr lang="en-GB" dirty="0"/>
          </a:p>
        </p:txBody>
      </p:sp>
      <p:sp>
        <p:nvSpPr>
          <p:cNvPr id="8" name="Text Placeholder 4"/>
          <p:cNvSpPr>
            <a:spLocks noGrp="1"/>
          </p:cNvSpPr>
          <p:nvPr>
            <p:ph type="body" sz="quarter" idx="15" hasCustomPrompt="1"/>
          </p:nvPr>
        </p:nvSpPr>
        <p:spPr>
          <a:xfrm>
            <a:off x="4729309" y="1399203"/>
            <a:ext cx="4157662" cy="2639397"/>
          </a:xfrm>
        </p:spPr>
        <p:txBody>
          <a:bodyPr/>
          <a:lstStyle>
            <a:lvl1pPr marL="176213" indent="-176213">
              <a:lnSpc>
                <a:spcPct val="100000"/>
              </a:lnSpc>
              <a:spcBef>
                <a:spcPts val="300"/>
              </a:spcBef>
              <a:spcAft>
                <a:spcPts val="300"/>
              </a:spcAft>
              <a:buFont typeface="Arial" panose="020B0604020202020204" pitchFamily="34" charset="0"/>
              <a:buChar char="•"/>
              <a:defRPr sz="1400" cap="none"/>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2" name="Espace réservé du pied de page 1"/>
          <p:cNvSpPr>
            <a:spLocks noGrp="1"/>
          </p:cNvSpPr>
          <p:nvPr>
            <p:ph type="ftr" sz="quarter" idx="16"/>
          </p:nvPr>
        </p:nvSpPr>
        <p:spPr>
          <a:xfrm>
            <a:off x="475263" y="4735459"/>
            <a:ext cx="5004652" cy="274637"/>
          </a:xfrm>
          <a:prstGeom prst="rect">
            <a:avLst/>
          </a:prstGeom>
        </p:spPr>
        <p:txBody>
          <a:bodyPr/>
          <a:lstStyle/>
          <a:p>
            <a:r>
              <a:rPr lang="fr-FR" dirty="0"/>
              <a:t>©Ipsos – Enquête auprès des personnels de l’éducation nationale et des parents d’élèves -  FSU – Novembre 2020</a:t>
            </a:r>
            <a:endParaRPr lang="en-US" dirty="0"/>
          </a:p>
        </p:txBody>
      </p:sp>
    </p:spTree>
    <p:extLst>
      <p:ext uri="{BB962C8B-B14F-4D97-AF65-F5344CB8AC3E}">
        <p14:creationId xmlns:p14="http://schemas.microsoft.com/office/powerpoint/2010/main" val="175635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46971" cy="4615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8167" cy="442661"/>
          </a:xfrm>
        </p:spPr>
        <p:txBody>
          <a:bodyPr anchor="b">
            <a:no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24598" y="4215715"/>
            <a:ext cx="6718075" cy="318287"/>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3582171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388443"/>
            <a:ext cx="7870391" cy="264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Tree>
    <p:extLst>
      <p:ext uri="{BB962C8B-B14F-4D97-AF65-F5344CB8AC3E}">
        <p14:creationId xmlns:p14="http://schemas.microsoft.com/office/powerpoint/2010/main" val="650256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xt Options">
    <p:spTree>
      <p:nvGrpSpPr>
        <p:cNvPr id="1" name=""/>
        <p:cNvGrpSpPr/>
        <p:nvPr/>
      </p:nvGrpSpPr>
      <p:grpSpPr>
        <a:xfrm>
          <a:off x="0" y="0"/>
          <a:ext cx="0" cy="0"/>
          <a:chOff x="0" y="0"/>
          <a:chExt cx="0" cy="0"/>
        </a:xfrm>
      </p:grpSpPr>
      <p:sp>
        <p:nvSpPr>
          <p:cNvPr id="53"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400" cap="none"/>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54"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55" name="Text Placeholder 7"/>
          <p:cNvSpPr>
            <a:spLocks noGrp="1"/>
          </p:cNvSpPr>
          <p:nvPr>
            <p:ph type="body" sz="quarter" idx="13" hasCustomPrompt="1"/>
          </p:nvPr>
        </p:nvSpPr>
        <p:spPr>
          <a:xfrm>
            <a:off x="234000" y="248323"/>
            <a:ext cx="6710396" cy="442661"/>
          </a:xfrm>
        </p:spPr>
        <p:txBody>
          <a:bodyPr anchor="b">
            <a:normAutofit/>
          </a:bodyPr>
          <a:lstStyle>
            <a:lvl1pPr marL="0" indent="0">
              <a:buNone/>
              <a:defRPr sz="1800" b="0">
                <a:solidFill>
                  <a:schemeClr val="bg2"/>
                </a:solidFill>
              </a:defRPr>
            </a:lvl1pPr>
          </a:lstStyle>
          <a:p>
            <a:pPr lvl="0"/>
            <a:r>
              <a:rPr lang="en-US" dirty="0"/>
              <a:t>CLICK TO ADD TAG LINE OR BEGINNING OF TITLE</a:t>
            </a:r>
            <a:endParaRPr lang="en-GB" dirty="0"/>
          </a:p>
        </p:txBody>
      </p:sp>
      <p:sp>
        <p:nvSpPr>
          <p:cNvPr id="2" name="Espace réservé du pied de page 1"/>
          <p:cNvSpPr>
            <a:spLocks noGrp="1"/>
          </p:cNvSpPr>
          <p:nvPr>
            <p:ph type="ftr" sz="quarter" idx="15"/>
          </p:nvPr>
        </p:nvSpPr>
        <p:spPr/>
        <p:txBody>
          <a:bodyPr/>
          <a:lstStyle/>
          <a:p>
            <a:r>
              <a:rPr lang="fr-FR" dirty="0"/>
              <a:t>©Ipsos – Enquête auprès des personnels de l’éducation nationale et des parents d’élèves -  FSU – Novembre 2020</a:t>
            </a:r>
            <a:endParaRPr lang="en-US" dirty="0"/>
          </a:p>
        </p:txBody>
      </p:sp>
    </p:spTree>
    <p:extLst>
      <p:ext uri="{BB962C8B-B14F-4D97-AF65-F5344CB8AC3E}">
        <p14:creationId xmlns:p14="http://schemas.microsoft.com/office/powerpoint/2010/main" val="3685271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ver_2">
    <p:bg>
      <p:bgPr>
        <a:solidFill>
          <a:schemeClr val="bg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spid="_x0000_s119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6"/>
                      <a:stretch>
                        <a:fillRect/>
                      </a:stretch>
                    </p:blipFill>
                    <p:spPr>
                      <a:xfrm>
                        <a:off x="1192" y="1192"/>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1" y="1"/>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716074" y="1070283"/>
            <a:ext cx="4029603" cy="397841"/>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551324" y="667175"/>
            <a:ext cx="2878533" cy="397841"/>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344349" y="2251127"/>
            <a:ext cx="5663998" cy="276999"/>
          </a:xfrm>
          <a:prstGeom prst="rect">
            <a:avLst/>
          </a:prstGeom>
        </p:spPr>
        <p:txBody>
          <a:bodyPr wrap="square" lIns="108000" rIns="180000">
            <a:spAutoFit/>
          </a:bodyPr>
          <a:lstStyle>
            <a:lvl1pPr marL="0" indent="0" algn="l">
              <a:buNone/>
              <a:defRPr sz="1800">
                <a:solidFill>
                  <a:schemeClr val="bg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dirty="0"/>
              <a:t>Subtitle of the presentation</a:t>
            </a: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344406" y="391390"/>
            <a:ext cx="5663998" cy="1856511"/>
          </a:xfrm>
        </p:spPr>
        <p:txBody>
          <a:bodyPr lIns="72000" anchor="t">
            <a:noAutofit/>
          </a:bodyPr>
          <a:lstStyle>
            <a:lvl1pPr algn="l">
              <a:lnSpc>
                <a:spcPct val="80000"/>
              </a:lnSpc>
              <a:defRPr sz="4500" b="1" cap="all" spc="-150" baseline="0">
                <a:solidFill>
                  <a:schemeClr val="bg1"/>
                </a:solidFill>
                <a:latin typeface="Arial Black" panose="020B0A04020102020204" pitchFamily="34" charset="0"/>
              </a:defRPr>
            </a:lvl1pPr>
          </a:lstStyle>
          <a:p>
            <a:r>
              <a:rPr lang="en-GB" dirty="0"/>
              <a:t>TITLE OF THE CHAPTER</a:t>
            </a:r>
          </a:p>
        </p:txBody>
      </p:sp>
      <p:sp>
        <p:nvSpPr>
          <p:cNvPr id="15" name="Cadre 14">
            <a:extLst>
              <a:ext uri="{FF2B5EF4-FFF2-40B4-BE49-F238E27FC236}">
                <a16:creationId xmlns:a16="http://schemas.microsoft.com/office/drawing/2014/main" id="{FBAD0157-C8A9-43A3-BB2C-AE46F0750E4C}"/>
              </a:ext>
            </a:extLst>
          </p:cNvPr>
          <p:cNvSpPr/>
          <p:nvPr userDrawn="1"/>
        </p:nvSpPr>
        <p:spPr>
          <a:xfrm>
            <a:off x="0" y="0"/>
            <a:ext cx="9144000" cy="51435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Tree>
    <p:extLst>
      <p:ext uri="{BB962C8B-B14F-4D97-AF65-F5344CB8AC3E}">
        <p14:creationId xmlns:p14="http://schemas.microsoft.com/office/powerpoint/2010/main" val="1481402374"/>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17">
          <p15:clr>
            <a:srgbClr val="F26B43"/>
          </p15:clr>
        </p15:guide>
        <p15:guide id="6" orient="horz" pos="3929">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ext Options">
    <p:spTree>
      <p:nvGrpSpPr>
        <p:cNvPr id="1" name=""/>
        <p:cNvGrpSpPr/>
        <p:nvPr/>
      </p:nvGrpSpPr>
      <p:grpSpPr>
        <a:xfrm>
          <a:off x="0" y="0"/>
          <a:ext cx="0" cy="0"/>
          <a:chOff x="0" y="0"/>
          <a:chExt cx="0" cy="0"/>
        </a:xfrm>
      </p:grpSpPr>
      <p:sp>
        <p:nvSpPr>
          <p:cNvPr id="53" name="Text Placeholder 4"/>
          <p:cNvSpPr>
            <a:spLocks noGrp="1"/>
          </p:cNvSpPr>
          <p:nvPr>
            <p:ph type="body" sz="quarter" idx="14" hasCustomPrompt="1"/>
          </p:nvPr>
        </p:nvSpPr>
        <p:spPr>
          <a:xfrm>
            <a:off x="233363" y="1399204"/>
            <a:ext cx="8288337" cy="2639397"/>
          </a:xfrm>
        </p:spPr>
        <p:txBody>
          <a:bodyPr/>
          <a:lstStyle>
            <a:lvl1pPr marL="176209" indent="-176209">
              <a:lnSpc>
                <a:spcPct val="100000"/>
              </a:lnSpc>
              <a:spcBef>
                <a:spcPts val="300"/>
              </a:spcBef>
              <a:spcAft>
                <a:spcPts val="300"/>
              </a:spcAft>
              <a:buFont typeface="Arial" panose="020B0604020202020204" pitchFamily="34" charset="0"/>
              <a:buChar char="•"/>
              <a:defRPr sz="1400" cap="none"/>
            </a:lvl1pPr>
            <a:lvl2pPr marL="476238" indent="-166684">
              <a:lnSpc>
                <a:spcPct val="100000"/>
              </a:lnSpc>
              <a:spcBef>
                <a:spcPts val="300"/>
              </a:spcBef>
              <a:spcAft>
                <a:spcPts val="300"/>
              </a:spcAft>
              <a:buFont typeface="Arial" panose="020B0604020202020204" pitchFamily="34" charset="0"/>
              <a:buChar char="–"/>
              <a:tabLst/>
              <a:defRPr sz="1400"/>
            </a:lvl2pPr>
            <a:lvl3pPr marL="692133" indent="-177796">
              <a:lnSpc>
                <a:spcPct val="100000"/>
              </a:lnSpc>
              <a:spcBef>
                <a:spcPts val="300"/>
              </a:spcBef>
              <a:spcAft>
                <a:spcPts val="300"/>
              </a:spcAft>
              <a:buSzPct val="85000"/>
              <a:buFont typeface="Arial" panose="020B0604020202020204" pitchFamily="34" charset="0"/>
              <a:buChar char="•"/>
              <a:defRPr sz="1400"/>
            </a:lvl3pPr>
            <a:lvl5pPr marL="968351" indent="-174621">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54" name="Title 1"/>
          <p:cNvSpPr>
            <a:spLocks noGrp="1"/>
          </p:cNvSpPr>
          <p:nvPr>
            <p:ph type="title" hasCustomPrompt="1"/>
          </p:nvPr>
        </p:nvSpPr>
        <p:spPr>
          <a:xfrm>
            <a:off x="234001" y="643469"/>
            <a:ext cx="8654595" cy="387798"/>
          </a:xfrm>
        </p:spPr>
        <p:txBody>
          <a:bodyPr/>
          <a:lstStyle/>
          <a:p>
            <a:r>
              <a:rPr lang="en-US" dirty="0"/>
              <a:t>Click to add emphasis part of title</a:t>
            </a:r>
          </a:p>
        </p:txBody>
      </p:sp>
      <p:sp>
        <p:nvSpPr>
          <p:cNvPr id="55" name="Text Placeholder 7"/>
          <p:cNvSpPr>
            <a:spLocks noGrp="1"/>
          </p:cNvSpPr>
          <p:nvPr>
            <p:ph type="body" sz="quarter" idx="13" hasCustomPrompt="1"/>
          </p:nvPr>
        </p:nvSpPr>
        <p:spPr>
          <a:xfrm>
            <a:off x="234001" y="248324"/>
            <a:ext cx="6710396" cy="442661"/>
          </a:xfrm>
        </p:spPr>
        <p:txBody>
          <a:bodyPr anchor="b">
            <a:normAutofit/>
          </a:bodyPr>
          <a:lstStyle>
            <a:lvl1pPr marL="0" indent="0">
              <a:buNone/>
              <a:defRPr sz="1800"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3719175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46971" cy="4615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8167" cy="442661"/>
          </a:xfrm>
        </p:spPr>
        <p:txBody>
          <a:bodyPr anchor="b">
            <a:no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9" name="Espace réservé du pied de page 5">
            <a:extLst>
              <a:ext uri="{FF2B5EF4-FFF2-40B4-BE49-F238E27FC236}">
                <a16:creationId xmlns:a16="http://schemas.microsoft.com/office/drawing/2014/main" id="{42C7F1E5-A5AD-47BE-B434-5780B9703C01}"/>
              </a:ext>
            </a:extLst>
          </p:cNvPr>
          <p:cNvSpPr>
            <a:spLocks noGrp="1"/>
          </p:cNvSpPr>
          <p:nvPr>
            <p:ph type="ftr" sz="quarter" idx="3"/>
          </p:nvPr>
        </p:nvSpPr>
        <p:spPr>
          <a:xfrm>
            <a:off x="475262" y="4735459"/>
            <a:ext cx="6382738" cy="274637"/>
          </a:xfrm>
          <a:prstGeom prst="rect">
            <a:avLst/>
          </a:prstGeom>
        </p:spPr>
        <p:txBody>
          <a:bodyPr vert="horz" lIns="91440" tIns="45720" rIns="91440" bIns="45720" rtlCol="0" anchor="ctr"/>
          <a:lstStyle>
            <a:lvl1pPr algn="l">
              <a:defRPr sz="800">
                <a:solidFill>
                  <a:schemeClr val="bg2"/>
                </a:solidFill>
              </a:defRPr>
            </a:lvl1pPr>
          </a:lstStyle>
          <a:p>
            <a:r>
              <a:rPr lang="fr-FR" dirty="0"/>
              <a:t>©Ipsos – Enquête auprès des personnels de l’éducation nationale et des parents d’élèves -  FSU – Novembre 2020</a:t>
            </a:r>
            <a:endParaRPr lang="en-US" dirty="0"/>
          </a:p>
        </p:txBody>
      </p:sp>
    </p:spTree>
    <p:extLst>
      <p:ext uri="{BB962C8B-B14F-4D97-AF65-F5344CB8AC3E}">
        <p14:creationId xmlns:p14="http://schemas.microsoft.com/office/powerpoint/2010/main" val="199238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40" y="477268"/>
            <a:ext cx="8646971" cy="332399"/>
          </a:xfrm>
        </p:spPr>
        <p:txBody>
          <a:bodyPr/>
          <a:lstStyle>
            <a:lvl1pPr>
              <a:defRPr sz="2400" baseline="0"/>
            </a:lvl1pPr>
          </a:lstStyle>
          <a:p>
            <a:r>
              <a:rPr lang="en-US" dirty="0"/>
              <a:t>Click to add emphasis part of title</a:t>
            </a:r>
          </a:p>
        </p:txBody>
      </p:sp>
      <p:sp>
        <p:nvSpPr>
          <p:cNvPr id="7" name="Text Placeholder 6"/>
          <p:cNvSpPr>
            <a:spLocks noGrp="1"/>
          </p:cNvSpPr>
          <p:nvPr>
            <p:ph type="body" sz="quarter" idx="16" hasCustomPrompt="1"/>
          </p:nvPr>
        </p:nvSpPr>
        <p:spPr>
          <a:xfrm>
            <a:off x="224598" y="4215715"/>
            <a:ext cx="6718075" cy="318287"/>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sp>
        <p:nvSpPr>
          <p:cNvPr id="5" name="Espace réservé du pied de page 5"/>
          <p:cNvSpPr txBox="1">
            <a:spLocks/>
          </p:cNvSpPr>
          <p:nvPr userDrawn="1"/>
        </p:nvSpPr>
        <p:spPr>
          <a:xfrm>
            <a:off x="526417" y="4761070"/>
            <a:ext cx="6238863" cy="274637"/>
          </a:xfrm>
          <a:prstGeom prst="rect">
            <a:avLst/>
          </a:prstGeom>
        </p:spPr>
        <p:txBody>
          <a:bodyPr vert="horz" lIns="91440" tIns="45720" rIns="91440" bIns="45720" rtlCol="0" anchor="ctr"/>
          <a:lstStyle>
            <a:defPPr>
              <a:defRPr lang="en-US"/>
            </a:defPPr>
            <a:lvl1pPr marL="0" algn="l" defTabSz="924282" rtl="0" eaLnBrk="1" latinLnBrk="0" hangingPunct="1">
              <a:defRPr sz="800" kern="1200">
                <a:solidFill>
                  <a:schemeClr val="bg2"/>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dirty="0"/>
              <a:t>©Ipsos – Enquête auprès des personnels de l’éducation nationale et des parents d’élèves -  FSU – Novembre 2020</a:t>
            </a:r>
            <a:endParaRPr lang="en-US" dirty="0"/>
          </a:p>
        </p:txBody>
      </p:sp>
    </p:spTree>
    <p:extLst>
      <p:ext uri="{BB962C8B-B14F-4D97-AF65-F5344CB8AC3E}">
        <p14:creationId xmlns:p14="http://schemas.microsoft.com/office/powerpoint/2010/main" val="409869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53" name="Text Placeholder 4"/>
          <p:cNvSpPr>
            <a:spLocks noGrp="1"/>
          </p:cNvSpPr>
          <p:nvPr>
            <p:ph type="body" sz="quarter" idx="14" hasCustomPrompt="1"/>
          </p:nvPr>
        </p:nvSpPr>
        <p:spPr>
          <a:xfrm>
            <a:off x="233363" y="1399203"/>
            <a:ext cx="8552497" cy="2639397"/>
          </a:xfrm>
        </p:spPr>
        <p:txBody>
          <a:bodyPr/>
          <a:lstStyle>
            <a:lvl1pPr marL="176213" indent="-176213">
              <a:lnSpc>
                <a:spcPct val="100000"/>
              </a:lnSpc>
              <a:spcBef>
                <a:spcPts val="300"/>
              </a:spcBef>
              <a:spcAft>
                <a:spcPts val="300"/>
              </a:spcAft>
              <a:buFont typeface="Arial" panose="020B0604020202020204" pitchFamily="34" charset="0"/>
              <a:buChar char="•"/>
              <a:defRPr sz="1400" cap="none"/>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54" name="Title 1"/>
          <p:cNvSpPr>
            <a:spLocks noGrp="1"/>
          </p:cNvSpPr>
          <p:nvPr>
            <p:ph type="title" hasCustomPrompt="1"/>
          </p:nvPr>
        </p:nvSpPr>
        <p:spPr>
          <a:xfrm>
            <a:off x="234000" y="452968"/>
            <a:ext cx="8654595" cy="332399"/>
          </a:xfrm>
        </p:spPr>
        <p:txBody>
          <a:bodyPr/>
          <a:lstStyle>
            <a:lvl1pPr>
              <a:defRPr sz="2400"/>
            </a:lvl1pPr>
          </a:lstStyle>
          <a:p>
            <a:r>
              <a:rPr lang="en-US" dirty="0"/>
              <a:t>Click to add emphasis part of title</a:t>
            </a:r>
          </a:p>
        </p:txBody>
      </p:sp>
      <p:sp>
        <p:nvSpPr>
          <p:cNvPr id="5" name="Espace réservé du pied de page 5"/>
          <p:cNvSpPr txBox="1">
            <a:spLocks/>
          </p:cNvSpPr>
          <p:nvPr userDrawn="1"/>
        </p:nvSpPr>
        <p:spPr>
          <a:xfrm>
            <a:off x="526417" y="4761070"/>
            <a:ext cx="6238863" cy="274637"/>
          </a:xfrm>
          <a:prstGeom prst="rect">
            <a:avLst/>
          </a:prstGeom>
        </p:spPr>
        <p:txBody>
          <a:bodyPr vert="horz" lIns="91440" tIns="45720" rIns="91440" bIns="45720" rtlCol="0" anchor="ctr"/>
          <a:lstStyle>
            <a:defPPr>
              <a:defRPr lang="en-US"/>
            </a:defPPr>
            <a:lvl1pPr marL="0" algn="l" defTabSz="924282" rtl="0" eaLnBrk="1" latinLnBrk="0" hangingPunct="1">
              <a:defRPr sz="800" kern="1200">
                <a:solidFill>
                  <a:schemeClr val="bg2"/>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dirty="0"/>
              <a:t>©Ipsos – Enquête auprès des personnels de l’éducation nationale et des parents d’élèves -  FSU – Novembre 2020</a:t>
            </a:r>
            <a:endParaRPr lang="en-US" dirty="0"/>
          </a:p>
        </p:txBody>
      </p:sp>
    </p:spTree>
    <p:extLst>
      <p:ext uri="{BB962C8B-B14F-4D97-AF65-F5344CB8AC3E}">
        <p14:creationId xmlns:p14="http://schemas.microsoft.com/office/powerpoint/2010/main" val="3235213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 Options">
    <p:spTree>
      <p:nvGrpSpPr>
        <p:cNvPr id="1" name=""/>
        <p:cNvGrpSpPr/>
        <p:nvPr/>
      </p:nvGrpSpPr>
      <p:grpSpPr>
        <a:xfrm>
          <a:off x="0" y="0"/>
          <a:ext cx="0" cy="0"/>
          <a:chOff x="0" y="0"/>
          <a:chExt cx="0" cy="0"/>
        </a:xfrm>
      </p:grpSpPr>
      <p:sp>
        <p:nvSpPr>
          <p:cNvPr id="53" name="Text Placeholder 4"/>
          <p:cNvSpPr>
            <a:spLocks noGrp="1"/>
          </p:cNvSpPr>
          <p:nvPr>
            <p:ph type="body" sz="quarter" idx="14" hasCustomPrompt="1"/>
          </p:nvPr>
        </p:nvSpPr>
        <p:spPr>
          <a:xfrm>
            <a:off x="233364" y="1399203"/>
            <a:ext cx="4157482" cy="2639397"/>
          </a:xfrm>
        </p:spPr>
        <p:txBody>
          <a:bodyPr/>
          <a:lstStyle>
            <a:lvl1pPr marL="176213" indent="-176213">
              <a:lnSpc>
                <a:spcPct val="100000"/>
              </a:lnSpc>
              <a:spcBef>
                <a:spcPts val="300"/>
              </a:spcBef>
              <a:spcAft>
                <a:spcPts val="300"/>
              </a:spcAft>
              <a:buFont typeface="Arial" panose="020B0604020202020204" pitchFamily="34" charset="0"/>
              <a:buChar char="•"/>
              <a:defRPr sz="1400" cap="none"/>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54"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55" name="Text Placeholder 7"/>
          <p:cNvSpPr>
            <a:spLocks noGrp="1"/>
          </p:cNvSpPr>
          <p:nvPr>
            <p:ph type="body" sz="quarter" idx="13" hasCustomPrompt="1"/>
          </p:nvPr>
        </p:nvSpPr>
        <p:spPr>
          <a:xfrm>
            <a:off x="234000" y="248323"/>
            <a:ext cx="6710396" cy="442661"/>
          </a:xfrm>
        </p:spPr>
        <p:txBody>
          <a:bodyPr anchor="b">
            <a:normAutofit/>
          </a:bodyPr>
          <a:lstStyle>
            <a:lvl1pPr marL="0" indent="0">
              <a:buNone/>
              <a:defRPr sz="1800" b="0">
                <a:solidFill>
                  <a:schemeClr val="bg2"/>
                </a:solidFill>
              </a:defRPr>
            </a:lvl1pPr>
          </a:lstStyle>
          <a:p>
            <a:pPr lvl="0"/>
            <a:r>
              <a:rPr lang="en-US" dirty="0"/>
              <a:t>CLICK TO ADD TAG LINE OR BEGINNING OF TITLE</a:t>
            </a:r>
            <a:endParaRPr lang="en-GB" dirty="0"/>
          </a:p>
        </p:txBody>
      </p:sp>
      <p:sp>
        <p:nvSpPr>
          <p:cNvPr id="2" name="Espace réservé du pied de page 1"/>
          <p:cNvSpPr>
            <a:spLocks noGrp="1"/>
          </p:cNvSpPr>
          <p:nvPr>
            <p:ph type="ftr" sz="quarter" idx="15"/>
          </p:nvPr>
        </p:nvSpPr>
        <p:spPr>
          <a:xfrm>
            <a:off x="475263" y="4735459"/>
            <a:ext cx="5004652" cy="274637"/>
          </a:xfrm>
          <a:prstGeom prst="rect">
            <a:avLst/>
          </a:prstGeom>
        </p:spPr>
        <p:txBody>
          <a:bodyPr/>
          <a:lstStyle/>
          <a:p>
            <a:r>
              <a:rPr lang="fr-FR" dirty="0"/>
              <a:t>©Ipsos – Enquête auprès des personnels de l’éducation nationale et des parents d’élèves -  FSU – Novembre 2020</a:t>
            </a:r>
            <a:endParaRPr lang="en-US" dirty="0"/>
          </a:p>
        </p:txBody>
      </p:sp>
      <p:sp>
        <p:nvSpPr>
          <p:cNvPr id="6" name="Espace réservé du graphique 3"/>
          <p:cNvSpPr>
            <a:spLocks noGrp="1"/>
          </p:cNvSpPr>
          <p:nvPr>
            <p:ph type="chart" sz="quarter" idx="16"/>
          </p:nvPr>
        </p:nvSpPr>
        <p:spPr>
          <a:xfrm>
            <a:off x="4632385" y="1390128"/>
            <a:ext cx="4256210" cy="2648472"/>
          </a:xfrm>
        </p:spPr>
        <p:txBody>
          <a:bodyPr/>
          <a:lstStyle/>
          <a:p>
            <a:r>
              <a:rPr lang="fr-FR"/>
              <a:t>Cliquez sur l'icône pour ajouter un graphique</a:t>
            </a:r>
          </a:p>
        </p:txBody>
      </p:sp>
    </p:spTree>
    <p:extLst>
      <p:ext uri="{BB962C8B-B14F-4D97-AF65-F5344CB8AC3E}">
        <p14:creationId xmlns:p14="http://schemas.microsoft.com/office/powerpoint/2010/main" val="405565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Options">
    <p:spTree>
      <p:nvGrpSpPr>
        <p:cNvPr id="1" name=""/>
        <p:cNvGrpSpPr/>
        <p:nvPr/>
      </p:nvGrpSpPr>
      <p:grpSpPr>
        <a:xfrm>
          <a:off x="0" y="0"/>
          <a:ext cx="0" cy="0"/>
          <a:chOff x="0" y="0"/>
          <a:chExt cx="0" cy="0"/>
        </a:xfrm>
      </p:grpSpPr>
      <p:sp>
        <p:nvSpPr>
          <p:cNvPr id="53" name="Text Placeholder 4"/>
          <p:cNvSpPr>
            <a:spLocks noGrp="1"/>
          </p:cNvSpPr>
          <p:nvPr>
            <p:ph type="body" sz="quarter" idx="14" hasCustomPrompt="1"/>
          </p:nvPr>
        </p:nvSpPr>
        <p:spPr>
          <a:xfrm>
            <a:off x="233363" y="1399203"/>
            <a:ext cx="8288337" cy="481355"/>
          </a:xfrm>
        </p:spPr>
        <p:txBody>
          <a:bodyPr/>
          <a:lstStyle>
            <a:lvl1pPr marL="176213" indent="-176213">
              <a:lnSpc>
                <a:spcPct val="100000"/>
              </a:lnSpc>
              <a:spcBef>
                <a:spcPts val="300"/>
              </a:spcBef>
              <a:spcAft>
                <a:spcPts val="300"/>
              </a:spcAft>
              <a:buFont typeface="Arial" panose="020B0604020202020204" pitchFamily="34" charset="0"/>
              <a:buChar char="•"/>
              <a:defRPr sz="1400" cap="none"/>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54"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55" name="Text Placeholder 7"/>
          <p:cNvSpPr>
            <a:spLocks noGrp="1"/>
          </p:cNvSpPr>
          <p:nvPr>
            <p:ph type="body" sz="quarter" idx="13" hasCustomPrompt="1"/>
          </p:nvPr>
        </p:nvSpPr>
        <p:spPr>
          <a:xfrm>
            <a:off x="234000" y="248323"/>
            <a:ext cx="6710396" cy="442661"/>
          </a:xfrm>
        </p:spPr>
        <p:txBody>
          <a:bodyPr anchor="b">
            <a:normAutofit/>
          </a:bodyPr>
          <a:lstStyle>
            <a:lvl1pPr marL="0" indent="0">
              <a:buNone/>
              <a:defRPr sz="1800" b="0">
                <a:solidFill>
                  <a:schemeClr val="bg2"/>
                </a:solidFill>
              </a:defRPr>
            </a:lvl1pPr>
          </a:lstStyle>
          <a:p>
            <a:pPr lvl="0"/>
            <a:r>
              <a:rPr lang="en-US" dirty="0"/>
              <a:t>CLICK TO ADD TAG LINE OR BEGINNING OF TITLE</a:t>
            </a:r>
            <a:endParaRPr lang="en-GB" dirty="0"/>
          </a:p>
        </p:txBody>
      </p:sp>
      <p:sp>
        <p:nvSpPr>
          <p:cNvPr id="2" name="Espace réservé du pied de page 1"/>
          <p:cNvSpPr>
            <a:spLocks noGrp="1"/>
          </p:cNvSpPr>
          <p:nvPr>
            <p:ph type="ftr" sz="quarter" idx="15"/>
          </p:nvPr>
        </p:nvSpPr>
        <p:spPr>
          <a:xfrm>
            <a:off x="475263" y="4735459"/>
            <a:ext cx="5004652" cy="274637"/>
          </a:xfrm>
          <a:prstGeom prst="rect">
            <a:avLst/>
          </a:prstGeom>
        </p:spPr>
        <p:txBody>
          <a:bodyPr/>
          <a:lstStyle/>
          <a:p>
            <a:r>
              <a:rPr lang="fr-FR" dirty="0"/>
              <a:t>©Ipsos – Enquête auprès des personnels de l’éducation nationale et des parents d’élèves -  FSU – Novembre 2020</a:t>
            </a:r>
            <a:endParaRPr lang="en-US" dirty="0"/>
          </a:p>
        </p:txBody>
      </p:sp>
      <p:sp>
        <p:nvSpPr>
          <p:cNvPr id="4" name="Espace réservé du graphique 3"/>
          <p:cNvSpPr>
            <a:spLocks noGrp="1"/>
          </p:cNvSpPr>
          <p:nvPr>
            <p:ph type="chart" sz="quarter" idx="16"/>
          </p:nvPr>
        </p:nvSpPr>
        <p:spPr>
          <a:xfrm>
            <a:off x="2268862" y="2052638"/>
            <a:ext cx="4502150" cy="2493962"/>
          </a:xfrm>
        </p:spPr>
        <p:txBody>
          <a:bodyPr/>
          <a:lstStyle/>
          <a:p>
            <a:r>
              <a:rPr lang="fr-FR"/>
              <a:t>Cliquez sur l'icône pour ajouter un graphique</a:t>
            </a:r>
          </a:p>
        </p:txBody>
      </p:sp>
    </p:spTree>
    <p:extLst>
      <p:ext uri="{BB962C8B-B14F-4D97-AF65-F5344CB8AC3E}">
        <p14:creationId xmlns:p14="http://schemas.microsoft.com/office/powerpoint/2010/main" val="236889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5143500"/>
          </a:xfrm>
        </p:spPr>
        <p:txBody>
          <a:bodyPr/>
          <a:lstStyle/>
          <a:p>
            <a:r>
              <a:rPr lang="fr-FR"/>
              <a:t>Cliquez sur l'icône pour ajouter une image</a:t>
            </a:r>
            <a:endParaRPr lang="en-GB"/>
          </a:p>
        </p:txBody>
      </p:sp>
      <p:sp>
        <p:nvSpPr>
          <p:cNvPr id="2" name="Title 1"/>
          <p:cNvSpPr>
            <a:spLocks noGrp="1"/>
          </p:cNvSpPr>
          <p:nvPr>
            <p:ph type="ctrTitle" hasCustomPrompt="1"/>
          </p:nvPr>
        </p:nvSpPr>
        <p:spPr>
          <a:xfrm>
            <a:off x="4769527" y="2152234"/>
            <a:ext cx="4078999" cy="508645"/>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769527" y="2864332"/>
            <a:ext cx="4078999" cy="1332300"/>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5" name="Footer Placeholder 4"/>
          <p:cNvSpPr>
            <a:spLocks noGrp="1"/>
          </p:cNvSpPr>
          <p:nvPr>
            <p:ph type="ftr" sz="quarter" idx="11"/>
          </p:nvPr>
        </p:nvSpPr>
        <p:spPr>
          <a:xfrm>
            <a:off x="4442946" y="4031450"/>
            <a:ext cx="4444025" cy="260192"/>
          </a:xfrm>
          <a:prstGeom prst="rect">
            <a:avLst/>
          </a:prstGeom>
        </p:spPr>
        <p:txBody>
          <a:bodyPr lIns="62195" tIns="31098" rIns="62195" bIns="31098"/>
          <a:lstStyle>
            <a:lvl1pPr algn="l">
              <a:defRPr sz="800">
                <a:solidFill>
                  <a:schemeClr val="bg2"/>
                </a:solidFill>
              </a:defRPr>
            </a:lvl1pPr>
          </a:lstStyle>
          <a:p>
            <a:r>
              <a:rPr lang="fr-FR" dirty="0"/>
              <a:t>©Ipsos – Enquête auprès des personnels de l’éducation nationale et des parents d’élèves -  FSU – Novembre 2020</a:t>
            </a:r>
            <a:endParaRPr lang="en-US" dirty="0"/>
          </a:p>
        </p:txBody>
      </p:sp>
      <p:sp>
        <p:nvSpPr>
          <p:cNvPr id="20" name="Text Placeholder 19"/>
          <p:cNvSpPr>
            <a:spLocks noGrp="1"/>
          </p:cNvSpPr>
          <p:nvPr>
            <p:ph type="body" sz="quarter" idx="13" hasCustomPrompt="1"/>
          </p:nvPr>
        </p:nvSpPr>
        <p:spPr>
          <a:xfrm>
            <a:off x="4769527" y="1389063"/>
            <a:ext cx="4078999" cy="637454"/>
          </a:xfrm>
        </p:spPr>
        <p:txBody>
          <a:bodyPr anchor="b">
            <a:normAutofit/>
          </a:bodyPr>
          <a:lstStyle>
            <a:lvl1pPr>
              <a:defRPr sz="2200" b="0" cap="none" baseline="0">
                <a:solidFill>
                  <a:schemeClr val="tx1"/>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823701" y="592860"/>
            <a:ext cx="1024825" cy="722153"/>
          </a:xfrm>
          <a:noFill/>
        </p:spPr>
        <p:txBody>
          <a:bodyPr/>
          <a:lstStyle>
            <a:lvl1pPr algn="ctr">
              <a:defRPr sz="1400"/>
            </a:lvl1pPr>
          </a:lstStyle>
          <a:p>
            <a:r>
              <a:rPr lang="en-GB" dirty="0"/>
              <a:t>Client Logo</a:t>
            </a:r>
            <a:br>
              <a:rPr lang="en-GB" dirty="0"/>
            </a:br>
            <a:r>
              <a:rPr lang="en-GB" dirty="0"/>
              <a:t>(delete if unused)</a:t>
            </a:r>
          </a:p>
        </p:txBody>
      </p:sp>
    </p:spTree>
    <p:extLst>
      <p:ext uri="{BB962C8B-B14F-4D97-AF65-F5344CB8AC3E}">
        <p14:creationId xmlns:p14="http://schemas.microsoft.com/office/powerpoint/2010/main" val="387465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5143500"/>
          </a:xfrm>
        </p:spPr>
        <p:txBody>
          <a:bodyPr/>
          <a:lstStyle/>
          <a:p>
            <a:r>
              <a:rPr lang="fr-FR"/>
              <a:t>Cliquez sur l'icône pour ajouter une image</a:t>
            </a:r>
            <a:endParaRPr lang="en-GB"/>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376039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6438166" cy="5143500"/>
          </a:xfrm>
        </p:spPr>
        <p:txBody>
          <a:bodyPr/>
          <a:lstStyle/>
          <a:p>
            <a:r>
              <a:rPr lang="fr-FR"/>
              <a:t>Cliquez sur l'icône pour ajouter une image</a:t>
            </a:r>
            <a:endParaRPr lang="en-GB"/>
          </a:p>
        </p:txBody>
      </p:sp>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6" name="Text Placeholder 4"/>
          <p:cNvSpPr>
            <a:spLocks noGrp="1"/>
          </p:cNvSpPr>
          <p:nvPr>
            <p:ph type="body" sz="quarter" idx="15" hasCustomPrompt="1"/>
          </p:nvPr>
        </p:nvSpPr>
        <p:spPr>
          <a:xfrm>
            <a:off x="6741096" y="3014176"/>
            <a:ext cx="2145875" cy="786299"/>
          </a:xfrm>
        </p:spPr>
        <p:txBody>
          <a:bodyPr/>
          <a:lstStyle>
            <a:lvl1pPr marL="0" indent="0">
              <a:lnSpc>
                <a:spcPct val="100000"/>
              </a:lnSpc>
              <a:spcBef>
                <a:spcPts val="300"/>
              </a:spcBef>
              <a:spcAft>
                <a:spcPts val="300"/>
              </a:spcAft>
              <a:buFont typeface="Arial" panose="020B0604020202020204" pitchFamily="34" charset="0"/>
              <a:buNone/>
              <a:defRPr sz="1400" cap="none" baseline="0">
                <a:solidFill>
                  <a:schemeClr val="bg2"/>
                </a:solidFill>
              </a:defRPr>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err="1"/>
              <a:t>Insérez</a:t>
            </a:r>
            <a:r>
              <a:rPr lang="en-US" dirty="0"/>
              <a:t> le </a:t>
            </a:r>
            <a:r>
              <a:rPr lang="en-US" dirty="0" err="1"/>
              <a:t>texte</a:t>
            </a:r>
            <a:endParaRPr lang="en-GB" dirty="0"/>
          </a:p>
        </p:txBody>
      </p:sp>
    </p:spTree>
    <p:extLst>
      <p:ext uri="{BB962C8B-B14F-4D97-AF65-F5344CB8AC3E}">
        <p14:creationId xmlns:p14="http://schemas.microsoft.com/office/powerpoint/2010/main" val="178927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37560" y="643468"/>
            <a:ext cx="5551034"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337562" y="248323"/>
            <a:ext cx="5551034"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4157471" y="1399203"/>
            <a:ext cx="4731123" cy="2639397"/>
          </a:xfrm>
        </p:spPr>
        <p:txBody>
          <a:bodyPr/>
          <a:lstStyle>
            <a:lvl1pPr marL="176213" indent="-176213">
              <a:lnSpc>
                <a:spcPct val="100000"/>
              </a:lnSpc>
              <a:spcBef>
                <a:spcPts val="300"/>
              </a:spcBef>
              <a:spcAft>
                <a:spcPts val="300"/>
              </a:spcAft>
              <a:buFont typeface="Arial" panose="020B0604020202020204" pitchFamily="34" charset="0"/>
              <a:buChar char="•"/>
              <a:defRPr sz="1400" cap="none"/>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7" name="Picture Placeholder 5"/>
          <p:cNvSpPr>
            <a:spLocks noGrp="1"/>
          </p:cNvSpPr>
          <p:nvPr>
            <p:ph type="pic" sz="quarter" idx="15"/>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fr-FR"/>
              <a:t>Cliquez sur l'icône pour ajouter une image</a:t>
            </a:r>
            <a:endParaRPr lang="en-GB"/>
          </a:p>
        </p:txBody>
      </p:sp>
    </p:spTree>
    <p:extLst>
      <p:ext uri="{BB962C8B-B14F-4D97-AF65-F5344CB8AC3E}">
        <p14:creationId xmlns:p14="http://schemas.microsoft.com/office/powerpoint/2010/main" val="423706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376" y="643468"/>
            <a:ext cx="8654595" cy="387798"/>
          </a:xfrm>
          <a:prstGeom prst="rect">
            <a:avLst/>
          </a:prstGeom>
        </p:spPr>
        <p:txBody>
          <a:bodyPr vert="horz" wrap="square" lIns="0" tIns="0" rIns="0" bIns="0" rtlCol="0" anchor="t">
            <a:spAutoFit/>
          </a:bodyPr>
          <a:lstStyle/>
          <a:p>
            <a:r>
              <a:rPr lang="en-US" dirty="0"/>
              <a:t>Click to add emphasis part of title</a:t>
            </a:r>
          </a:p>
        </p:txBody>
      </p:sp>
      <p:sp>
        <p:nvSpPr>
          <p:cNvPr id="3" name="Text Placeholder 2"/>
          <p:cNvSpPr>
            <a:spLocks noGrp="1"/>
          </p:cNvSpPr>
          <p:nvPr>
            <p:ph type="body" idx="1"/>
          </p:nvPr>
        </p:nvSpPr>
        <p:spPr>
          <a:xfrm>
            <a:off x="247650" y="1388443"/>
            <a:ext cx="8651621" cy="2643008"/>
          </a:xfrm>
          <a:prstGeom prst="rect">
            <a:avLst/>
          </a:prstGeom>
        </p:spPr>
        <p:txBody>
          <a:bodyPr vert="horz" lIns="0" tIns="0" rIns="0" bIns="0" rtlCol="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21" cstate="print">
              <a:extLst>
                <a:ext uri="{28A0092B-C50C-407E-A947-70E740481C1C}">
                  <a14:useLocalDpi xmlns:a14="http://schemas.microsoft.com/office/drawing/2010/main" val="0"/>
                </a:ext>
              </a:extLst>
            </a:blip>
            <a:srcRect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22" cstate="print">
              <a:extLst>
                <a:ext uri="{28A0092B-C50C-407E-A947-70E740481C1C}">
                  <a14:useLocalDpi xmlns:a14="http://schemas.microsoft.com/office/drawing/2010/main" val="0"/>
                </a:ext>
              </a:extLst>
            </a:blip>
            <a:srcRect/>
            <a:stretch/>
          </p:blipFill>
          <p:spPr>
            <a:xfrm>
              <a:off x="10239375" y="6804025"/>
              <a:ext cx="2028825" cy="407539"/>
            </a:xfrm>
            <a:prstGeom prst="rect">
              <a:avLst/>
            </a:prstGeom>
          </p:spPr>
        </p:pic>
      </p:grpSp>
      <p:sp>
        <p:nvSpPr>
          <p:cNvPr id="13" name="TextBox 12"/>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2"/>
                </a:solidFill>
                <a:latin typeface="+mn-lt"/>
                <a:ea typeface="+mn-ea"/>
                <a:cs typeface="+mn-cs"/>
              </a:rPr>
              <a:pPr marL="0" algn="l" defTabSz="924282" rtl="0" eaLnBrk="1" latinLnBrk="0" hangingPunct="1">
                <a:lnSpc>
                  <a:spcPct val="85000"/>
                </a:lnSpc>
                <a:spcBef>
                  <a:spcPts val="204"/>
                </a:spcBef>
              </a:pPr>
              <a:t>‹N°›</a:t>
            </a:fld>
            <a:endParaRPr lang="en-GB" sz="800" kern="1200" dirty="0">
              <a:solidFill>
                <a:schemeClr val="bg2"/>
              </a:solidFill>
              <a:latin typeface="+mn-lt"/>
              <a:ea typeface="+mn-ea"/>
              <a:cs typeface="+mn-cs"/>
            </a:endParaRPr>
          </a:p>
        </p:txBody>
      </p:sp>
      <p:sp>
        <p:nvSpPr>
          <p:cNvPr id="8" name="Espace réservé du pied de page 5">
            <a:extLst>
              <a:ext uri="{FF2B5EF4-FFF2-40B4-BE49-F238E27FC236}">
                <a16:creationId xmlns:a16="http://schemas.microsoft.com/office/drawing/2014/main" id="{63415499-C95F-40DA-B538-FC4237F8108D}"/>
              </a:ext>
            </a:extLst>
          </p:cNvPr>
          <p:cNvSpPr>
            <a:spLocks noGrp="1"/>
          </p:cNvSpPr>
          <p:nvPr>
            <p:ph type="ftr" sz="quarter" idx="3"/>
          </p:nvPr>
        </p:nvSpPr>
        <p:spPr>
          <a:xfrm>
            <a:off x="475263" y="4735460"/>
            <a:ext cx="6490463" cy="277167"/>
          </a:xfrm>
          <a:prstGeom prst="rect">
            <a:avLst/>
          </a:prstGeom>
        </p:spPr>
        <p:txBody>
          <a:bodyPr vert="horz" lIns="91440" tIns="45720" rIns="91440" bIns="45720" rtlCol="0" anchor="ctr"/>
          <a:lstStyle>
            <a:lvl1pPr algn="l">
              <a:defRPr sz="800">
                <a:solidFill>
                  <a:schemeClr val="bg2"/>
                </a:solidFill>
              </a:defRPr>
            </a:lvl1pPr>
          </a:lstStyle>
          <a:p>
            <a:r>
              <a:rPr lang="fr-FR" dirty="0"/>
              <a:t>©Ipsos – Enquête auprès des personnels de l’éducation nationale et des parents d’élèves -  FSU – Novembre 2020</a:t>
            </a:r>
            <a:endParaRPr lang="en-US" dirty="0"/>
          </a:p>
        </p:txBody>
      </p:sp>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466" r:id="rId1"/>
    <p:sldLayoutId id="2147493318" r:id="rId2"/>
    <p:sldLayoutId id="2147493383" r:id="rId3"/>
    <p:sldLayoutId id="2147493463" r:id="rId4"/>
    <p:sldLayoutId id="2147493462" r:id="rId5"/>
    <p:sldLayoutId id="2147493314" r:id="rId6"/>
    <p:sldLayoutId id="2147493315" r:id="rId7"/>
    <p:sldLayoutId id="2147493316" r:id="rId8"/>
    <p:sldLayoutId id="2147493454" r:id="rId9"/>
    <p:sldLayoutId id="2147493388" r:id="rId10"/>
    <p:sldLayoutId id="2147493390" r:id="rId11"/>
    <p:sldLayoutId id="2147493455" r:id="rId12"/>
    <p:sldLayoutId id="2147493441" r:id="rId13"/>
    <p:sldLayoutId id="2147493468" r:id="rId14"/>
    <p:sldLayoutId id="2147493470" r:id="rId15"/>
    <p:sldLayoutId id="2147493473" r:id="rId16"/>
    <p:sldLayoutId id="2147493475" r:id="rId17"/>
    <p:sldLayoutId id="2147493476" r:id="rId18"/>
    <p:sldLayoutId id="2147493477" r:id="rId19"/>
  </p:sldLayoutIdLst>
  <p:hf hdr="0" dt="0"/>
  <p:txStyles>
    <p:titleStyle>
      <a:lvl1pPr algn="l" defTabSz="924282" rtl="0" eaLnBrk="1" latinLnBrk="0" hangingPunct="1">
        <a:lnSpc>
          <a:spcPct val="90000"/>
        </a:lnSpc>
        <a:spcBef>
          <a:spcPts val="408"/>
        </a:spcBef>
        <a:buNone/>
        <a:tabLst/>
        <a:defRPr sz="28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3.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7.png"/><Relationship Id="rId5" Type="http://schemas.openxmlformats.org/officeDocument/2006/relationships/image" Target="../media/image4.jpg"/><Relationship Id="rId10" Type="http://schemas.openxmlformats.org/officeDocument/2006/relationships/hyperlink" Target="mailto:amandine.tetaz@ipsos.com" TargetMode="External"/><Relationship Id="rId4" Type="http://schemas.openxmlformats.org/officeDocument/2006/relationships/slideLayout" Target="../slideLayouts/slideLayout17.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www.esomar.org/" TargetMode="External"/><Relationship Id="rId2" Type="http://schemas.openxmlformats.org/officeDocument/2006/relationships/hyperlink" Target="http://www.syntec-etudes.com/" TargetMode="External"/><Relationship Id="rId1" Type="http://schemas.openxmlformats.org/officeDocument/2006/relationships/slideLayout" Target="../slideLayouts/slideLayout1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s://www.ipsos.com/fr-fr/confidentialite-et-protection-des-donnees-personnelle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graphicFrame>
        <p:nvGraphicFramePr>
          <p:cNvPr id="14" name="Objet 13" hidden="1">
            <a:extLst>
              <a:ext uri="{FF2B5EF4-FFF2-40B4-BE49-F238E27FC236}">
                <a16:creationId xmlns:a16="http://schemas.microsoft.com/office/drawing/2014/main" id="{01438F2B-C68D-460E-A732-A0E79CE79EBA}"/>
              </a:ext>
            </a:extLst>
          </p:cNvPr>
          <p:cNvGraphicFramePr>
            <a:graphicFrameLocks noChangeAspect="1"/>
          </p:cNvGraphicFramePr>
          <p:nvPr>
            <p:custDataLst>
              <p:tags r:id="rId2"/>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spid="_x0000_s3248" name="Diapositive think-cell" r:id="rId6" imgW="532" imgH="530" progId="TCLayout.ActiveDocument.1">
                  <p:embed/>
                </p:oleObj>
              </mc:Choice>
              <mc:Fallback>
                <p:oleObj name="Diapositive think-cell" r:id="rId6" imgW="532" imgH="530" progId="TCLayout.ActiveDocument.1">
                  <p:embed/>
                  <p:pic>
                    <p:nvPicPr>
                      <p:cNvPr id="14" name="Objet 13" hidden="1">
                        <a:extLst>
                          <a:ext uri="{FF2B5EF4-FFF2-40B4-BE49-F238E27FC236}">
                            <a16:creationId xmlns:a16="http://schemas.microsoft.com/office/drawing/2014/main" id="{01438F2B-C68D-460E-A732-A0E79CE79EBA}"/>
                          </a:ext>
                        </a:extLst>
                      </p:cNvPr>
                      <p:cNvPicPr/>
                      <p:nvPr/>
                    </p:nvPicPr>
                    <p:blipFill>
                      <a:blip r:embed="rId7"/>
                      <a:stretch>
                        <a:fillRect/>
                      </a:stretch>
                    </p:blipFill>
                    <p:spPr>
                      <a:xfrm>
                        <a:off x="1192" y="1192"/>
                        <a:ext cx="1191" cy="1191"/>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CB7D21F6-C489-4FF2-8896-9E0856F584F7}"/>
              </a:ext>
            </a:extLst>
          </p:cNvPr>
          <p:cNvSpPr/>
          <p:nvPr>
            <p:custDataLst>
              <p:tags r:id="rId3"/>
            </p:custDataLst>
          </p:nvPr>
        </p:nvSpPr>
        <p:spPr>
          <a:xfrm>
            <a:off x="1" y="1"/>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4500" b="1" dirty="0">
              <a:latin typeface="Arial Black" panose="020B0A04020102020204" pitchFamily="34" charset="0"/>
              <a:ea typeface="+mj-ea"/>
              <a:cs typeface="+mj-cs"/>
              <a:sym typeface="Arial Black" panose="020B0A04020102020204" pitchFamily="34" charset="0"/>
            </a:endParaRPr>
          </a:p>
        </p:txBody>
      </p:sp>
      <p:sp>
        <p:nvSpPr>
          <p:cNvPr id="2" name="Titre 1">
            <a:extLst>
              <a:ext uri="{FF2B5EF4-FFF2-40B4-BE49-F238E27FC236}">
                <a16:creationId xmlns:a16="http://schemas.microsoft.com/office/drawing/2014/main" id="{03B6F63B-3C5A-4F3A-8067-2C69A669D3CD}"/>
              </a:ext>
            </a:extLst>
          </p:cNvPr>
          <p:cNvSpPr>
            <a:spLocks noGrp="1"/>
          </p:cNvSpPr>
          <p:nvPr>
            <p:ph type="ctrTitle"/>
          </p:nvPr>
        </p:nvSpPr>
        <p:spPr>
          <a:xfrm>
            <a:off x="2383" y="2311313"/>
            <a:ext cx="9141617" cy="1645636"/>
          </a:xfrm>
          <a:solidFill>
            <a:schemeClr val="bg1">
              <a:alpha val="40000"/>
            </a:schemeClr>
          </a:solidFill>
        </p:spPr>
        <p:txBody>
          <a:bodyPr/>
          <a:lstStyle/>
          <a:p>
            <a:pPr algn="ctr"/>
            <a:br>
              <a:rPr lang="fr-FR" sz="2800" dirty="0">
                <a:ln>
                  <a:solidFill>
                    <a:srgbClr val="002060"/>
                  </a:solidFill>
                </a:ln>
              </a:rPr>
            </a:br>
            <a:r>
              <a:rPr lang="fr-FR" sz="2400" dirty="0" err="1">
                <a:ln>
                  <a:solidFill>
                    <a:srgbClr val="002060"/>
                  </a:solidFill>
                </a:ln>
              </a:rPr>
              <a:t>ENQUête</a:t>
            </a:r>
            <a:r>
              <a:rPr lang="fr-FR" sz="2400" dirty="0">
                <a:ln>
                  <a:solidFill>
                    <a:srgbClr val="002060"/>
                  </a:solidFill>
                </a:ln>
              </a:rPr>
              <a:t> auprès des personnels de l’éducation nationale et des parents d’élèves </a:t>
            </a:r>
            <a:br>
              <a:rPr lang="fr-FR" sz="2400" dirty="0">
                <a:ln>
                  <a:solidFill>
                    <a:srgbClr val="002060"/>
                  </a:solidFill>
                </a:ln>
              </a:rPr>
            </a:br>
            <a:r>
              <a:rPr lang="fr-FR" sz="2400" cap="small" dirty="0">
                <a:ln>
                  <a:solidFill>
                    <a:srgbClr val="002060"/>
                  </a:solidFill>
                </a:ln>
              </a:rPr>
              <a:t>Novembre 2020</a:t>
            </a:r>
            <a:endParaRPr lang="en-GB" sz="2400" cap="small" dirty="0">
              <a:ln>
                <a:solidFill>
                  <a:srgbClr val="002060"/>
                </a:solidFill>
              </a:ln>
            </a:endParaRPr>
          </a:p>
        </p:txBody>
      </p:sp>
      <p:pic>
        <p:nvPicPr>
          <p:cNvPr id="15" name="Image 14" descr="Une image contenant objet&#10;&#10;Description générée automatiquement">
            <a:extLst>
              <a:ext uri="{FF2B5EF4-FFF2-40B4-BE49-F238E27FC236}">
                <a16:creationId xmlns:a16="http://schemas.microsoft.com/office/drawing/2014/main" id="{5617FB6B-150B-4853-AB78-092AD17BE643}"/>
              </a:ext>
            </a:extLst>
          </p:cNvPr>
          <p:cNvPicPr>
            <a:picLocks noChangeAspect="1"/>
          </p:cNvPicPr>
          <p:nvPr/>
        </p:nvPicPr>
        <p:blipFill rotWithShape="1">
          <a:blip r:embed="rId8" cstate="print">
            <a:biLevel thresh="25000"/>
            <a:extLst>
              <a:ext uri="{28A0092B-C50C-407E-A947-70E740481C1C}">
                <a14:useLocalDpi xmlns:a14="http://schemas.microsoft.com/office/drawing/2010/main" val="0"/>
              </a:ext>
            </a:extLst>
          </a:blip>
          <a:srcRect r="23242"/>
          <a:stretch/>
        </p:blipFill>
        <p:spPr>
          <a:xfrm>
            <a:off x="6423227" y="4270771"/>
            <a:ext cx="1576611" cy="365612"/>
          </a:xfrm>
          <a:prstGeom prst="rect">
            <a:avLst/>
          </a:prstGeom>
        </p:spPr>
      </p:pic>
      <p:pic>
        <p:nvPicPr>
          <p:cNvPr id="16" name="Graphique 12">
            <a:extLst>
              <a:ext uri="{FF2B5EF4-FFF2-40B4-BE49-F238E27FC236}">
                <a16:creationId xmlns:a16="http://schemas.microsoft.com/office/drawing/2014/main" id="{C5F1A2D7-653E-42D3-8EFD-55A8A334B43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8138900" y="4209658"/>
            <a:ext cx="485855" cy="445028"/>
          </a:xfrm>
          <a:prstGeom prst="rect">
            <a:avLst/>
          </a:prstGeom>
        </p:spPr>
      </p:pic>
      <p:sp>
        <p:nvSpPr>
          <p:cNvPr id="19" name="ZoneTexte 18">
            <a:extLst>
              <a:ext uri="{FF2B5EF4-FFF2-40B4-BE49-F238E27FC236}">
                <a16:creationId xmlns:a16="http://schemas.microsoft.com/office/drawing/2014/main" id="{809FA061-B01C-4FB5-B55D-9718D50920A9}"/>
              </a:ext>
            </a:extLst>
          </p:cNvPr>
          <p:cNvSpPr txBox="1"/>
          <p:nvPr/>
        </p:nvSpPr>
        <p:spPr>
          <a:xfrm>
            <a:off x="96900" y="4400770"/>
            <a:ext cx="2094524" cy="507831"/>
          </a:xfrm>
          <a:prstGeom prst="rect">
            <a:avLst/>
          </a:prstGeom>
          <a:noFill/>
        </p:spPr>
        <p:txBody>
          <a:bodyPr wrap="square" rtlCol="0">
            <a:spAutoFit/>
          </a:bodyPr>
          <a:lstStyle/>
          <a:p>
            <a:pPr marL="0" lvl="1" defTabSz="685783">
              <a:defRPr/>
            </a:pPr>
            <a:endParaRPr lang="fr-FR" sz="600" b="1" dirty="0">
              <a:solidFill>
                <a:schemeClr val="bg1"/>
              </a:solidFill>
              <a:latin typeface="Calibri"/>
            </a:endParaRPr>
          </a:p>
          <a:p>
            <a:pPr marL="0" lvl="1" defTabSz="685783">
              <a:defRPr/>
            </a:pPr>
            <a:r>
              <a:rPr lang="fr-FR" sz="1200" b="1" dirty="0">
                <a:solidFill>
                  <a:schemeClr val="bg1"/>
                </a:solidFill>
                <a:latin typeface="Calibri"/>
              </a:rPr>
              <a:t>Amandine Lama</a:t>
            </a:r>
          </a:p>
          <a:p>
            <a:pPr marL="0" lvl="1" defTabSz="685783">
              <a:defRPr/>
            </a:pPr>
            <a:r>
              <a:rPr lang="fr-FR" sz="900" i="1" dirty="0">
                <a:solidFill>
                  <a:schemeClr val="bg1"/>
                </a:solidFill>
                <a:latin typeface="Calibri"/>
                <a:hlinkClick r:id="rId10">
                  <a:extLst>
                    <a:ext uri="{A12FA001-AC4F-418D-AE19-62706E023703}">
                      <ahyp:hlinkClr xmlns:ahyp="http://schemas.microsoft.com/office/drawing/2018/hyperlinkcolor" val="tx"/>
                    </a:ext>
                  </a:extLst>
                </a:hlinkClick>
              </a:rPr>
              <a:t>amandine.lama@ipsos.com</a:t>
            </a:r>
            <a:endParaRPr lang="fr-FR" sz="900" i="1" dirty="0">
              <a:solidFill>
                <a:schemeClr val="bg1"/>
              </a:solidFill>
              <a:latin typeface="Calibri"/>
            </a:endParaRPr>
          </a:p>
        </p:txBody>
      </p:sp>
      <p:pic>
        <p:nvPicPr>
          <p:cNvPr id="8" name="Image 7" descr="Fsu - Engagé-es au quotidien - Photos | Facebook">
            <a:extLst>
              <a:ext uri="{FF2B5EF4-FFF2-40B4-BE49-F238E27FC236}">
                <a16:creationId xmlns:a16="http://schemas.microsoft.com/office/drawing/2014/main" id="{D92731BB-7076-4AA0-8E0D-A1035D1AE2DB}"/>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88804" y="4012830"/>
            <a:ext cx="909516" cy="909516"/>
          </a:xfrm>
          <a:prstGeom prst="rect">
            <a:avLst/>
          </a:prstGeom>
          <a:noFill/>
          <a:ln>
            <a:noFill/>
          </a:ln>
        </p:spPr>
      </p:pic>
    </p:spTree>
    <p:extLst>
      <p:ext uri="{BB962C8B-B14F-4D97-AF65-F5344CB8AC3E}">
        <p14:creationId xmlns:p14="http://schemas.microsoft.com/office/powerpoint/2010/main" val="452441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561">
            <a:extLst>
              <a:ext uri="{FF2B5EF4-FFF2-40B4-BE49-F238E27FC236}">
                <a16:creationId xmlns:a16="http://schemas.microsoft.com/office/drawing/2014/main" id="{DD7ABAEA-1E4D-46F7-A55E-CE70B4E2322E}"/>
              </a:ext>
            </a:extLst>
          </p:cNvPr>
          <p:cNvGraphicFramePr/>
          <p:nvPr>
            <p:extLst>
              <p:ext uri="{D42A27DB-BD31-4B8C-83A1-F6EECF244321}">
                <p14:modId xmlns:p14="http://schemas.microsoft.com/office/powerpoint/2010/main" val="455359595"/>
              </p:ext>
            </p:extLst>
          </p:nvPr>
        </p:nvGraphicFramePr>
        <p:xfrm>
          <a:off x="3436827" y="1801177"/>
          <a:ext cx="3055062" cy="30992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au 8">
            <a:extLst>
              <a:ext uri="{FF2B5EF4-FFF2-40B4-BE49-F238E27FC236}">
                <a16:creationId xmlns:a16="http://schemas.microsoft.com/office/drawing/2014/main" id="{136CEF90-2898-4031-AB99-322D5F2C28A7}"/>
              </a:ext>
            </a:extLst>
          </p:cNvPr>
          <p:cNvGraphicFramePr>
            <a:graphicFrameLocks noGrp="1"/>
          </p:cNvGraphicFramePr>
          <p:nvPr>
            <p:extLst>
              <p:ext uri="{D42A27DB-BD31-4B8C-83A1-F6EECF244321}">
                <p14:modId xmlns:p14="http://schemas.microsoft.com/office/powerpoint/2010/main" val="614136168"/>
              </p:ext>
            </p:extLst>
          </p:nvPr>
        </p:nvGraphicFramePr>
        <p:xfrm>
          <a:off x="318960" y="1791017"/>
          <a:ext cx="3055061" cy="2773833"/>
        </p:xfrm>
        <a:graphic>
          <a:graphicData uri="http://schemas.openxmlformats.org/drawingml/2006/table">
            <a:tbl>
              <a:tblPr>
                <a:tableStyleId>{5C22544A-7EE6-4342-B048-85BDC9FD1C3A}</a:tableStyleId>
              </a:tblPr>
              <a:tblGrid>
                <a:gridCol w="3055061">
                  <a:extLst>
                    <a:ext uri="{9D8B030D-6E8A-4147-A177-3AD203B41FA5}">
                      <a16:colId xmlns:a16="http://schemas.microsoft.com/office/drawing/2014/main" val="1460710205"/>
                    </a:ext>
                  </a:extLst>
                </a:gridCol>
              </a:tblGrid>
              <a:tr h="560917">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syndicats des personnels de l’éducation nationale</a:t>
                      </a:r>
                    </a:p>
                  </a:txBody>
                  <a:tcPr marL="7620" marR="7620" marT="7620" marB="0" anchor="ctr">
                    <a:noFill/>
                  </a:tcPr>
                </a:tc>
                <a:extLst>
                  <a:ext uri="{0D108BD9-81ED-4DB2-BD59-A6C34878D82A}">
                    <a16:rowId xmlns:a16="http://schemas.microsoft.com/office/drawing/2014/main" val="469989869"/>
                  </a:ext>
                </a:extLst>
              </a:tr>
              <a:tr h="560917">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experts / chercheurs</a:t>
                      </a:r>
                    </a:p>
                  </a:txBody>
                  <a:tcPr marL="7620" marR="7620" marT="7620" marB="0" anchor="ctr">
                    <a:noFill/>
                  </a:tcPr>
                </a:tc>
                <a:extLst>
                  <a:ext uri="{0D108BD9-81ED-4DB2-BD59-A6C34878D82A}">
                    <a16:rowId xmlns:a16="http://schemas.microsoft.com/office/drawing/2014/main" val="2989625118"/>
                  </a:ext>
                </a:extLst>
              </a:tr>
              <a:tr h="530165">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 Ministère de l’Education nationale</a:t>
                      </a:r>
                    </a:p>
                  </a:txBody>
                  <a:tcPr marL="7620" marR="7620" marT="7620" marB="0" anchor="ctr">
                    <a:noFill/>
                  </a:tcPr>
                </a:tc>
                <a:extLst>
                  <a:ext uri="{0D108BD9-81ED-4DB2-BD59-A6C34878D82A}">
                    <a16:rowId xmlns:a16="http://schemas.microsoft.com/office/drawing/2014/main" val="3241999116"/>
                  </a:ext>
                </a:extLst>
              </a:tr>
              <a:tr h="560917">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associations de parents d’élèves</a:t>
                      </a:r>
                    </a:p>
                  </a:txBody>
                  <a:tcPr marL="7620" marR="7620" marT="7620" marB="0" anchor="ctr">
                    <a:noFill/>
                  </a:tcPr>
                </a:tc>
                <a:extLst>
                  <a:ext uri="{0D108BD9-81ED-4DB2-BD59-A6C34878D82A}">
                    <a16:rowId xmlns:a16="http://schemas.microsoft.com/office/drawing/2014/main" val="3429977837"/>
                  </a:ext>
                </a:extLst>
              </a:tr>
              <a:tr h="560917">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Ne se prononce pas</a:t>
                      </a:r>
                    </a:p>
                  </a:txBody>
                  <a:tcPr marL="7620" marR="7620" marT="7620" marB="0" anchor="ctr">
                    <a:noFill/>
                  </a:tcPr>
                </a:tc>
                <a:extLst>
                  <a:ext uri="{0D108BD9-81ED-4DB2-BD59-A6C34878D82A}">
                    <a16:rowId xmlns:a16="http://schemas.microsoft.com/office/drawing/2014/main" val="1711966038"/>
                  </a:ext>
                </a:extLst>
              </a:tr>
            </a:tbl>
          </a:graphicData>
        </a:graphic>
      </p:graphicFrame>
      <p:grpSp>
        <p:nvGrpSpPr>
          <p:cNvPr id="6" name="Groupe 5">
            <a:extLst>
              <a:ext uri="{FF2B5EF4-FFF2-40B4-BE49-F238E27FC236}">
                <a16:creationId xmlns:a16="http://schemas.microsoft.com/office/drawing/2014/main" id="{F716A27B-A018-4F9B-BC2C-525D6CF26B80}"/>
              </a:ext>
            </a:extLst>
          </p:cNvPr>
          <p:cNvGrpSpPr/>
          <p:nvPr/>
        </p:nvGrpSpPr>
        <p:grpSpPr>
          <a:xfrm>
            <a:off x="5285198" y="4354605"/>
            <a:ext cx="1005840" cy="360319"/>
            <a:chOff x="381000" y="1244407"/>
            <a:chExt cx="1005840" cy="360319"/>
          </a:xfrm>
        </p:grpSpPr>
        <p:sp>
          <p:nvSpPr>
            <p:cNvPr id="3" name="Rectangle 2">
              <a:extLst>
                <a:ext uri="{FF2B5EF4-FFF2-40B4-BE49-F238E27FC236}">
                  <a16:creationId xmlns:a16="http://schemas.microsoft.com/office/drawing/2014/main" id="{4A5E6C6B-DB43-4587-A507-2B42855AD690}"/>
                </a:ext>
              </a:extLst>
            </p:cNvPr>
            <p:cNvSpPr/>
            <p:nvPr/>
          </p:nvSpPr>
          <p:spPr>
            <a:xfrm>
              <a:off x="381000" y="1271252"/>
              <a:ext cx="83477" cy="115588"/>
            </a:xfrm>
            <a:prstGeom prst="rect">
              <a:avLst/>
            </a:prstGeom>
            <a:solidFill>
              <a:srgbClr val="59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EA927869-7A93-4F00-98E7-EA5719DCE750}"/>
                </a:ext>
              </a:extLst>
            </p:cNvPr>
            <p:cNvSpPr/>
            <p:nvPr/>
          </p:nvSpPr>
          <p:spPr>
            <a:xfrm>
              <a:off x="381000" y="1454652"/>
              <a:ext cx="83477" cy="115588"/>
            </a:xfrm>
            <a:prstGeom prst="rect">
              <a:avLst/>
            </a:prstGeom>
            <a:solidFill>
              <a:srgbClr val="59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EDDB0DDD-5A06-4465-8CB7-E9B007128A2E}"/>
                </a:ext>
              </a:extLst>
            </p:cNvPr>
            <p:cNvSpPr txBox="1"/>
            <p:nvPr/>
          </p:nvSpPr>
          <p:spPr>
            <a:xfrm>
              <a:off x="523240" y="1244407"/>
              <a:ext cx="863600" cy="169277"/>
            </a:xfrm>
            <a:prstGeom prst="rect">
              <a:avLst/>
            </a:prstGeom>
          </p:spPr>
          <p:txBody>
            <a:bodyPr vert="horz" wrap="square" lIns="0" tIns="0" rIns="0" bIns="0" rtlCol="0">
              <a:spAutoFit/>
            </a:bodyPr>
            <a:lstStyle/>
            <a:p>
              <a:pPr marL="4763"/>
              <a:r>
                <a:rPr lang="fr-FR" sz="1100" b="1" cap="small" dirty="0">
                  <a:solidFill>
                    <a:schemeClr val="accent5"/>
                  </a:solidFill>
                  <a:latin typeface="Calibri Light" panose="020F0302020204030204" pitchFamily="34" charset="0"/>
                  <a:cs typeface="Calibri Light" panose="020F0302020204030204" pitchFamily="34" charset="0"/>
                </a:rPr>
                <a:t>En premier</a:t>
              </a:r>
            </a:p>
          </p:txBody>
        </p:sp>
        <p:sp>
          <p:nvSpPr>
            <p:cNvPr id="14" name="ZoneTexte 13">
              <a:extLst>
                <a:ext uri="{FF2B5EF4-FFF2-40B4-BE49-F238E27FC236}">
                  <a16:creationId xmlns:a16="http://schemas.microsoft.com/office/drawing/2014/main" id="{8D61734F-D2A2-4378-88D2-B1D949412A8C}"/>
                </a:ext>
              </a:extLst>
            </p:cNvPr>
            <p:cNvSpPr txBox="1"/>
            <p:nvPr/>
          </p:nvSpPr>
          <p:spPr>
            <a:xfrm>
              <a:off x="523240" y="1435449"/>
              <a:ext cx="863600" cy="169277"/>
            </a:xfrm>
            <a:prstGeom prst="rect">
              <a:avLst/>
            </a:prstGeom>
          </p:spPr>
          <p:txBody>
            <a:bodyPr vert="horz" wrap="square" lIns="0" tIns="0" rIns="0" bIns="0" rtlCol="0">
              <a:spAutoFit/>
            </a:bodyPr>
            <a:lstStyle/>
            <a:p>
              <a:pPr marL="4763"/>
              <a:r>
                <a:rPr lang="fr-FR" sz="1100" b="1" cap="all" dirty="0">
                  <a:solidFill>
                    <a:schemeClr val="accent6"/>
                  </a:solidFill>
                  <a:latin typeface="Calibri Light" panose="020F0302020204030204" pitchFamily="34" charset="0"/>
                  <a:cs typeface="Calibri Light" panose="020F0302020204030204" pitchFamily="34" charset="0"/>
                </a:rPr>
                <a:t>Au total</a:t>
              </a:r>
            </a:p>
          </p:txBody>
        </p:sp>
      </p:grpSp>
      <p:sp>
        <p:nvSpPr>
          <p:cNvPr id="15" name="Espace réservé du pied de page 4">
            <a:extLst>
              <a:ext uri="{FF2B5EF4-FFF2-40B4-BE49-F238E27FC236}">
                <a16:creationId xmlns:a16="http://schemas.microsoft.com/office/drawing/2014/main" id="{A08E5CB7-AD55-44CD-B178-B9E96A0135F1}"/>
              </a:ext>
            </a:extLst>
          </p:cNvPr>
          <p:cNvSpPr>
            <a:spLocks noGrp="1"/>
          </p:cNvSpPr>
          <p:nvPr>
            <p:ph type="ftr" sz="quarter" idx="3"/>
          </p:nvPr>
        </p:nvSpPr>
        <p:spPr>
          <a:xfrm>
            <a:off x="475262" y="4735459"/>
            <a:ext cx="6382738" cy="274637"/>
          </a:xfrm>
        </p:spPr>
        <p:txBody>
          <a:bodyPr/>
          <a:lstStyle/>
          <a:p>
            <a:r>
              <a:rPr lang="fr-FR" dirty="0"/>
              <a:t>©Ipsos – Enquête auprès des personnels de l’éducation nationale et des parents d’élèves -  FSU – Novembre 2020</a:t>
            </a:r>
            <a:endParaRPr lang="en-US" dirty="0"/>
          </a:p>
        </p:txBody>
      </p:sp>
      <p:sp>
        <p:nvSpPr>
          <p:cNvPr id="19" name="Rectangle 2050">
            <a:extLst>
              <a:ext uri="{FF2B5EF4-FFF2-40B4-BE49-F238E27FC236}">
                <a16:creationId xmlns:a16="http://schemas.microsoft.com/office/drawing/2014/main" id="{4A11C31C-BF57-4E5E-935C-19666F6EF399}"/>
              </a:ext>
            </a:extLst>
          </p:cNvPr>
          <p:cNvSpPr txBox="1">
            <a:spLocks noChangeArrowheads="1"/>
          </p:cNvSpPr>
          <p:nvPr/>
        </p:nvSpPr>
        <p:spPr>
          <a:xfrm>
            <a:off x="3081529" y="689829"/>
            <a:ext cx="6134664"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A quels acteurs parmi les suivants faites-vous le plus confiance pour résoudre les problèmes du système éducatif ? En premier ? Et en second ?</a:t>
            </a:r>
            <a:endParaRPr lang="fr-FR" sz="1000" i="1" dirty="0">
              <a:solidFill>
                <a:srgbClr val="002060"/>
              </a:solidFill>
            </a:endParaRPr>
          </a:p>
        </p:txBody>
      </p:sp>
      <p:cxnSp>
        <p:nvCxnSpPr>
          <p:cNvPr id="20" name="Connecteur droit 19">
            <a:extLst>
              <a:ext uri="{FF2B5EF4-FFF2-40B4-BE49-F238E27FC236}">
                <a16:creationId xmlns:a16="http://schemas.microsoft.com/office/drawing/2014/main" id="{3DF9B24F-53DD-4DF0-A691-3AF735C9E8E8}"/>
              </a:ext>
            </a:extLst>
          </p:cNvPr>
          <p:cNvCxnSpPr>
            <a:cxnSpLocks/>
          </p:cNvCxnSpPr>
          <p:nvPr/>
        </p:nvCxnSpPr>
        <p:spPr>
          <a:xfrm>
            <a:off x="3081529" y="1127612"/>
            <a:ext cx="5929097"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21" name="ZoneTexte 20">
            <a:extLst>
              <a:ext uri="{FF2B5EF4-FFF2-40B4-BE49-F238E27FC236}">
                <a16:creationId xmlns:a16="http://schemas.microsoft.com/office/drawing/2014/main" id="{0CD5561F-FA88-4926-AF58-933DA1B21DB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23" name="Rectangle 22">
            <a:extLst>
              <a:ext uri="{FF2B5EF4-FFF2-40B4-BE49-F238E27FC236}">
                <a16:creationId xmlns:a16="http://schemas.microsoft.com/office/drawing/2014/main" id="{C72A82F8-AFC9-49F0-AE00-908A5DDE07D0}"/>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Pour résoudre les problèmes du système éducatif, les personnels de l’éducation nationale font avant tout confiance à leurs syndicats</a:t>
            </a:r>
          </a:p>
        </p:txBody>
      </p:sp>
      <p:graphicFrame>
        <p:nvGraphicFramePr>
          <p:cNvPr id="24" name="Tableau 23">
            <a:extLst>
              <a:ext uri="{FF2B5EF4-FFF2-40B4-BE49-F238E27FC236}">
                <a16:creationId xmlns:a16="http://schemas.microsoft.com/office/drawing/2014/main" id="{4C2A28AD-8448-4687-BA56-29239C8A2EFA}"/>
              </a:ext>
            </a:extLst>
          </p:cNvPr>
          <p:cNvGraphicFramePr>
            <a:graphicFrameLocks noGrp="1"/>
          </p:cNvGraphicFramePr>
          <p:nvPr>
            <p:extLst>
              <p:ext uri="{D42A27DB-BD31-4B8C-83A1-F6EECF244321}">
                <p14:modId xmlns:p14="http://schemas.microsoft.com/office/powerpoint/2010/main" val="3851650509"/>
              </p:ext>
            </p:extLst>
          </p:nvPr>
        </p:nvGraphicFramePr>
        <p:xfrm>
          <a:off x="6693408" y="1504164"/>
          <a:ext cx="1584000" cy="3005005"/>
        </p:xfrm>
        <a:graphic>
          <a:graphicData uri="http://schemas.openxmlformats.org/drawingml/2006/table">
            <a:tbl>
              <a:tblPr>
                <a:tableStyleId>{5C22544A-7EE6-4342-B048-85BDC9FD1C3A}</a:tableStyleId>
              </a:tblPr>
              <a:tblGrid>
                <a:gridCol w="792000">
                  <a:extLst>
                    <a:ext uri="{9D8B030D-6E8A-4147-A177-3AD203B41FA5}">
                      <a16:colId xmlns:a16="http://schemas.microsoft.com/office/drawing/2014/main" val="673360338"/>
                    </a:ext>
                  </a:extLst>
                </a:gridCol>
                <a:gridCol w="792000">
                  <a:extLst>
                    <a:ext uri="{9D8B030D-6E8A-4147-A177-3AD203B41FA5}">
                      <a16:colId xmlns:a16="http://schemas.microsoft.com/office/drawing/2014/main" val="606815232"/>
                    </a:ext>
                  </a:extLst>
                </a:gridCol>
              </a:tblGrid>
              <a:tr h="289495">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non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532040">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75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64</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532040">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61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1841441"/>
                  </a:ext>
                </a:extLst>
              </a:tr>
              <a:tr h="532040">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33</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44</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r h="532040">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29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44</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49599014"/>
                  </a:ext>
                </a:extLst>
              </a:tr>
              <a:tr h="532040">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07139476"/>
                  </a:ext>
                </a:extLst>
              </a:tr>
            </a:tbl>
          </a:graphicData>
        </a:graphic>
      </p:graphicFrame>
      <p:grpSp>
        <p:nvGrpSpPr>
          <p:cNvPr id="25" name="Group 133">
            <a:extLst>
              <a:ext uri="{FF2B5EF4-FFF2-40B4-BE49-F238E27FC236}">
                <a16:creationId xmlns:a16="http://schemas.microsoft.com/office/drawing/2014/main" id="{CEF31F94-D236-4E16-ACFB-B95132B6D3CD}"/>
              </a:ext>
            </a:extLst>
          </p:cNvPr>
          <p:cNvGrpSpPr>
            <a:grpSpLocks noChangeAspect="1"/>
          </p:cNvGrpSpPr>
          <p:nvPr/>
        </p:nvGrpSpPr>
        <p:grpSpPr>
          <a:xfrm>
            <a:off x="3832865" y="1343499"/>
            <a:ext cx="507815" cy="388403"/>
            <a:chOff x="2691656" y="1556792"/>
            <a:chExt cx="1621008" cy="1239832"/>
          </a:xfrm>
          <a:solidFill>
            <a:schemeClr val="tx2">
              <a:lumMod val="60000"/>
              <a:lumOff val="40000"/>
            </a:schemeClr>
          </a:solidFill>
        </p:grpSpPr>
        <p:sp>
          <p:nvSpPr>
            <p:cNvPr id="26" name="Freeform 6">
              <a:extLst>
                <a:ext uri="{FF2B5EF4-FFF2-40B4-BE49-F238E27FC236}">
                  <a16:creationId xmlns:a16="http://schemas.microsoft.com/office/drawing/2014/main" id="{D560A740-6C3A-4BDD-8D96-E9136EDF9576}"/>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7">
              <a:extLst>
                <a:ext uri="{FF2B5EF4-FFF2-40B4-BE49-F238E27FC236}">
                  <a16:creationId xmlns:a16="http://schemas.microsoft.com/office/drawing/2014/main" id="{93B7EA96-656C-478B-B81A-D108B8A426BE}"/>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8">
              <a:extLst>
                <a:ext uri="{FF2B5EF4-FFF2-40B4-BE49-F238E27FC236}">
                  <a16:creationId xmlns:a16="http://schemas.microsoft.com/office/drawing/2014/main" id="{7C77F5B5-33EE-46FC-BE15-3F6AB5E9ABC7}"/>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Rectangle 1">
            <a:extLst>
              <a:ext uri="{FF2B5EF4-FFF2-40B4-BE49-F238E27FC236}">
                <a16:creationId xmlns:a16="http://schemas.microsoft.com/office/drawing/2014/main" id="{C4765D31-3C81-4A12-9AE6-A1C305D27256}"/>
              </a:ext>
            </a:extLst>
          </p:cNvPr>
          <p:cNvSpPr/>
          <p:nvPr/>
        </p:nvSpPr>
        <p:spPr>
          <a:xfrm>
            <a:off x="4213316" y="1294735"/>
            <a:ext cx="1858300" cy="461665"/>
          </a:xfrm>
          <a:prstGeom prst="rect">
            <a:avLst/>
          </a:prstGeom>
        </p:spPr>
        <p:txBody>
          <a:bodyPr wrap="square">
            <a:spAutoFit/>
          </a:bodyPr>
          <a:lstStyle/>
          <a:p>
            <a:pPr algn="ctr" fontAlgn="ctr"/>
            <a:r>
              <a:rPr lang="fr-FR" sz="1200" b="1" dirty="0">
                <a:solidFill>
                  <a:schemeClr val="tx2">
                    <a:lumMod val="60000"/>
                    <a:lumOff val="40000"/>
                  </a:schemeClr>
                </a:solidFill>
                <a:latin typeface="Calibri" panose="020F0502020204030204" pitchFamily="34" charset="0"/>
              </a:rPr>
              <a:t>% Personnels de l’éducation nationale</a:t>
            </a:r>
          </a:p>
        </p:txBody>
      </p:sp>
      <p:sp>
        <p:nvSpPr>
          <p:cNvPr id="5" name="ZoneTexte 4">
            <a:extLst>
              <a:ext uri="{FF2B5EF4-FFF2-40B4-BE49-F238E27FC236}">
                <a16:creationId xmlns:a16="http://schemas.microsoft.com/office/drawing/2014/main" id="{277C43C9-335F-4908-99F6-46BAD1FB2C63}"/>
              </a:ext>
            </a:extLst>
          </p:cNvPr>
          <p:cNvSpPr txBox="1"/>
          <p:nvPr/>
        </p:nvSpPr>
        <p:spPr>
          <a:xfrm>
            <a:off x="6696959" y="1160358"/>
            <a:ext cx="1717040" cy="169277"/>
          </a:xfrm>
          <a:prstGeom prst="rect">
            <a:avLst/>
          </a:prstGeom>
        </p:spPr>
        <p:txBody>
          <a:bodyPr vert="horz" wrap="square" lIns="0" tIns="0" rIns="0" bIns="0" rtlCol="0">
            <a:spAutoFit/>
          </a:bodyPr>
          <a:lstStyle/>
          <a:p>
            <a:pPr marL="4763"/>
            <a:r>
              <a:rPr lang="fr-FR" sz="1100" b="1" i="1" dirty="0">
                <a:solidFill>
                  <a:schemeClr val="accent6"/>
                </a:solidFill>
                <a:latin typeface="Calibri" panose="020F0502020204030204" pitchFamily="34" charset="0"/>
              </a:rPr>
              <a:t>Détail réponses « </a:t>
            </a:r>
            <a:r>
              <a:rPr lang="fr-FR" sz="1100" b="1" i="1" cap="small" dirty="0">
                <a:solidFill>
                  <a:schemeClr val="accent6"/>
                </a:solidFill>
                <a:latin typeface="Calibri" panose="020F0502020204030204" pitchFamily="34" charset="0"/>
              </a:rPr>
              <a:t>au total </a:t>
            </a:r>
            <a:r>
              <a:rPr lang="fr-FR" sz="1100" b="1" i="1" dirty="0">
                <a:solidFill>
                  <a:schemeClr val="accent6"/>
                </a:solidFill>
                <a:latin typeface="Calibri" panose="020F0502020204030204" pitchFamily="34" charset="0"/>
              </a:rPr>
              <a:t>»</a:t>
            </a:r>
          </a:p>
        </p:txBody>
      </p:sp>
    </p:spTree>
    <p:extLst>
      <p:ext uri="{BB962C8B-B14F-4D97-AF65-F5344CB8AC3E}">
        <p14:creationId xmlns:p14="http://schemas.microsoft.com/office/powerpoint/2010/main" val="3117884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561">
            <a:extLst>
              <a:ext uri="{FF2B5EF4-FFF2-40B4-BE49-F238E27FC236}">
                <a16:creationId xmlns:a16="http://schemas.microsoft.com/office/drawing/2014/main" id="{DD7ABAEA-1E4D-46F7-A55E-CE70B4E2322E}"/>
              </a:ext>
            </a:extLst>
          </p:cNvPr>
          <p:cNvGraphicFramePr/>
          <p:nvPr>
            <p:extLst>
              <p:ext uri="{D42A27DB-BD31-4B8C-83A1-F6EECF244321}">
                <p14:modId xmlns:p14="http://schemas.microsoft.com/office/powerpoint/2010/main" val="832876153"/>
              </p:ext>
            </p:extLst>
          </p:nvPr>
        </p:nvGraphicFramePr>
        <p:xfrm>
          <a:off x="3854867" y="1771224"/>
          <a:ext cx="3199076" cy="30992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au 8">
            <a:extLst>
              <a:ext uri="{FF2B5EF4-FFF2-40B4-BE49-F238E27FC236}">
                <a16:creationId xmlns:a16="http://schemas.microsoft.com/office/drawing/2014/main" id="{136CEF90-2898-4031-AB99-322D5F2C28A7}"/>
              </a:ext>
            </a:extLst>
          </p:cNvPr>
          <p:cNvGraphicFramePr>
            <a:graphicFrameLocks noGrp="1"/>
          </p:cNvGraphicFramePr>
          <p:nvPr>
            <p:extLst>
              <p:ext uri="{D42A27DB-BD31-4B8C-83A1-F6EECF244321}">
                <p14:modId xmlns:p14="http://schemas.microsoft.com/office/powerpoint/2010/main" val="1822985525"/>
              </p:ext>
            </p:extLst>
          </p:nvPr>
        </p:nvGraphicFramePr>
        <p:xfrm>
          <a:off x="272965" y="1773615"/>
          <a:ext cx="3491039" cy="2747856"/>
        </p:xfrm>
        <a:graphic>
          <a:graphicData uri="http://schemas.openxmlformats.org/drawingml/2006/table">
            <a:tbl>
              <a:tblPr>
                <a:tableStyleId>{5C22544A-7EE6-4342-B048-85BDC9FD1C3A}</a:tableStyleId>
              </a:tblPr>
              <a:tblGrid>
                <a:gridCol w="3491039">
                  <a:extLst>
                    <a:ext uri="{9D8B030D-6E8A-4147-A177-3AD203B41FA5}">
                      <a16:colId xmlns:a16="http://schemas.microsoft.com/office/drawing/2014/main" val="1460710205"/>
                    </a:ext>
                  </a:extLst>
                </a:gridCol>
              </a:tblGrid>
              <a:tr h="686964">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associations de parents d’élèves</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9989869"/>
                  </a:ext>
                </a:extLst>
              </a:tr>
              <a:tr h="686964">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syndicats des personnels de l’éducation nationale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9625118"/>
                  </a:ext>
                </a:extLst>
              </a:tr>
              <a:tr h="686964">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 Ministère de l’Education nationale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1999116"/>
                  </a:ext>
                </a:extLst>
              </a:tr>
              <a:tr h="686964">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experts / chercheurs</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9977837"/>
                  </a:ext>
                </a:extLst>
              </a:tr>
            </a:tbl>
          </a:graphicData>
        </a:graphic>
      </p:graphicFrame>
      <p:grpSp>
        <p:nvGrpSpPr>
          <p:cNvPr id="6" name="Groupe 5">
            <a:extLst>
              <a:ext uri="{FF2B5EF4-FFF2-40B4-BE49-F238E27FC236}">
                <a16:creationId xmlns:a16="http://schemas.microsoft.com/office/drawing/2014/main" id="{F716A27B-A018-4F9B-BC2C-525D6CF26B80}"/>
              </a:ext>
            </a:extLst>
          </p:cNvPr>
          <p:cNvGrpSpPr/>
          <p:nvPr/>
        </p:nvGrpSpPr>
        <p:grpSpPr>
          <a:xfrm>
            <a:off x="7183994" y="4161154"/>
            <a:ext cx="1005840" cy="360319"/>
            <a:chOff x="381000" y="1244407"/>
            <a:chExt cx="1005840" cy="360319"/>
          </a:xfrm>
        </p:grpSpPr>
        <p:sp>
          <p:nvSpPr>
            <p:cNvPr id="3" name="Rectangle 2">
              <a:extLst>
                <a:ext uri="{FF2B5EF4-FFF2-40B4-BE49-F238E27FC236}">
                  <a16:creationId xmlns:a16="http://schemas.microsoft.com/office/drawing/2014/main" id="{4A5E6C6B-DB43-4587-A507-2B42855AD690}"/>
                </a:ext>
              </a:extLst>
            </p:cNvPr>
            <p:cNvSpPr/>
            <p:nvPr/>
          </p:nvSpPr>
          <p:spPr>
            <a:xfrm>
              <a:off x="381000" y="1271252"/>
              <a:ext cx="83477" cy="115588"/>
            </a:xfrm>
            <a:prstGeom prst="rect">
              <a:avLst/>
            </a:prstGeom>
            <a:solidFill>
              <a:srgbClr val="59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EA927869-7A93-4F00-98E7-EA5719DCE750}"/>
                </a:ext>
              </a:extLst>
            </p:cNvPr>
            <p:cNvSpPr/>
            <p:nvPr/>
          </p:nvSpPr>
          <p:spPr>
            <a:xfrm>
              <a:off x="381000" y="1454652"/>
              <a:ext cx="83477" cy="115588"/>
            </a:xfrm>
            <a:prstGeom prst="rect">
              <a:avLst/>
            </a:prstGeom>
            <a:solidFill>
              <a:srgbClr val="59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EDDB0DDD-5A06-4465-8CB7-E9B007128A2E}"/>
                </a:ext>
              </a:extLst>
            </p:cNvPr>
            <p:cNvSpPr txBox="1"/>
            <p:nvPr/>
          </p:nvSpPr>
          <p:spPr>
            <a:xfrm>
              <a:off x="523240" y="1244407"/>
              <a:ext cx="863600" cy="169277"/>
            </a:xfrm>
            <a:prstGeom prst="rect">
              <a:avLst/>
            </a:prstGeom>
          </p:spPr>
          <p:txBody>
            <a:bodyPr vert="horz" wrap="square" lIns="0" tIns="0" rIns="0" bIns="0" rtlCol="0">
              <a:spAutoFit/>
            </a:bodyPr>
            <a:lstStyle/>
            <a:p>
              <a:pPr marL="4763"/>
              <a:r>
                <a:rPr lang="fr-FR" sz="1100" b="1" cap="small" dirty="0">
                  <a:solidFill>
                    <a:schemeClr val="accent5"/>
                  </a:solidFill>
                  <a:latin typeface="Calibri Light" panose="020F0302020204030204" pitchFamily="34" charset="0"/>
                  <a:cs typeface="Calibri Light" panose="020F0302020204030204" pitchFamily="34" charset="0"/>
                </a:rPr>
                <a:t>En premier</a:t>
              </a:r>
            </a:p>
          </p:txBody>
        </p:sp>
        <p:sp>
          <p:nvSpPr>
            <p:cNvPr id="14" name="ZoneTexte 13">
              <a:extLst>
                <a:ext uri="{FF2B5EF4-FFF2-40B4-BE49-F238E27FC236}">
                  <a16:creationId xmlns:a16="http://schemas.microsoft.com/office/drawing/2014/main" id="{8D61734F-D2A2-4378-88D2-B1D949412A8C}"/>
                </a:ext>
              </a:extLst>
            </p:cNvPr>
            <p:cNvSpPr txBox="1"/>
            <p:nvPr/>
          </p:nvSpPr>
          <p:spPr>
            <a:xfrm>
              <a:off x="523240" y="1435449"/>
              <a:ext cx="863600" cy="169277"/>
            </a:xfrm>
            <a:prstGeom prst="rect">
              <a:avLst/>
            </a:prstGeom>
          </p:spPr>
          <p:txBody>
            <a:bodyPr vert="horz" wrap="square" lIns="0" tIns="0" rIns="0" bIns="0" rtlCol="0">
              <a:spAutoFit/>
            </a:bodyPr>
            <a:lstStyle/>
            <a:p>
              <a:pPr marL="4763"/>
              <a:r>
                <a:rPr lang="fr-FR" sz="1100" b="1" cap="all" dirty="0">
                  <a:solidFill>
                    <a:schemeClr val="accent6"/>
                  </a:solidFill>
                  <a:latin typeface="Calibri Light" panose="020F0302020204030204" pitchFamily="34" charset="0"/>
                  <a:cs typeface="Calibri Light" panose="020F0302020204030204" pitchFamily="34" charset="0"/>
                </a:rPr>
                <a:t>Au total</a:t>
              </a:r>
            </a:p>
          </p:txBody>
        </p:sp>
      </p:grpSp>
      <p:sp>
        <p:nvSpPr>
          <p:cNvPr id="15" name="Espace réservé du pied de page 4">
            <a:extLst>
              <a:ext uri="{FF2B5EF4-FFF2-40B4-BE49-F238E27FC236}">
                <a16:creationId xmlns:a16="http://schemas.microsoft.com/office/drawing/2014/main" id="{A08E5CB7-AD55-44CD-B178-B9E96A0135F1}"/>
              </a:ext>
            </a:extLst>
          </p:cNvPr>
          <p:cNvSpPr>
            <a:spLocks noGrp="1"/>
          </p:cNvSpPr>
          <p:nvPr>
            <p:ph type="ftr" sz="quarter" idx="3"/>
          </p:nvPr>
        </p:nvSpPr>
        <p:spPr>
          <a:xfrm>
            <a:off x="475262" y="4735459"/>
            <a:ext cx="6382738" cy="274637"/>
          </a:xfrm>
        </p:spPr>
        <p:txBody>
          <a:bodyPr/>
          <a:lstStyle/>
          <a:p>
            <a:r>
              <a:rPr lang="fr-FR" dirty="0"/>
              <a:t>©Ipsos – Enquête auprès des personnels de l’éducation nationale et des parents d’élèves -  FSU – Novembre 2020</a:t>
            </a:r>
            <a:endParaRPr lang="en-US" dirty="0"/>
          </a:p>
        </p:txBody>
      </p:sp>
      <p:sp>
        <p:nvSpPr>
          <p:cNvPr id="19" name="Rectangle 2050">
            <a:extLst>
              <a:ext uri="{FF2B5EF4-FFF2-40B4-BE49-F238E27FC236}">
                <a16:creationId xmlns:a16="http://schemas.microsoft.com/office/drawing/2014/main" id="{4A11C31C-BF57-4E5E-935C-19666F6EF399}"/>
              </a:ext>
            </a:extLst>
          </p:cNvPr>
          <p:cNvSpPr txBox="1">
            <a:spLocks noChangeArrowheads="1"/>
          </p:cNvSpPr>
          <p:nvPr/>
        </p:nvSpPr>
        <p:spPr>
          <a:xfrm>
            <a:off x="3172969" y="679785"/>
            <a:ext cx="6043224"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A quels acteurs parmi les suivants faites-vous le plus confiance pour résoudre les problèmes du système éducatif ? En premier ? Et en second ?</a:t>
            </a:r>
            <a:endParaRPr lang="fr-FR" sz="1000" i="1" dirty="0">
              <a:solidFill>
                <a:srgbClr val="002060"/>
              </a:solidFill>
            </a:endParaRPr>
          </a:p>
        </p:txBody>
      </p:sp>
      <p:cxnSp>
        <p:nvCxnSpPr>
          <p:cNvPr id="20" name="Connecteur droit 19">
            <a:extLst>
              <a:ext uri="{FF2B5EF4-FFF2-40B4-BE49-F238E27FC236}">
                <a16:creationId xmlns:a16="http://schemas.microsoft.com/office/drawing/2014/main" id="{3DF9B24F-53DD-4DF0-A691-3AF735C9E8E8}"/>
              </a:ext>
            </a:extLst>
          </p:cNvPr>
          <p:cNvCxnSpPr>
            <a:cxnSpLocks/>
          </p:cNvCxnSpPr>
          <p:nvPr/>
        </p:nvCxnSpPr>
        <p:spPr>
          <a:xfrm>
            <a:off x="3090672" y="1117568"/>
            <a:ext cx="5919954"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21" name="ZoneTexte 20">
            <a:extLst>
              <a:ext uri="{FF2B5EF4-FFF2-40B4-BE49-F238E27FC236}">
                <a16:creationId xmlns:a16="http://schemas.microsoft.com/office/drawing/2014/main" id="{0CD5561F-FA88-4926-AF58-933DA1B21DB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23" name="Rectangle 22">
            <a:extLst>
              <a:ext uri="{FF2B5EF4-FFF2-40B4-BE49-F238E27FC236}">
                <a16:creationId xmlns:a16="http://schemas.microsoft.com/office/drawing/2014/main" id="{C72A82F8-AFC9-49F0-AE00-908A5DDE07D0}"/>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Les parents d’élèves font quant à eux avant tout confiance aux associations de parents d’élèves, devant les syndicats des personnels de l’Education nationale</a:t>
            </a:r>
          </a:p>
        </p:txBody>
      </p:sp>
      <p:grpSp>
        <p:nvGrpSpPr>
          <p:cNvPr id="29" name="Group 132">
            <a:extLst>
              <a:ext uri="{FF2B5EF4-FFF2-40B4-BE49-F238E27FC236}">
                <a16:creationId xmlns:a16="http://schemas.microsoft.com/office/drawing/2014/main" id="{4620D106-20C0-45AC-B601-45A5BDD9C535}"/>
              </a:ext>
            </a:extLst>
          </p:cNvPr>
          <p:cNvGrpSpPr>
            <a:grpSpLocks noChangeAspect="1"/>
          </p:cNvGrpSpPr>
          <p:nvPr/>
        </p:nvGrpSpPr>
        <p:grpSpPr>
          <a:xfrm>
            <a:off x="4396777" y="1223552"/>
            <a:ext cx="425206" cy="434814"/>
            <a:chOff x="3280193" y="4293099"/>
            <a:chExt cx="1760227" cy="1800000"/>
          </a:xfrm>
          <a:solidFill>
            <a:srgbClr val="00B0F0"/>
          </a:solidFill>
        </p:grpSpPr>
        <p:sp>
          <p:nvSpPr>
            <p:cNvPr id="30" name="Freeform 8">
              <a:extLst>
                <a:ext uri="{FF2B5EF4-FFF2-40B4-BE49-F238E27FC236}">
                  <a16:creationId xmlns:a16="http://schemas.microsoft.com/office/drawing/2014/main" id="{0CBB378C-3529-46AD-A4B6-4145F8A08977}"/>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9">
              <a:extLst>
                <a:ext uri="{FF2B5EF4-FFF2-40B4-BE49-F238E27FC236}">
                  <a16:creationId xmlns:a16="http://schemas.microsoft.com/office/drawing/2014/main" id="{0056D27A-C57A-4594-B986-44A0B75B456A}"/>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10">
              <a:extLst>
                <a:ext uri="{FF2B5EF4-FFF2-40B4-BE49-F238E27FC236}">
                  <a16:creationId xmlns:a16="http://schemas.microsoft.com/office/drawing/2014/main" id="{ECA2A8ED-65D9-479A-BA38-F3B6C3EECD41}"/>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1">
              <a:extLst>
                <a:ext uri="{FF2B5EF4-FFF2-40B4-BE49-F238E27FC236}">
                  <a16:creationId xmlns:a16="http://schemas.microsoft.com/office/drawing/2014/main" id="{8904605C-BCAD-4490-8041-865A216D11DA}"/>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12">
              <a:extLst>
                <a:ext uri="{FF2B5EF4-FFF2-40B4-BE49-F238E27FC236}">
                  <a16:creationId xmlns:a16="http://schemas.microsoft.com/office/drawing/2014/main" id="{F6B32C69-6117-4099-B7D7-CD271398275F}"/>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13">
              <a:extLst>
                <a:ext uri="{FF2B5EF4-FFF2-40B4-BE49-F238E27FC236}">
                  <a16:creationId xmlns:a16="http://schemas.microsoft.com/office/drawing/2014/main" id="{B039BC55-134C-49EB-B6ED-977ACA0697EA}"/>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14">
              <a:extLst>
                <a:ext uri="{FF2B5EF4-FFF2-40B4-BE49-F238E27FC236}">
                  <a16:creationId xmlns:a16="http://schemas.microsoft.com/office/drawing/2014/main" id="{E4EFB8BE-EED2-4568-8D8F-AE0C672ED565}"/>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5">
              <a:extLst>
                <a:ext uri="{FF2B5EF4-FFF2-40B4-BE49-F238E27FC236}">
                  <a16:creationId xmlns:a16="http://schemas.microsoft.com/office/drawing/2014/main" id="{88290EED-9A83-4CED-91BC-9BB5CF979B43}"/>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16">
              <a:extLst>
                <a:ext uri="{FF2B5EF4-FFF2-40B4-BE49-F238E27FC236}">
                  <a16:creationId xmlns:a16="http://schemas.microsoft.com/office/drawing/2014/main" id="{7636EBB3-7434-4D59-8AF7-2940BC300F1D}"/>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7">
              <a:extLst>
                <a:ext uri="{FF2B5EF4-FFF2-40B4-BE49-F238E27FC236}">
                  <a16:creationId xmlns:a16="http://schemas.microsoft.com/office/drawing/2014/main" id="{C4A3B432-7252-4EDB-AF4A-994C76ACF462}"/>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0" name="ZoneTexte 39">
            <a:extLst>
              <a:ext uri="{FF2B5EF4-FFF2-40B4-BE49-F238E27FC236}">
                <a16:creationId xmlns:a16="http://schemas.microsoft.com/office/drawing/2014/main" id="{C7868080-D7FF-43CF-B0CD-8DD24A8CAED9}"/>
              </a:ext>
            </a:extLst>
          </p:cNvPr>
          <p:cNvSpPr txBox="1"/>
          <p:nvPr/>
        </p:nvSpPr>
        <p:spPr>
          <a:xfrm>
            <a:off x="4689256" y="1377764"/>
            <a:ext cx="1648396" cy="276999"/>
          </a:xfrm>
          <a:prstGeom prst="rect">
            <a:avLst/>
          </a:prstGeom>
          <a:noFill/>
        </p:spPr>
        <p:txBody>
          <a:bodyPr wrap="square" rtlCol="0">
            <a:spAutoFit/>
          </a:bodyPr>
          <a:lstStyle/>
          <a:p>
            <a:pPr algn="ctr"/>
            <a:r>
              <a:rPr lang="fr-FR" sz="1200" b="1" dirty="0">
                <a:solidFill>
                  <a:srgbClr val="00B0F0"/>
                </a:solidFill>
              </a:rPr>
              <a:t>% Parents d’élèves</a:t>
            </a:r>
          </a:p>
        </p:txBody>
      </p:sp>
    </p:spTree>
    <p:extLst>
      <p:ext uri="{BB962C8B-B14F-4D97-AF65-F5344CB8AC3E}">
        <p14:creationId xmlns:p14="http://schemas.microsoft.com/office/powerpoint/2010/main" val="957434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3370107" y="589349"/>
            <a:ext cx="5894213"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Faites-vous confiance au Ministre de l’Education nationale Jean-Michel Blanquer pour prendre en compte…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3382139" y="991036"/>
            <a:ext cx="5640519"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Environ un répondant sur deux fait confiance au Ministre  pour prendre en compte les attentes des parents d’élèves</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Tout à fait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pas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Pas du tout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6" name="Tableau 3">
            <a:extLst>
              <a:ext uri="{FF2B5EF4-FFF2-40B4-BE49-F238E27FC236}">
                <a16:creationId xmlns:a16="http://schemas.microsoft.com/office/drawing/2014/main" id="{FB7AB8CE-5A10-4F78-9CA0-EAB29B3B672F}"/>
              </a:ext>
            </a:extLst>
          </p:cNvPr>
          <p:cNvGraphicFramePr>
            <a:graphicFrameLocks noGrp="1"/>
          </p:cNvGraphicFramePr>
          <p:nvPr/>
        </p:nvGraphicFramePr>
        <p:xfrm>
          <a:off x="414450" y="1760837"/>
          <a:ext cx="2749081" cy="1437702"/>
        </p:xfrm>
        <a:graphic>
          <a:graphicData uri="http://schemas.openxmlformats.org/drawingml/2006/table">
            <a:tbl>
              <a:tblPr firstRow="1" bandRow="1">
                <a:tableStyleId>{5C22544A-7EE6-4342-B048-85BDC9FD1C3A}</a:tableStyleId>
              </a:tblPr>
              <a:tblGrid>
                <a:gridCol w="2749081">
                  <a:extLst>
                    <a:ext uri="{9D8B030D-6E8A-4147-A177-3AD203B41FA5}">
                      <a16:colId xmlns:a16="http://schemas.microsoft.com/office/drawing/2014/main" val="1129364756"/>
                    </a:ext>
                  </a:extLst>
                </a:gridCol>
              </a:tblGrid>
              <a:tr h="479234">
                <a:tc>
                  <a:txBody>
                    <a:bodyPr/>
                    <a:lstStyle/>
                    <a:p>
                      <a:pPr algn="r"/>
                      <a:r>
                        <a:rPr lang="fr-FR" sz="1200" dirty="0">
                          <a:solidFill>
                            <a:schemeClr val="tx2">
                              <a:lumMod val="60000"/>
                              <a:lumOff val="40000"/>
                            </a:schemeClr>
                          </a:solidFill>
                        </a:rPr>
                        <a:t>Personnels de l’éducation nationale</a:t>
                      </a:r>
                    </a:p>
                  </a:txBody>
                  <a:tcPr>
                    <a:noFill/>
                  </a:tcPr>
                </a:tc>
                <a:extLst>
                  <a:ext uri="{0D108BD9-81ED-4DB2-BD59-A6C34878D82A}">
                    <a16:rowId xmlns:a16="http://schemas.microsoft.com/office/drawing/2014/main" val="30532422"/>
                  </a:ext>
                </a:extLst>
              </a:tr>
              <a:tr h="479234">
                <a:tc>
                  <a:txBody>
                    <a:bodyPr/>
                    <a:lstStyle/>
                    <a:p>
                      <a:pPr algn="r"/>
                      <a:r>
                        <a:rPr lang="fr-FR" sz="1200" i="1" dirty="0">
                          <a:solidFill>
                            <a:schemeClr val="tx2"/>
                          </a:solidFill>
                        </a:rPr>
                        <a:t>Dont enseignants</a:t>
                      </a:r>
                    </a:p>
                  </a:txBody>
                  <a:tcPr>
                    <a:noFill/>
                  </a:tcPr>
                </a:tc>
                <a:extLst>
                  <a:ext uri="{0D108BD9-81ED-4DB2-BD59-A6C34878D82A}">
                    <a16:rowId xmlns:a16="http://schemas.microsoft.com/office/drawing/2014/main" val="3031213943"/>
                  </a:ext>
                </a:extLst>
              </a:tr>
              <a:tr h="479234">
                <a:tc>
                  <a:txBody>
                    <a:bodyPr/>
                    <a:lstStyle/>
                    <a:p>
                      <a:pPr algn="r"/>
                      <a:r>
                        <a:rPr lang="fr-FR" sz="1200" i="1" dirty="0">
                          <a:solidFill>
                            <a:schemeClr val="tx2"/>
                          </a:solidFill>
                        </a:rPr>
                        <a:t>Dont non enseignants</a:t>
                      </a:r>
                    </a:p>
                  </a:txBody>
                  <a:tcPr>
                    <a:noFill/>
                  </a:tcPr>
                </a:tc>
                <a:extLst>
                  <a:ext uri="{0D108BD9-81ED-4DB2-BD59-A6C34878D82A}">
                    <a16:rowId xmlns:a16="http://schemas.microsoft.com/office/drawing/2014/main" val="3230302559"/>
                  </a:ext>
                </a:extLst>
              </a:tr>
            </a:tbl>
          </a:graphicData>
        </a:graphic>
      </p:graphicFrame>
      <p:graphicFrame>
        <p:nvGraphicFramePr>
          <p:cNvPr id="49" name="Graphique 48">
            <a:extLst>
              <a:ext uri="{FF2B5EF4-FFF2-40B4-BE49-F238E27FC236}">
                <a16:creationId xmlns:a16="http://schemas.microsoft.com/office/drawing/2014/main" id="{86ECB73A-5740-4333-B724-E9214078766B}"/>
              </a:ext>
            </a:extLst>
          </p:cNvPr>
          <p:cNvGraphicFramePr/>
          <p:nvPr>
            <p:extLst>
              <p:ext uri="{D42A27DB-BD31-4B8C-83A1-F6EECF244321}">
                <p14:modId xmlns:p14="http://schemas.microsoft.com/office/powerpoint/2010/main" val="2529256052"/>
              </p:ext>
            </p:extLst>
          </p:nvPr>
        </p:nvGraphicFramePr>
        <p:xfrm>
          <a:off x="2212261" y="1648816"/>
          <a:ext cx="3685877" cy="2518106"/>
        </p:xfrm>
        <a:graphic>
          <a:graphicData uri="http://schemas.openxmlformats.org/drawingml/2006/chart">
            <c:chart xmlns:c="http://schemas.openxmlformats.org/drawingml/2006/chart" xmlns:r="http://schemas.openxmlformats.org/officeDocument/2006/relationships" r:id="rId2"/>
          </a:graphicData>
        </a:graphic>
      </p:graphicFrame>
      <p:sp>
        <p:nvSpPr>
          <p:cNvPr id="50" name="ZoneTexte 49">
            <a:extLst>
              <a:ext uri="{FF2B5EF4-FFF2-40B4-BE49-F238E27FC236}">
                <a16:creationId xmlns:a16="http://schemas.microsoft.com/office/drawing/2014/main" id="{7BCB3DC0-A7D1-4489-AF6C-0C05EC3CB5F3}"/>
              </a:ext>
            </a:extLst>
          </p:cNvPr>
          <p:cNvSpPr txBox="1"/>
          <p:nvPr/>
        </p:nvSpPr>
        <p:spPr>
          <a:xfrm>
            <a:off x="1563259" y="3766279"/>
            <a:ext cx="1648396" cy="276999"/>
          </a:xfrm>
          <a:prstGeom prst="rect">
            <a:avLst/>
          </a:prstGeom>
          <a:noFill/>
        </p:spPr>
        <p:txBody>
          <a:bodyPr wrap="square" rtlCol="0">
            <a:spAutoFit/>
          </a:bodyPr>
          <a:lstStyle/>
          <a:p>
            <a:pPr algn="r"/>
            <a:r>
              <a:rPr lang="fr-FR" sz="1200" b="1" dirty="0">
                <a:solidFill>
                  <a:srgbClr val="00B0F0"/>
                </a:solidFill>
              </a:rPr>
              <a:t>Parents d’élèves</a:t>
            </a:r>
          </a:p>
        </p:txBody>
      </p:sp>
      <p:grpSp>
        <p:nvGrpSpPr>
          <p:cNvPr id="51" name="Group 132">
            <a:extLst>
              <a:ext uri="{FF2B5EF4-FFF2-40B4-BE49-F238E27FC236}">
                <a16:creationId xmlns:a16="http://schemas.microsoft.com/office/drawing/2014/main" id="{AADDC0D9-6E6E-46E9-A626-F11C3EAA67F4}"/>
              </a:ext>
            </a:extLst>
          </p:cNvPr>
          <p:cNvGrpSpPr>
            <a:grpSpLocks noChangeAspect="1"/>
          </p:cNvGrpSpPr>
          <p:nvPr/>
        </p:nvGrpSpPr>
        <p:grpSpPr>
          <a:xfrm>
            <a:off x="1410658" y="3610079"/>
            <a:ext cx="456072" cy="466377"/>
            <a:chOff x="3280193" y="4293099"/>
            <a:chExt cx="1760227" cy="1800000"/>
          </a:xfrm>
          <a:solidFill>
            <a:srgbClr val="00B0F0"/>
          </a:solidFill>
        </p:grpSpPr>
        <p:sp>
          <p:nvSpPr>
            <p:cNvPr id="52" name="Freeform 8">
              <a:extLst>
                <a:ext uri="{FF2B5EF4-FFF2-40B4-BE49-F238E27FC236}">
                  <a16:creationId xmlns:a16="http://schemas.microsoft.com/office/drawing/2014/main" id="{DF2143B4-DDF3-4C99-8911-4A6BDA1E428D}"/>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9">
              <a:extLst>
                <a:ext uri="{FF2B5EF4-FFF2-40B4-BE49-F238E27FC236}">
                  <a16:creationId xmlns:a16="http://schemas.microsoft.com/office/drawing/2014/main" id="{BDF4AC30-B185-45A0-9FFE-8A187367CDB1}"/>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0">
              <a:extLst>
                <a:ext uri="{FF2B5EF4-FFF2-40B4-BE49-F238E27FC236}">
                  <a16:creationId xmlns:a16="http://schemas.microsoft.com/office/drawing/2014/main" id="{E9606143-3CD9-467B-BFAD-E157CB9A915B}"/>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1">
              <a:extLst>
                <a:ext uri="{FF2B5EF4-FFF2-40B4-BE49-F238E27FC236}">
                  <a16:creationId xmlns:a16="http://schemas.microsoft.com/office/drawing/2014/main" id="{599FFC35-EDA4-4EA8-B29B-3BA0807EBAC3}"/>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2">
              <a:extLst>
                <a:ext uri="{FF2B5EF4-FFF2-40B4-BE49-F238E27FC236}">
                  <a16:creationId xmlns:a16="http://schemas.microsoft.com/office/drawing/2014/main" id="{668E7C7B-9811-4BF8-85E7-5492D6A238EF}"/>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3">
              <a:extLst>
                <a:ext uri="{FF2B5EF4-FFF2-40B4-BE49-F238E27FC236}">
                  <a16:creationId xmlns:a16="http://schemas.microsoft.com/office/drawing/2014/main" id="{28348D5A-B39E-4291-979C-322DFA50D49A}"/>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4">
              <a:extLst>
                <a:ext uri="{FF2B5EF4-FFF2-40B4-BE49-F238E27FC236}">
                  <a16:creationId xmlns:a16="http://schemas.microsoft.com/office/drawing/2014/main" id="{CF0D3C22-6539-4A4A-9AA8-233A1F408A42}"/>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5">
              <a:extLst>
                <a:ext uri="{FF2B5EF4-FFF2-40B4-BE49-F238E27FC236}">
                  <a16:creationId xmlns:a16="http://schemas.microsoft.com/office/drawing/2014/main" id="{69AB703A-9E08-4F3F-928F-DE8F163B4911}"/>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6">
              <a:extLst>
                <a:ext uri="{FF2B5EF4-FFF2-40B4-BE49-F238E27FC236}">
                  <a16:creationId xmlns:a16="http://schemas.microsoft.com/office/drawing/2014/main" id="{55710553-9568-45C8-B166-F0AB91363DE2}"/>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17">
              <a:extLst>
                <a:ext uri="{FF2B5EF4-FFF2-40B4-BE49-F238E27FC236}">
                  <a16:creationId xmlns:a16="http://schemas.microsoft.com/office/drawing/2014/main" id="{BC310E3D-7A98-4AC7-ABAA-D6CBB05459BA}"/>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2" name="Group 133">
            <a:extLst>
              <a:ext uri="{FF2B5EF4-FFF2-40B4-BE49-F238E27FC236}">
                <a16:creationId xmlns:a16="http://schemas.microsoft.com/office/drawing/2014/main" id="{4818931C-677E-43FB-A194-674608B8DB96}"/>
              </a:ext>
            </a:extLst>
          </p:cNvPr>
          <p:cNvGrpSpPr>
            <a:grpSpLocks noChangeAspect="1"/>
          </p:cNvGrpSpPr>
          <p:nvPr/>
        </p:nvGrpSpPr>
        <p:grpSpPr>
          <a:xfrm>
            <a:off x="152143" y="1444056"/>
            <a:ext cx="701364" cy="536439"/>
            <a:chOff x="2691656" y="1556792"/>
            <a:chExt cx="1621008" cy="1239832"/>
          </a:xfrm>
          <a:solidFill>
            <a:schemeClr val="tx2">
              <a:lumMod val="60000"/>
              <a:lumOff val="40000"/>
            </a:schemeClr>
          </a:solidFill>
        </p:grpSpPr>
        <p:sp>
          <p:nvSpPr>
            <p:cNvPr id="63" name="Freeform 6">
              <a:extLst>
                <a:ext uri="{FF2B5EF4-FFF2-40B4-BE49-F238E27FC236}">
                  <a16:creationId xmlns:a16="http://schemas.microsoft.com/office/drawing/2014/main" id="{2169C855-EE00-4C2B-AB30-9BD9EA2102A6}"/>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7">
              <a:extLst>
                <a:ext uri="{FF2B5EF4-FFF2-40B4-BE49-F238E27FC236}">
                  <a16:creationId xmlns:a16="http://schemas.microsoft.com/office/drawing/2014/main" id="{3A350FA5-5E67-4C72-802F-75A2A6B30119}"/>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8">
              <a:extLst>
                <a:ext uri="{FF2B5EF4-FFF2-40B4-BE49-F238E27FC236}">
                  <a16:creationId xmlns:a16="http://schemas.microsoft.com/office/drawing/2014/main" id="{ADCE8DCB-6401-4747-9F0B-594E33C4F3A3}"/>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66" name="Tableau 65">
            <a:extLst>
              <a:ext uri="{FF2B5EF4-FFF2-40B4-BE49-F238E27FC236}">
                <a16:creationId xmlns:a16="http://schemas.microsoft.com/office/drawing/2014/main" id="{AA924BDD-19B3-41A0-BB4D-6A9840E829D2}"/>
              </a:ext>
            </a:extLst>
          </p:cNvPr>
          <p:cNvGraphicFramePr>
            <a:graphicFrameLocks noGrp="1"/>
          </p:cNvGraphicFramePr>
          <p:nvPr>
            <p:extLst>
              <p:ext uri="{D42A27DB-BD31-4B8C-83A1-F6EECF244321}">
                <p14:modId xmlns:p14="http://schemas.microsoft.com/office/powerpoint/2010/main" val="699366093"/>
              </p:ext>
            </p:extLst>
          </p:nvPr>
        </p:nvGraphicFramePr>
        <p:xfrm>
          <a:off x="5793673" y="1271152"/>
          <a:ext cx="2088000" cy="2851078"/>
        </p:xfrm>
        <a:graphic>
          <a:graphicData uri="http://schemas.openxmlformats.org/drawingml/2006/table">
            <a:tbl>
              <a:tblPr>
                <a:tableStyleId>{5C22544A-7EE6-4342-B048-85BDC9FD1C3A}</a:tableStyleId>
              </a:tblPr>
              <a:tblGrid>
                <a:gridCol w="1044000">
                  <a:extLst>
                    <a:ext uri="{9D8B030D-6E8A-4147-A177-3AD203B41FA5}">
                      <a16:colId xmlns:a16="http://schemas.microsoft.com/office/drawing/2014/main" val="1022899611"/>
                    </a:ext>
                  </a:extLst>
                </a:gridCol>
                <a:gridCol w="1044000">
                  <a:extLst>
                    <a:ext uri="{9D8B030D-6E8A-4147-A177-3AD203B41FA5}">
                      <a16:colId xmlns:a16="http://schemas.microsoft.com/office/drawing/2014/main" val="673360338"/>
                    </a:ext>
                  </a:extLst>
                </a:gridCol>
              </a:tblGrid>
              <a:tr h="345245">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confiance</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kern="1200" dirty="0">
                          <a:solidFill>
                            <a:srgbClr val="C00000"/>
                          </a:solidFill>
                          <a:effectLst/>
                          <a:latin typeface="Calibri" panose="020F0502020204030204" pitchFamily="34" charset="0"/>
                          <a:ea typeface="+mn-ea"/>
                          <a:cs typeface="+mn-cs"/>
                        </a:rPr>
                        <a:t>% </a:t>
                      </a:r>
                      <a:r>
                        <a:rPr lang="fr-FR" sz="1200" b="1" i="0" u="none" strike="noStrike" kern="1200" cap="small" baseline="0" dirty="0">
                          <a:solidFill>
                            <a:srgbClr val="C00000"/>
                          </a:solidFill>
                          <a:effectLst/>
                          <a:latin typeface="Calibri" panose="020F0502020204030204" pitchFamily="34" charset="0"/>
                          <a:ea typeface="+mn-ea"/>
                          <a:cs typeface="+mn-cs"/>
                        </a:rPr>
                        <a:t>pas confiance</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501372">
                <a:tc>
                  <a:txBody>
                    <a:bodyPr/>
                    <a:lstStyle/>
                    <a:p>
                      <a:pPr algn="ctr" fontAlgn="ctr"/>
                      <a:r>
                        <a:rPr lang="fr-FR" sz="1400" b="1" i="0" u="none" strike="noStrike" dirty="0">
                          <a:solidFill>
                            <a:srgbClr val="009900"/>
                          </a:solidFill>
                          <a:effectLst/>
                          <a:latin typeface="Calibri" panose="020F0502020204030204" pitchFamily="34" charset="0"/>
                        </a:rPr>
                        <a:t>51</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49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501372">
                <a:tc>
                  <a:txBody>
                    <a:bodyPr/>
                    <a:lstStyle/>
                    <a:p>
                      <a:pPr algn="ctr" fontAlgn="ctr"/>
                      <a:r>
                        <a:rPr lang="fr-FR" sz="1400" b="1" i="0" u="none" strike="noStrike" dirty="0">
                          <a:solidFill>
                            <a:srgbClr val="009900"/>
                          </a:solidFill>
                          <a:effectLst/>
                          <a:latin typeface="Calibri" panose="020F0502020204030204" pitchFamily="34" charset="0"/>
                        </a:rPr>
                        <a:t>51</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49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1841441"/>
                  </a:ext>
                </a:extLst>
              </a:tr>
              <a:tr h="532162">
                <a:tc>
                  <a:txBody>
                    <a:bodyPr/>
                    <a:lstStyle/>
                    <a:p>
                      <a:pPr algn="ctr" fontAlgn="ctr"/>
                      <a:r>
                        <a:rPr lang="fr-FR" sz="1400" b="1" i="0" u="none" strike="noStrike" dirty="0">
                          <a:solidFill>
                            <a:srgbClr val="009900"/>
                          </a:solidFill>
                          <a:effectLst/>
                          <a:latin typeface="Calibri" panose="020F0502020204030204" pitchFamily="34" charset="0"/>
                        </a:rPr>
                        <a:t>54</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45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r h="501372">
                <a:tc>
                  <a:txBody>
                    <a:bodyPr/>
                    <a:lstStyle/>
                    <a:p>
                      <a:pPr algn="ctr" fontAlgn="ctr"/>
                      <a:endParaRPr lang="fr-FR" sz="1400" b="1" i="0" u="none" strike="noStrike" dirty="0">
                        <a:solidFill>
                          <a:srgbClr val="009900"/>
                        </a:solidFill>
                        <a:effectLst/>
                        <a:latin typeface="Calibri" panose="020F0502020204030204" pitchFamily="34" charset="0"/>
                      </a:endParaRP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400" b="1" i="0" u="none" strike="noStrike" kern="1200" dirty="0">
                        <a:solidFill>
                          <a:srgbClr val="C00000"/>
                        </a:solidFill>
                        <a:effectLst/>
                        <a:latin typeface="Calibri" panose="020F0502020204030204" pitchFamily="34" charset="0"/>
                        <a:ea typeface="+mn-ea"/>
                        <a:cs typeface="+mn-cs"/>
                      </a:endParaRP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14856068"/>
                  </a:ext>
                </a:extLst>
              </a:tr>
              <a:tr h="469555">
                <a:tc>
                  <a:txBody>
                    <a:bodyPr/>
                    <a:lstStyle/>
                    <a:p>
                      <a:pPr marL="0" algn="ctr" defTabSz="924282" rtl="0" eaLnBrk="1" fontAlgn="ctr" latinLnBrk="0" hangingPunct="1"/>
                      <a:r>
                        <a:rPr lang="fr-FR" sz="1400" b="1" i="0" u="none" strike="noStrike" kern="1200" dirty="0">
                          <a:solidFill>
                            <a:srgbClr val="009900"/>
                          </a:solidFill>
                          <a:effectLst/>
                          <a:latin typeface="Calibri" panose="020F0502020204030204" pitchFamily="34" charset="0"/>
                          <a:ea typeface="+mn-ea"/>
                          <a:cs typeface="+mn-cs"/>
                        </a:rPr>
                        <a:t>49</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51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49599014"/>
                  </a:ext>
                </a:extLst>
              </a:tr>
            </a:tbl>
          </a:graphicData>
        </a:graphic>
      </p:graphicFrame>
      <p:sp>
        <p:nvSpPr>
          <p:cNvPr id="2" name="Rectangle 1">
            <a:extLst>
              <a:ext uri="{FF2B5EF4-FFF2-40B4-BE49-F238E27FC236}">
                <a16:creationId xmlns:a16="http://schemas.microsoft.com/office/drawing/2014/main" id="{7C25F088-C1A2-4382-A0DA-0EAF8F3D21CF}"/>
              </a:ext>
            </a:extLst>
          </p:cNvPr>
          <p:cNvSpPr/>
          <p:nvPr/>
        </p:nvSpPr>
        <p:spPr>
          <a:xfrm>
            <a:off x="1660300" y="1198975"/>
            <a:ext cx="2582823" cy="307777"/>
          </a:xfrm>
          <a:prstGeom prst="rect">
            <a:avLst/>
          </a:prstGeom>
        </p:spPr>
        <p:txBody>
          <a:bodyPr wrap="none">
            <a:spAutoFit/>
          </a:bodyPr>
          <a:lstStyle/>
          <a:p>
            <a:pPr lvl="0" algn="r" fontAlgn="ctr">
              <a:defRPr/>
            </a:pPr>
            <a:r>
              <a:rPr lang="fr-FR" sz="1400" b="1" i="1" dirty="0">
                <a:solidFill>
                  <a:srgbClr val="002060"/>
                </a:solidFill>
                <a:latin typeface="Calibri Light" panose="020F0302020204030204" pitchFamily="34" charset="0"/>
                <a:cs typeface="Calibri Light" panose="020F0302020204030204" pitchFamily="34" charset="0"/>
              </a:rPr>
              <a:t>…les attentes des parents d’élèves</a:t>
            </a:r>
          </a:p>
        </p:txBody>
      </p:sp>
      <p:sp>
        <p:nvSpPr>
          <p:cNvPr id="3" name="Rectangle 2">
            <a:extLst>
              <a:ext uri="{FF2B5EF4-FFF2-40B4-BE49-F238E27FC236}">
                <a16:creationId xmlns:a16="http://schemas.microsoft.com/office/drawing/2014/main" id="{837553AF-B9C8-4486-BFEE-C05B378F83D6}"/>
              </a:ext>
            </a:extLst>
          </p:cNvPr>
          <p:cNvSpPr/>
          <p:nvPr/>
        </p:nvSpPr>
        <p:spPr>
          <a:xfrm>
            <a:off x="1054100" y="3576203"/>
            <a:ext cx="6827573" cy="59071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15955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3370107" y="579300"/>
            <a:ext cx="5894213"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Faites-vous confiance au Ministre de l’Education nationale Jean-Michel Blanquer pour prendre en compte…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3382139" y="980987"/>
            <a:ext cx="5640519"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Mais moins d’un quart des enseignants pensent que leurs attentes seront prises en compte par le Ministre</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2066882720"/>
              </p:ext>
            </p:extLst>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Tout à fait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pas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Pas du tout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a:p>
            <a:endParaRPr lang="fr-FR" sz="800" i="1" dirty="0">
              <a:solidFill>
                <a:schemeClr val="bg2"/>
              </a:solidFill>
            </a:endParaRPr>
          </a:p>
        </p:txBody>
      </p:sp>
      <p:graphicFrame>
        <p:nvGraphicFramePr>
          <p:cNvPr id="26" name="Tableau 3">
            <a:extLst>
              <a:ext uri="{FF2B5EF4-FFF2-40B4-BE49-F238E27FC236}">
                <a16:creationId xmlns:a16="http://schemas.microsoft.com/office/drawing/2014/main" id="{FB7AB8CE-5A10-4F78-9CA0-EAB29B3B672F}"/>
              </a:ext>
            </a:extLst>
          </p:cNvPr>
          <p:cNvGraphicFramePr>
            <a:graphicFrameLocks noGrp="1"/>
          </p:cNvGraphicFramePr>
          <p:nvPr>
            <p:extLst>
              <p:ext uri="{D42A27DB-BD31-4B8C-83A1-F6EECF244321}">
                <p14:modId xmlns:p14="http://schemas.microsoft.com/office/powerpoint/2010/main" val="3413324442"/>
              </p:ext>
            </p:extLst>
          </p:nvPr>
        </p:nvGraphicFramePr>
        <p:xfrm>
          <a:off x="414450" y="1760837"/>
          <a:ext cx="2749081" cy="1437702"/>
        </p:xfrm>
        <a:graphic>
          <a:graphicData uri="http://schemas.openxmlformats.org/drawingml/2006/table">
            <a:tbl>
              <a:tblPr firstRow="1" bandRow="1">
                <a:tableStyleId>{5C22544A-7EE6-4342-B048-85BDC9FD1C3A}</a:tableStyleId>
              </a:tblPr>
              <a:tblGrid>
                <a:gridCol w="2749081">
                  <a:extLst>
                    <a:ext uri="{9D8B030D-6E8A-4147-A177-3AD203B41FA5}">
                      <a16:colId xmlns:a16="http://schemas.microsoft.com/office/drawing/2014/main" val="1129364756"/>
                    </a:ext>
                  </a:extLst>
                </a:gridCol>
              </a:tblGrid>
              <a:tr h="479234">
                <a:tc>
                  <a:txBody>
                    <a:bodyPr/>
                    <a:lstStyle/>
                    <a:p>
                      <a:pPr algn="r"/>
                      <a:r>
                        <a:rPr lang="fr-FR" sz="1200" dirty="0">
                          <a:solidFill>
                            <a:schemeClr val="tx2">
                              <a:lumMod val="60000"/>
                              <a:lumOff val="40000"/>
                            </a:schemeClr>
                          </a:solidFill>
                        </a:rPr>
                        <a:t>Personnels de l’éducation nationale</a:t>
                      </a:r>
                    </a:p>
                  </a:txBody>
                  <a:tcPr>
                    <a:noFill/>
                  </a:tcPr>
                </a:tc>
                <a:extLst>
                  <a:ext uri="{0D108BD9-81ED-4DB2-BD59-A6C34878D82A}">
                    <a16:rowId xmlns:a16="http://schemas.microsoft.com/office/drawing/2014/main" val="30532422"/>
                  </a:ext>
                </a:extLst>
              </a:tr>
              <a:tr h="479234">
                <a:tc>
                  <a:txBody>
                    <a:bodyPr/>
                    <a:lstStyle/>
                    <a:p>
                      <a:pPr algn="r"/>
                      <a:r>
                        <a:rPr lang="fr-FR" sz="1200" i="1" dirty="0">
                          <a:solidFill>
                            <a:schemeClr val="tx2"/>
                          </a:solidFill>
                        </a:rPr>
                        <a:t>Dont enseignants</a:t>
                      </a:r>
                    </a:p>
                  </a:txBody>
                  <a:tcPr>
                    <a:noFill/>
                  </a:tcPr>
                </a:tc>
                <a:extLst>
                  <a:ext uri="{0D108BD9-81ED-4DB2-BD59-A6C34878D82A}">
                    <a16:rowId xmlns:a16="http://schemas.microsoft.com/office/drawing/2014/main" val="3031213943"/>
                  </a:ext>
                </a:extLst>
              </a:tr>
              <a:tr h="479234">
                <a:tc>
                  <a:txBody>
                    <a:bodyPr/>
                    <a:lstStyle/>
                    <a:p>
                      <a:pPr algn="r"/>
                      <a:r>
                        <a:rPr lang="fr-FR" sz="1200" i="1" dirty="0">
                          <a:solidFill>
                            <a:schemeClr val="tx2"/>
                          </a:solidFill>
                        </a:rPr>
                        <a:t>Dont non enseignants</a:t>
                      </a:r>
                    </a:p>
                  </a:txBody>
                  <a:tcPr>
                    <a:noFill/>
                  </a:tcPr>
                </a:tc>
                <a:extLst>
                  <a:ext uri="{0D108BD9-81ED-4DB2-BD59-A6C34878D82A}">
                    <a16:rowId xmlns:a16="http://schemas.microsoft.com/office/drawing/2014/main" val="3230302559"/>
                  </a:ext>
                </a:extLst>
              </a:tr>
            </a:tbl>
          </a:graphicData>
        </a:graphic>
      </p:graphicFrame>
      <p:graphicFrame>
        <p:nvGraphicFramePr>
          <p:cNvPr id="49" name="Graphique 48">
            <a:extLst>
              <a:ext uri="{FF2B5EF4-FFF2-40B4-BE49-F238E27FC236}">
                <a16:creationId xmlns:a16="http://schemas.microsoft.com/office/drawing/2014/main" id="{86ECB73A-5740-4333-B724-E9214078766B}"/>
              </a:ext>
            </a:extLst>
          </p:cNvPr>
          <p:cNvGraphicFramePr/>
          <p:nvPr>
            <p:extLst>
              <p:ext uri="{D42A27DB-BD31-4B8C-83A1-F6EECF244321}">
                <p14:modId xmlns:p14="http://schemas.microsoft.com/office/powerpoint/2010/main" val="587567936"/>
              </p:ext>
            </p:extLst>
          </p:nvPr>
        </p:nvGraphicFramePr>
        <p:xfrm>
          <a:off x="2212262" y="1648816"/>
          <a:ext cx="3568661" cy="2518106"/>
        </p:xfrm>
        <a:graphic>
          <a:graphicData uri="http://schemas.openxmlformats.org/drawingml/2006/chart">
            <c:chart xmlns:c="http://schemas.openxmlformats.org/drawingml/2006/chart" xmlns:r="http://schemas.openxmlformats.org/officeDocument/2006/relationships" r:id="rId2"/>
          </a:graphicData>
        </a:graphic>
      </p:graphicFrame>
      <p:sp>
        <p:nvSpPr>
          <p:cNvPr id="50" name="ZoneTexte 49">
            <a:extLst>
              <a:ext uri="{FF2B5EF4-FFF2-40B4-BE49-F238E27FC236}">
                <a16:creationId xmlns:a16="http://schemas.microsoft.com/office/drawing/2014/main" id="{7BCB3DC0-A7D1-4489-AF6C-0C05EC3CB5F3}"/>
              </a:ext>
            </a:extLst>
          </p:cNvPr>
          <p:cNvSpPr txBox="1"/>
          <p:nvPr/>
        </p:nvSpPr>
        <p:spPr>
          <a:xfrm>
            <a:off x="1563259" y="3766279"/>
            <a:ext cx="1648396" cy="276999"/>
          </a:xfrm>
          <a:prstGeom prst="rect">
            <a:avLst/>
          </a:prstGeom>
          <a:noFill/>
        </p:spPr>
        <p:txBody>
          <a:bodyPr wrap="square" rtlCol="0">
            <a:spAutoFit/>
          </a:bodyPr>
          <a:lstStyle/>
          <a:p>
            <a:pPr algn="r"/>
            <a:r>
              <a:rPr lang="fr-FR" sz="1200" b="1" dirty="0">
                <a:solidFill>
                  <a:srgbClr val="00B0F0"/>
                </a:solidFill>
              </a:rPr>
              <a:t>Parents d’élèves</a:t>
            </a:r>
          </a:p>
        </p:txBody>
      </p:sp>
      <p:grpSp>
        <p:nvGrpSpPr>
          <p:cNvPr id="51" name="Group 132">
            <a:extLst>
              <a:ext uri="{FF2B5EF4-FFF2-40B4-BE49-F238E27FC236}">
                <a16:creationId xmlns:a16="http://schemas.microsoft.com/office/drawing/2014/main" id="{AADDC0D9-6E6E-46E9-A626-F11C3EAA67F4}"/>
              </a:ext>
            </a:extLst>
          </p:cNvPr>
          <p:cNvGrpSpPr>
            <a:grpSpLocks noChangeAspect="1"/>
          </p:cNvGrpSpPr>
          <p:nvPr/>
        </p:nvGrpSpPr>
        <p:grpSpPr>
          <a:xfrm>
            <a:off x="1410658" y="3517663"/>
            <a:ext cx="546446" cy="558793"/>
            <a:chOff x="3280193" y="4293099"/>
            <a:chExt cx="1760227" cy="1800000"/>
          </a:xfrm>
          <a:solidFill>
            <a:srgbClr val="00B0F0"/>
          </a:solidFill>
        </p:grpSpPr>
        <p:sp>
          <p:nvSpPr>
            <p:cNvPr id="52" name="Freeform 8">
              <a:extLst>
                <a:ext uri="{FF2B5EF4-FFF2-40B4-BE49-F238E27FC236}">
                  <a16:creationId xmlns:a16="http://schemas.microsoft.com/office/drawing/2014/main" id="{DF2143B4-DDF3-4C99-8911-4A6BDA1E428D}"/>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9">
              <a:extLst>
                <a:ext uri="{FF2B5EF4-FFF2-40B4-BE49-F238E27FC236}">
                  <a16:creationId xmlns:a16="http://schemas.microsoft.com/office/drawing/2014/main" id="{BDF4AC30-B185-45A0-9FFE-8A187367CDB1}"/>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0">
              <a:extLst>
                <a:ext uri="{FF2B5EF4-FFF2-40B4-BE49-F238E27FC236}">
                  <a16:creationId xmlns:a16="http://schemas.microsoft.com/office/drawing/2014/main" id="{E9606143-3CD9-467B-BFAD-E157CB9A915B}"/>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1">
              <a:extLst>
                <a:ext uri="{FF2B5EF4-FFF2-40B4-BE49-F238E27FC236}">
                  <a16:creationId xmlns:a16="http://schemas.microsoft.com/office/drawing/2014/main" id="{599FFC35-EDA4-4EA8-B29B-3BA0807EBAC3}"/>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2">
              <a:extLst>
                <a:ext uri="{FF2B5EF4-FFF2-40B4-BE49-F238E27FC236}">
                  <a16:creationId xmlns:a16="http://schemas.microsoft.com/office/drawing/2014/main" id="{668E7C7B-9811-4BF8-85E7-5492D6A238EF}"/>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3">
              <a:extLst>
                <a:ext uri="{FF2B5EF4-FFF2-40B4-BE49-F238E27FC236}">
                  <a16:creationId xmlns:a16="http://schemas.microsoft.com/office/drawing/2014/main" id="{28348D5A-B39E-4291-979C-322DFA50D49A}"/>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4">
              <a:extLst>
                <a:ext uri="{FF2B5EF4-FFF2-40B4-BE49-F238E27FC236}">
                  <a16:creationId xmlns:a16="http://schemas.microsoft.com/office/drawing/2014/main" id="{CF0D3C22-6539-4A4A-9AA8-233A1F408A42}"/>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5">
              <a:extLst>
                <a:ext uri="{FF2B5EF4-FFF2-40B4-BE49-F238E27FC236}">
                  <a16:creationId xmlns:a16="http://schemas.microsoft.com/office/drawing/2014/main" id="{69AB703A-9E08-4F3F-928F-DE8F163B4911}"/>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6">
              <a:extLst>
                <a:ext uri="{FF2B5EF4-FFF2-40B4-BE49-F238E27FC236}">
                  <a16:creationId xmlns:a16="http://schemas.microsoft.com/office/drawing/2014/main" id="{55710553-9568-45C8-B166-F0AB91363DE2}"/>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17">
              <a:extLst>
                <a:ext uri="{FF2B5EF4-FFF2-40B4-BE49-F238E27FC236}">
                  <a16:creationId xmlns:a16="http://schemas.microsoft.com/office/drawing/2014/main" id="{BC310E3D-7A98-4AC7-ABAA-D6CBB05459BA}"/>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2" name="Group 133">
            <a:extLst>
              <a:ext uri="{FF2B5EF4-FFF2-40B4-BE49-F238E27FC236}">
                <a16:creationId xmlns:a16="http://schemas.microsoft.com/office/drawing/2014/main" id="{4818931C-677E-43FB-A194-674608B8DB96}"/>
              </a:ext>
            </a:extLst>
          </p:cNvPr>
          <p:cNvGrpSpPr>
            <a:grpSpLocks noChangeAspect="1"/>
          </p:cNvGrpSpPr>
          <p:nvPr/>
        </p:nvGrpSpPr>
        <p:grpSpPr>
          <a:xfrm>
            <a:off x="152143" y="1444056"/>
            <a:ext cx="701364" cy="536439"/>
            <a:chOff x="2691656" y="1556792"/>
            <a:chExt cx="1621008" cy="1239832"/>
          </a:xfrm>
          <a:solidFill>
            <a:schemeClr val="tx2">
              <a:lumMod val="60000"/>
              <a:lumOff val="40000"/>
            </a:schemeClr>
          </a:solidFill>
        </p:grpSpPr>
        <p:sp>
          <p:nvSpPr>
            <p:cNvPr id="63" name="Freeform 6">
              <a:extLst>
                <a:ext uri="{FF2B5EF4-FFF2-40B4-BE49-F238E27FC236}">
                  <a16:creationId xmlns:a16="http://schemas.microsoft.com/office/drawing/2014/main" id="{2169C855-EE00-4C2B-AB30-9BD9EA2102A6}"/>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7">
              <a:extLst>
                <a:ext uri="{FF2B5EF4-FFF2-40B4-BE49-F238E27FC236}">
                  <a16:creationId xmlns:a16="http://schemas.microsoft.com/office/drawing/2014/main" id="{3A350FA5-5E67-4C72-802F-75A2A6B30119}"/>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8">
              <a:extLst>
                <a:ext uri="{FF2B5EF4-FFF2-40B4-BE49-F238E27FC236}">
                  <a16:creationId xmlns:a16="http://schemas.microsoft.com/office/drawing/2014/main" id="{ADCE8DCB-6401-4747-9F0B-594E33C4F3A3}"/>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66" name="Tableau 65">
            <a:extLst>
              <a:ext uri="{FF2B5EF4-FFF2-40B4-BE49-F238E27FC236}">
                <a16:creationId xmlns:a16="http://schemas.microsoft.com/office/drawing/2014/main" id="{AA924BDD-19B3-41A0-BB4D-6A9840E829D2}"/>
              </a:ext>
            </a:extLst>
          </p:cNvPr>
          <p:cNvGraphicFramePr>
            <a:graphicFrameLocks noGrp="1"/>
          </p:cNvGraphicFramePr>
          <p:nvPr>
            <p:extLst>
              <p:ext uri="{D42A27DB-BD31-4B8C-83A1-F6EECF244321}">
                <p14:modId xmlns:p14="http://schemas.microsoft.com/office/powerpoint/2010/main" val="1009729204"/>
              </p:ext>
            </p:extLst>
          </p:nvPr>
        </p:nvGraphicFramePr>
        <p:xfrm>
          <a:off x="5976553" y="1243719"/>
          <a:ext cx="2088000" cy="2918793"/>
        </p:xfrm>
        <a:graphic>
          <a:graphicData uri="http://schemas.openxmlformats.org/drawingml/2006/table">
            <a:tbl>
              <a:tblPr>
                <a:tableStyleId>{5C22544A-7EE6-4342-B048-85BDC9FD1C3A}</a:tableStyleId>
              </a:tblPr>
              <a:tblGrid>
                <a:gridCol w="1044000">
                  <a:extLst>
                    <a:ext uri="{9D8B030D-6E8A-4147-A177-3AD203B41FA5}">
                      <a16:colId xmlns:a16="http://schemas.microsoft.com/office/drawing/2014/main" val="1022899611"/>
                    </a:ext>
                  </a:extLst>
                </a:gridCol>
                <a:gridCol w="1044000">
                  <a:extLst>
                    <a:ext uri="{9D8B030D-6E8A-4147-A177-3AD203B41FA5}">
                      <a16:colId xmlns:a16="http://schemas.microsoft.com/office/drawing/2014/main" val="673360338"/>
                    </a:ext>
                  </a:extLst>
                </a:gridCol>
              </a:tblGrid>
              <a:tr h="353445">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confiance</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kern="1200" dirty="0">
                          <a:solidFill>
                            <a:srgbClr val="C00000"/>
                          </a:solidFill>
                          <a:effectLst/>
                          <a:latin typeface="Calibri" panose="020F0502020204030204" pitchFamily="34" charset="0"/>
                          <a:ea typeface="+mn-ea"/>
                          <a:cs typeface="+mn-cs"/>
                        </a:rPr>
                        <a:t>% </a:t>
                      </a:r>
                      <a:r>
                        <a:rPr lang="fr-FR" sz="1200" b="1" i="0" u="none" strike="noStrike" kern="1200" cap="small" baseline="0" dirty="0">
                          <a:solidFill>
                            <a:srgbClr val="C00000"/>
                          </a:solidFill>
                          <a:effectLst/>
                          <a:latin typeface="Calibri" panose="020F0502020204030204" pitchFamily="34" charset="0"/>
                          <a:ea typeface="+mn-ea"/>
                          <a:cs typeface="+mn-cs"/>
                        </a:rPr>
                        <a:t>pas confiance</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513280">
                <a:tc>
                  <a:txBody>
                    <a:bodyPr/>
                    <a:lstStyle/>
                    <a:p>
                      <a:pPr algn="ctr" fontAlgn="ctr"/>
                      <a:r>
                        <a:rPr lang="fr-FR" sz="1400" b="1" i="0" u="none" strike="noStrike" dirty="0">
                          <a:solidFill>
                            <a:srgbClr val="009900"/>
                          </a:solidFill>
                          <a:effectLst/>
                          <a:latin typeface="Calibri" panose="020F0502020204030204" pitchFamily="34" charset="0"/>
                        </a:rPr>
                        <a:t>28</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72</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513280">
                <a:tc>
                  <a:txBody>
                    <a:bodyPr/>
                    <a:lstStyle/>
                    <a:p>
                      <a:pPr algn="ctr" fontAlgn="ctr"/>
                      <a:r>
                        <a:rPr lang="fr-FR" sz="1400" b="1" i="0" u="none" strike="noStrike" dirty="0">
                          <a:solidFill>
                            <a:srgbClr val="009900"/>
                          </a:solidFill>
                          <a:effectLst/>
                          <a:latin typeface="Calibri" panose="020F0502020204030204" pitchFamily="34" charset="0"/>
                        </a:rPr>
                        <a:t>23</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77</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1841441"/>
                  </a:ext>
                </a:extLst>
              </a:tr>
              <a:tr h="544801">
                <a:tc>
                  <a:txBody>
                    <a:bodyPr/>
                    <a:lstStyle/>
                    <a:p>
                      <a:pPr algn="ctr" fontAlgn="ctr"/>
                      <a:r>
                        <a:rPr lang="fr-FR" sz="1400" b="1" i="0" u="none" strike="noStrike" dirty="0">
                          <a:solidFill>
                            <a:srgbClr val="009900"/>
                          </a:solidFill>
                          <a:effectLst/>
                          <a:latin typeface="Calibri" panose="020F0502020204030204" pitchFamily="34" charset="0"/>
                        </a:rPr>
                        <a:t>48</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52</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r h="513280">
                <a:tc>
                  <a:txBody>
                    <a:bodyPr/>
                    <a:lstStyle/>
                    <a:p>
                      <a:pPr algn="ctr" fontAlgn="ctr"/>
                      <a:endParaRPr lang="fr-FR" sz="1400" b="1" i="0" u="none" strike="noStrike" dirty="0">
                        <a:solidFill>
                          <a:srgbClr val="009900"/>
                        </a:solidFill>
                        <a:effectLst/>
                        <a:latin typeface="Calibri" panose="020F0502020204030204" pitchFamily="34" charset="0"/>
                      </a:endParaRP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400" b="1" i="0" u="none" strike="noStrike" kern="1200" dirty="0">
                        <a:solidFill>
                          <a:srgbClr val="C00000"/>
                        </a:solidFill>
                        <a:effectLst/>
                        <a:latin typeface="Calibri" panose="020F0502020204030204" pitchFamily="34" charset="0"/>
                        <a:ea typeface="+mn-ea"/>
                        <a:cs typeface="+mn-cs"/>
                      </a:endParaRP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14856068"/>
                  </a:ext>
                </a:extLst>
              </a:tr>
              <a:tr h="480707">
                <a:tc>
                  <a:txBody>
                    <a:bodyPr/>
                    <a:lstStyle/>
                    <a:p>
                      <a:pPr marL="0" algn="ctr" defTabSz="924282" rtl="0" eaLnBrk="1" fontAlgn="ctr" latinLnBrk="0" hangingPunct="1"/>
                      <a:r>
                        <a:rPr lang="fr-FR" sz="1400" b="1" i="0" u="none" strike="noStrike" kern="1200" dirty="0">
                          <a:solidFill>
                            <a:srgbClr val="009900"/>
                          </a:solidFill>
                          <a:effectLst/>
                          <a:latin typeface="Calibri" panose="020F0502020204030204" pitchFamily="34" charset="0"/>
                          <a:ea typeface="+mn-ea"/>
                          <a:cs typeface="+mn-cs"/>
                        </a:rPr>
                        <a:t>53</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47</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49599014"/>
                  </a:ext>
                </a:extLst>
              </a:tr>
            </a:tbl>
          </a:graphicData>
        </a:graphic>
      </p:graphicFrame>
      <p:sp>
        <p:nvSpPr>
          <p:cNvPr id="2" name="Rectangle 1">
            <a:extLst>
              <a:ext uri="{FF2B5EF4-FFF2-40B4-BE49-F238E27FC236}">
                <a16:creationId xmlns:a16="http://schemas.microsoft.com/office/drawing/2014/main" id="{7C25F088-C1A2-4382-A0DA-0EAF8F3D21CF}"/>
              </a:ext>
            </a:extLst>
          </p:cNvPr>
          <p:cNvSpPr/>
          <p:nvPr/>
        </p:nvSpPr>
        <p:spPr>
          <a:xfrm>
            <a:off x="2267867" y="1146720"/>
            <a:ext cx="2286267" cy="307777"/>
          </a:xfrm>
          <a:prstGeom prst="rect">
            <a:avLst/>
          </a:prstGeom>
        </p:spPr>
        <p:txBody>
          <a:bodyPr wrap="none">
            <a:spAutoFit/>
          </a:bodyPr>
          <a:lstStyle/>
          <a:p>
            <a:pPr lvl="0" algn="r" fontAlgn="ctr">
              <a:defRPr/>
            </a:pPr>
            <a:r>
              <a:rPr lang="fr-FR" sz="1400" b="1" i="1" dirty="0">
                <a:solidFill>
                  <a:srgbClr val="002060"/>
                </a:solidFill>
                <a:latin typeface="Calibri Light" panose="020F0302020204030204" pitchFamily="34" charset="0"/>
                <a:cs typeface="Calibri Light" panose="020F0302020204030204" pitchFamily="34" charset="0"/>
              </a:rPr>
              <a:t>…les attentes des enseignants</a:t>
            </a:r>
          </a:p>
        </p:txBody>
      </p:sp>
      <p:sp>
        <p:nvSpPr>
          <p:cNvPr id="28" name="Rectangle 27">
            <a:extLst>
              <a:ext uri="{FF2B5EF4-FFF2-40B4-BE49-F238E27FC236}">
                <a16:creationId xmlns:a16="http://schemas.microsoft.com/office/drawing/2014/main" id="{8B2C3F6E-F4B4-4B5F-9847-C617C3D8B150}"/>
              </a:ext>
            </a:extLst>
          </p:cNvPr>
          <p:cNvSpPr/>
          <p:nvPr/>
        </p:nvSpPr>
        <p:spPr>
          <a:xfrm>
            <a:off x="1236980" y="2182055"/>
            <a:ext cx="6827573" cy="45225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1797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3370107" y="559201"/>
            <a:ext cx="5894213"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Faites-vous confiance au Ministre de l’Education nationale Jean-Michel Blanquer pour prendre en compte…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3382139" y="960888"/>
            <a:ext cx="5640519"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Les personnels non enseignants sont également une minorité à penser que leurs attentes sont prises en compte par le Ministre</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Tout à fait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pas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Pas du tout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6" name="Tableau 3">
            <a:extLst>
              <a:ext uri="{FF2B5EF4-FFF2-40B4-BE49-F238E27FC236}">
                <a16:creationId xmlns:a16="http://schemas.microsoft.com/office/drawing/2014/main" id="{FB7AB8CE-5A10-4F78-9CA0-EAB29B3B672F}"/>
              </a:ext>
            </a:extLst>
          </p:cNvPr>
          <p:cNvGraphicFramePr>
            <a:graphicFrameLocks noGrp="1"/>
          </p:cNvGraphicFramePr>
          <p:nvPr/>
        </p:nvGraphicFramePr>
        <p:xfrm>
          <a:off x="414450" y="1760837"/>
          <a:ext cx="2749081" cy="1437702"/>
        </p:xfrm>
        <a:graphic>
          <a:graphicData uri="http://schemas.openxmlformats.org/drawingml/2006/table">
            <a:tbl>
              <a:tblPr firstRow="1" bandRow="1">
                <a:tableStyleId>{5C22544A-7EE6-4342-B048-85BDC9FD1C3A}</a:tableStyleId>
              </a:tblPr>
              <a:tblGrid>
                <a:gridCol w="2749081">
                  <a:extLst>
                    <a:ext uri="{9D8B030D-6E8A-4147-A177-3AD203B41FA5}">
                      <a16:colId xmlns:a16="http://schemas.microsoft.com/office/drawing/2014/main" val="1129364756"/>
                    </a:ext>
                  </a:extLst>
                </a:gridCol>
              </a:tblGrid>
              <a:tr h="479234">
                <a:tc>
                  <a:txBody>
                    <a:bodyPr/>
                    <a:lstStyle/>
                    <a:p>
                      <a:pPr algn="r"/>
                      <a:r>
                        <a:rPr lang="fr-FR" sz="1200" dirty="0">
                          <a:solidFill>
                            <a:schemeClr val="tx2">
                              <a:lumMod val="60000"/>
                              <a:lumOff val="40000"/>
                            </a:schemeClr>
                          </a:solidFill>
                        </a:rPr>
                        <a:t>Personnels de l’éducation nationale</a:t>
                      </a:r>
                    </a:p>
                  </a:txBody>
                  <a:tcPr>
                    <a:noFill/>
                  </a:tcPr>
                </a:tc>
                <a:extLst>
                  <a:ext uri="{0D108BD9-81ED-4DB2-BD59-A6C34878D82A}">
                    <a16:rowId xmlns:a16="http://schemas.microsoft.com/office/drawing/2014/main" val="30532422"/>
                  </a:ext>
                </a:extLst>
              </a:tr>
              <a:tr h="479234">
                <a:tc>
                  <a:txBody>
                    <a:bodyPr/>
                    <a:lstStyle/>
                    <a:p>
                      <a:pPr algn="r"/>
                      <a:r>
                        <a:rPr lang="fr-FR" sz="1200" i="1" dirty="0">
                          <a:solidFill>
                            <a:schemeClr val="tx2"/>
                          </a:solidFill>
                        </a:rPr>
                        <a:t>Dont enseignants</a:t>
                      </a:r>
                    </a:p>
                  </a:txBody>
                  <a:tcPr>
                    <a:noFill/>
                  </a:tcPr>
                </a:tc>
                <a:extLst>
                  <a:ext uri="{0D108BD9-81ED-4DB2-BD59-A6C34878D82A}">
                    <a16:rowId xmlns:a16="http://schemas.microsoft.com/office/drawing/2014/main" val="3031213943"/>
                  </a:ext>
                </a:extLst>
              </a:tr>
              <a:tr h="479234">
                <a:tc>
                  <a:txBody>
                    <a:bodyPr/>
                    <a:lstStyle/>
                    <a:p>
                      <a:pPr algn="r"/>
                      <a:r>
                        <a:rPr lang="fr-FR" sz="1200" i="1" dirty="0">
                          <a:solidFill>
                            <a:schemeClr val="tx2"/>
                          </a:solidFill>
                        </a:rPr>
                        <a:t>Dont non enseignants</a:t>
                      </a:r>
                    </a:p>
                  </a:txBody>
                  <a:tcPr>
                    <a:noFill/>
                  </a:tcPr>
                </a:tc>
                <a:extLst>
                  <a:ext uri="{0D108BD9-81ED-4DB2-BD59-A6C34878D82A}">
                    <a16:rowId xmlns:a16="http://schemas.microsoft.com/office/drawing/2014/main" val="3230302559"/>
                  </a:ext>
                </a:extLst>
              </a:tr>
            </a:tbl>
          </a:graphicData>
        </a:graphic>
      </p:graphicFrame>
      <p:graphicFrame>
        <p:nvGraphicFramePr>
          <p:cNvPr id="49" name="Graphique 48">
            <a:extLst>
              <a:ext uri="{FF2B5EF4-FFF2-40B4-BE49-F238E27FC236}">
                <a16:creationId xmlns:a16="http://schemas.microsoft.com/office/drawing/2014/main" id="{86ECB73A-5740-4333-B724-E9214078766B}"/>
              </a:ext>
            </a:extLst>
          </p:cNvPr>
          <p:cNvGraphicFramePr/>
          <p:nvPr>
            <p:extLst>
              <p:ext uri="{D42A27DB-BD31-4B8C-83A1-F6EECF244321}">
                <p14:modId xmlns:p14="http://schemas.microsoft.com/office/powerpoint/2010/main" val="3528345137"/>
              </p:ext>
            </p:extLst>
          </p:nvPr>
        </p:nvGraphicFramePr>
        <p:xfrm>
          <a:off x="2212262" y="1648816"/>
          <a:ext cx="3568661" cy="2518106"/>
        </p:xfrm>
        <a:graphic>
          <a:graphicData uri="http://schemas.openxmlformats.org/drawingml/2006/chart">
            <c:chart xmlns:c="http://schemas.openxmlformats.org/drawingml/2006/chart" xmlns:r="http://schemas.openxmlformats.org/officeDocument/2006/relationships" r:id="rId2"/>
          </a:graphicData>
        </a:graphic>
      </p:graphicFrame>
      <p:sp>
        <p:nvSpPr>
          <p:cNvPr id="50" name="ZoneTexte 49">
            <a:extLst>
              <a:ext uri="{FF2B5EF4-FFF2-40B4-BE49-F238E27FC236}">
                <a16:creationId xmlns:a16="http://schemas.microsoft.com/office/drawing/2014/main" id="{7BCB3DC0-A7D1-4489-AF6C-0C05EC3CB5F3}"/>
              </a:ext>
            </a:extLst>
          </p:cNvPr>
          <p:cNvSpPr txBox="1"/>
          <p:nvPr/>
        </p:nvSpPr>
        <p:spPr>
          <a:xfrm>
            <a:off x="1563259" y="3766279"/>
            <a:ext cx="1648396" cy="276999"/>
          </a:xfrm>
          <a:prstGeom prst="rect">
            <a:avLst/>
          </a:prstGeom>
          <a:noFill/>
        </p:spPr>
        <p:txBody>
          <a:bodyPr wrap="square" rtlCol="0">
            <a:spAutoFit/>
          </a:bodyPr>
          <a:lstStyle/>
          <a:p>
            <a:pPr algn="r"/>
            <a:r>
              <a:rPr lang="fr-FR" sz="1200" b="1" dirty="0">
                <a:solidFill>
                  <a:srgbClr val="00B0F0"/>
                </a:solidFill>
              </a:rPr>
              <a:t>Parents d’élèves</a:t>
            </a:r>
          </a:p>
        </p:txBody>
      </p:sp>
      <p:grpSp>
        <p:nvGrpSpPr>
          <p:cNvPr id="51" name="Group 132">
            <a:extLst>
              <a:ext uri="{FF2B5EF4-FFF2-40B4-BE49-F238E27FC236}">
                <a16:creationId xmlns:a16="http://schemas.microsoft.com/office/drawing/2014/main" id="{AADDC0D9-6E6E-46E9-A626-F11C3EAA67F4}"/>
              </a:ext>
            </a:extLst>
          </p:cNvPr>
          <p:cNvGrpSpPr>
            <a:grpSpLocks noChangeAspect="1"/>
          </p:cNvGrpSpPr>
          <p:nvPr/>
        </p:nvGrpSpPr>
        <p:grpSpPr>
          <a:xfrm>
            <a:off x="1410658" y="3517663"/>
            <a:ext cx="546446" cy="558793"/>
            <a:chOff x="3280193" y="4293099"/>
            <a:chExt cx="1760227" cy="1800000"/>
          </a:xfrm>
          <a:solidFill>
            <a:srgbClr val="00B0F0"/>
          </a:solidFill>
        </p:grpSpPr>
        <p:sp>
          <p:nvSpPr>
            <p:cNvPr id="52" name="Freeform 8">
              <a:extLst>
                <a:ext uri="{FF2B5EF4-FFF2-40B4-BE49-F238E27FC236}">
                  <a16:creationId xmlns:a16="http://schemas.microsoft.com/office/drawing/2014/main" id="{DF2143B4-DDF3-4C99-8911-4A6BDA1E428D}"/>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9">
              <a:extLst>
                <a:ext uri="{FF2B5EF4-FFF2-40B4-BE49-F238E27FC236}">
                  <a16:creationId xmlns:a16="http://schemas.microsoft.com/office/drawing/2014/main" id="{BDF4AC30-B185-45A0-9FFE-8A187367CDB1}"/>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0">
              <a:extLst>
                <a:ext uri="{FF2B5EF4-FFF2-40B4-BE49-F238E27FC236}">
                  <a16:creationId xmlns:a16="http://schemas.microsoft.com/office/drawing/2014/main" id="{E9606143-3CD9-467B-BFAD-E157CB9A915B}"/>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1">
              <a:extLst>
                <a:ext uri="{FF2B5EF4-FFF2-40B4-BE49-F238E27FC236}">
                  <a16:creationId xmlns:a16="http://schemas.microsoft.com/office/drawing/2014/main" id="{599FFC35-EDA4-4EA8-B29B-3BA0807EBAC3}"/>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2">
              <a:extLst>
                <a:ext uri="{FF2B5EF4-FFF2-40B4-BE49-F238E27FC236}">
                  <a16:creationId xmlns:a16="http://schemas.microsoft.com/office/drawing/2014/main" id="{668E7C7B-9811-4BF8-85E7-5492D6A238EF}"/>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3">
              <a:extLst>
                <a:ext uri="{FF2B5EF4-FFF2-40B4-BE49-F238E27FC236}">
                  <a16:creationId xmlns:a16="http://schemas.microsoft.com/office/drawing/2014/main" id="{28348D5A-B39E-4291-979C-322DFA50D49A}"/>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4">
              <a:extLst>
                <a:ext uri="{FF2B5EF4-FFF2-40B4-BE49-F238E27FC236}">
                  <a16:creationId xmlns:a16="http://schemas.microsoft.com/office/drawing/2014/main" id="{CF0D3C22-6539-4A4A-9AA8-233A1F408A42}"/>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5">
              <a:extLst>
                <a:ext uri="{FF2B5EF4-FFF2-40B4-BE49-F238E27FC236}">
                  <a16:creationId xmlns:a16="http://schemas.microsoft.com/office/drawing/2014/main" id="{69AB703A-9E08-4F3F-928F-DE8F163B4911}"/>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6">
              <a:extLst>
                <a:ext uri="{FF2B5EF4-FFF2-40B4-BE49-F238E27FC236}">
                  <a16:creationId xmlns:a16="http://schemas.microsoft.com/office/drawing/2014/main" id="{55710553-9568-45C8-B166-F0AB91363DE2}"/>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17">
              <a:extLst>
                <a:ext uri="{FF2B5EF4-FFF2-40B4-BE49-F238E27FC236}">
                  <a16:creationId xmlns:a16="http://schemas.microsoft.com/office/drawing/2014/main" id="{BC310E3D-7A98-4AC7-ABAA-D6CBB05459BA}"/>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2" name="Group 133">
            <a:extLst>
              <a:ext uri="{FF2B5EF4-FFF2-40B4-BE49-F238E27FC236}">
                <a16:creationId xmlns:a16="http://schemas.microsoft.com/office/drawing/2014/main" id="{4818931C-677E-43FB-A194-674608B8DB96}"/>
              </a:ext>
            </a:extLst>
          </p:cNvPr>
          <p:cNvGrpSpPr>
            <a:grpSpLocks noChangeAspect="1"/>
          </p:cNvGrpSpPr>
          <p:nvPr/>
        </p:nvGrpSpPr>
        <p:grpSpPr>
          <a:xfrm>
            <a:off x="152143" y="1444056"/>
            <a:ext cx="701364" cy="536439"/>
            <a:chOff x="2691656" y="1556792"/>
            <a:chExt cx="1621008" cy="1239832"/>
          </a:xfrm>
          <a:solidFill>
            <a:schemeClr val="tx2">
              <a:lumMod val="60000"/>
              <a:lumOff val="40000"/>
            </a:schemeClr>
          </a:solidFill>
        </p:grpSpPr>
        <p:sp>
          <p:nvSpPr>
            <p:cNvPr id="63" name="Freeform 6">
              <a:extLst>
                <a:ext uri="{FF2B5EF4-FFF2-40B4-BE49-F238E27FC236}">
                  <a16:creationId xmlns:a16="http://schemas.microsoft.com/office/drawing/2014/main" id="{2169C855-EE00-4C2B-AB30-9BD9EA2102A6}"/>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7">
              <a:extLst>
                <a:ext uri="{FF2B5EF4-FFF2-40B4-BE49-F238E27FC236}">
                  <a16:creationId xmlns:a16="http://schemas.microsoft.com/office/drawing/2014/main" id="{3A350FA5-5E67-4C72-802F-75A2A6B30119}"/>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8">
              <a:extLst>
                <a:ext uri="{FF2B5EF4-FFF2-40B4-BE49-F238E27FC236}">
                  <a16:creationId xmlns:a16="http://schemas.microsoft.com/office/drawing/2014/main" id="{ADCE8DCB-6401-4747-9F0B-594E33C4F3A3}"/>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66" name="Tableau 65">
            <a:extLst>
              <a:ext uri="{FF2B5EF4-FFF2-40B4-BE49-F238E27FC236}">
                <a16:creationId xmlns:a16="http://schemas.microsoft.com/office/drawing/2014/main" id="{AA924BDD-19B3-41A0-BB4D-6A9840E829D2}"/>
              </a:ext>
            </a:extLst>
          </p:cNvPr>
          <p:cNvGraphicFramePr>
            <a:graphicFrameLocks noGrp="1"/>
          </p:cNvGraphicFramePr>
          <p:nvPr>
            <p:extLst>
              <p:ext uri="{D42A27DB-BD31-4B8C-83A1-F6EECF244321}">
                <p14:modId xmlns:p14="http://schemas.microsoft.com/office/powerpoint/2010/main" val="1290626478"/>
              </p:ext>
            </p:extLst>
          </p:nvPr>
        </p:nvGraphicFramePr>
        <p:xfrm>
          <a:off x="5976553" y="1243720"/>
          <a:ext cx="2088000" cy="2851078"/>
        </p:xfrm>
        <a:graphic>
          <a:graphicData uri="http://schemas.openxmlformats.org/drawingml/2006/table">
            <a:tbl>
              <a:tblPr>
                <a:tableStyleId>{5C22544A-7EE6-4342-B048-85BDC9FD1C3A}</a:tableStyleId>
              </a:tblPr>
              <a:tblGrid>
                <a:gridCol w="1044000">
                  <a:extLst>
                    <a:ext uri="{9D8B030D-6E8A-4147-A177-3AD203B41FA5}">
                      <a16:colId xmlns:a16="http://schemas.microsoft.com/office/drawing/2014/main" val="1022899611"/>
                    </a:ext>
                  </a:extLst>
                </a:gridCol>
                <a:gridCol w="1044000">
                  <a:extLst>
                    <a:ext uri="{9D8B030D-6E8A-4147-A177-3AD203B41FA5}">
                      <a16:colId xmlns:a16="http://schemas.microsoft.com/office/drawing/2014/main" val="673360338"/>
                    </a:ext>
                  </a:extLst>
                </a:gridCol>
              </a:tblGrid>
              <a:tr h="345245">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confiance</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kern="1200" dirty="0">
                          <a:solidFill>
                            <a:srgbClr val="C00000"/>
                          </a:solidFill>
                          <a:effectLst/>
                          <a:latin typeface="Calibri" panose="020F0502020204030204" pitchFamily="34" charset="0"/>
                          <a:ea typeface="+mn-ea"/>
                          <a:cs typeface="+mn-cs"/>
                        </a:rPr>
                        <a:t>% </a:t>
                      </a:r>
                      <a:r>
                        <a:rPr lang="fr-FR" sz="1200" b="1" i="0" u="none" strike="noStrike" kern="1200" cap="small" baseline="0" dirty="0">
                          <a:solidFill>
                            <a:srgbClr val="C00000"/>
                          </a:solidFill>
                          <a:effectLst/>
                          <a:latin typeface="Calibri" panose="020F0502020204030204" pitchFamily="34" charset="0"/>
                          <a:ea typeface="+mn-ea"/>
                          <a:cs typeface="+mn-cs"/>
                        </a:rPr>
                        <a:t>pas confiance</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501372">
                <a:tc>
                  <a:txBody>
                    <a:bodyPr/>
                    <a:lstStyle/>
                    <a:p>
                      <a:pPr algn="ctr" fontAlgn="ctr"/>
                      <a:r>
                        <a:rPr lang="fr-FR" sz="1400" b="1" i="0" u="none" strike="noStrike" dirty="0">
                          <a:solidFill>
                            <a:srgbClr val="009900"/>
                          </a:solidFill>
                          <a:effectLst/>
                          <a:latin typeface="Calibri" panose="020F0502020204030204" pitchFamily="34" charset="0"/>
                        </a:rPr>
                        <a:t>29</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71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501372">
                <a:tc>
                  <a:txBody>
                    <a:bodyPr/>
                    <a:lstStyle/>
                    <a:p>
                      <a:pPr algn="ctr" fontAlgn="ctr"/>
                      <a:r>
                        <a:rPr lang="fr-FR" sz="1400" b="1" i="0" u="none" strike="noStrike" dirty="0">
                          <a:solidFill>
                            <a:srgbClr val="009900"/>
                          </a:solidFill>
                          <a:effectLst/>
                          <a:latin typeface="Calibri" panose="020F0502020204030204" pitchFamily="34" charset="0"/>
                        </a:rPr>
                        <a:t>25</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75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1841441"/>
                  </a:ext>
                </a:extLst>
              </a:tr>
              <a:tr h="532162">
                <a:tc>
                  <a:txBody>
                    <a:bodyPr/>
                    <a:lstStyle/>
                    <a:p>
                      <a:pPr algn="ctr" fontAlgn="ctr"/>
                      <a:r>
                        <a:rPr lang="fr-FR" sz="1400" b="1" i="0" u="none" strike="noStrike" dirty="0">
                          <a:solidFill>
                            <a:srgbClr val="009900"/>
                          </a:solidFill>
                          <a:effectLst/>
                          <a:latin typeface="Calibri" panose="020F0502020204030204" pitchFamily="34" charset="0"/>
                        </a:rPr>
                        <a:t>44</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56</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r h="501372">
                <a:tc>
                  <a:txBody>
                    <a:bodyPr/>
                    <a:lstStyle/>
                    <a:p>
                      <a:pPr algn="ctr" fontAlgn="ctr"/>
                      <a:endParaRPr lang="fr-FR" sz="1400" b="1" i="0" u="none" strike="noStrike" dirty="0">
                        <a:solidFill>
                          <a:srgbClr val="009900"/>
                        </a:solidFill>
                        <a:effectLst/>
                        <a:latin typeface="Calibri" panose="020F0502020204030204" pitchFamily="34" charset="0"/>
                      </a:endParaRP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400" b="1" i="0" u="none" strike="noStrike" kern="1200" dirty="0">
                        <a:solidFill>
                          <a:srgbClr val="C00000"/>
                        </a:solidFill>
                        <a:effectLst/>
                        <a:latin typeface="Calibri" panose="020F0502020204030204" pitchFamily="34" charset="0"/>
                        <a:ea typeface="+mn-ea"/>
                        <a:cs typeface="+mn-cs"/>
                      </a:endParaRP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14856068"/>
                  </a:ext>
                </a:extLst>
              </a:tr>
              <a:tr h="469555">
                <a:tc>
                  <a:txBody>
                    <a:bodyPr/>
                    <a:lstStyle/>
                    <a:p>
                      <a:pPr marL="0" algn="ctr" defTabSz="924282" rtl="0" eaLnBrk="1" fontAlgn="ctr" latinLnBrk="0" hangingPunct="1"/>
                      <a:r>
                        <a:rPr lang="fr-FR" sz="1400" b="1" i="0" u="none" strike="noStrike" kern="1200" dirty="0">
                          <a:solidFill>
                            <a:srgbClr val="009900"/>
                          </a:solidFill>
                          <a:effectLst/>
                          <a:latin typeface="Calibri" panose="020F0502020204030204" pitchFamily="34" charset="0"/>
                          <a:ea typeface="+mn-ea"/>
                          <a:cs typeface="+mn-cs"/>
                        </a:rPr>
                        <a:t>50</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50</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49599014"/>
                  </a:ext>
                </a:extLst>
              </a:tr>
            </a:tbl>
          </a:graphicData>
        </a:graphic>
      </p:graphicFrame>
      <p:sp>
        <p:nvSpPr>
          <p:cNvPr id="2" name="Rectangle 1">
            <a:extLst>
              <a:ext uri="{FF2B5EF4-FFF2-40B4-BE49-F238E27FC236}">
                <a16:creationId xmlns:a16="http://schemas.microsoft.com/office/drawing/2014/main" id="{7C25F088-C1A2-4382-A0DA-0EAF8F3D21CF}"/>
              </a:ext>
            </a:extLst>
          </p:cNvPr>
          <p:cNvSpPr/>
          <p:nvPr/>
        </p:nvSpPr>
        <p:spPr>
          <a:xfrm>
            <a:off x="732566" y="1061839"/>
            <a:ext cx="5146172" cy="492443"/>
          </a:xfrm>
          <a:prstGeom prst="rect">
            <a:avLst/>
          </a:prstGeom>
        </p:spPr>
        <p:txBody>
          <a:bodyPr wrap="square">
            <a:spAutoFit/>
          </a:bodyPr>
          <a:lstStyle/>
          <a:p>
            <a:pPr lvl="0" algn="r" fontAlgn="ctr">
              <a:defRPr/>
            </a:pPr>
            <a:r>
              <a:rPr lang="fr-FR" sz="1400" b="1" i="1" dirty="0">
                <a:solidFill>
                  <a:srgbClr val="002060"/>
                </a:solidFill>
                <a:latin typeface="Calibri Light" panose="020F0302020204030204" pitchFamily="34" charset="0"/>
                <a:cs typeface="Calibri Light" panose="020F0302020204030204" pitchFamily="34" charset="0"/>
              </a:rPr>
              <a:t>…les attentes des personnels de l’éducation non enseignants</a:t>
            </a:r>
            <a:br>
              <a:rPr lang="fr-FR" sz="1400" b="1" i="1" dirty="0">
                <a:solidFill>
                  <a:srgbClr val="002060"/>
                </a:solidFill>
                <a:latin typeface="Calibri Light" panose="020F0302020204030204" pitchFamily="34" charset="0"/>
                <a:cs typeface="Calibri Light" panose="020F0302020204030204" pitchFamily="34" charset="0"/>
              </a:rPr>
            </a:br>
            <a:r>
              <a:rPr lang="fr-FR" sz="1200" i="1" dirty="0">
                <a:solidFill>
                  <a:srgbClr val="002060"/>
                </a:solidFill>
                <a:latin typeface="Calibri Light" panose="020F0302020204030204" pitchFamily="34" charset="0"/>
                <a:cs typeface="Calibri Light" panose="020F0302020204030204" pitchFamily="34" charset="0"/>
              </a:rPr>
              <a:t>(agents administratifs, infirmières scolaires, AESH, assistants d’éducation…)</a:t>
            </a:r>
          </a:p>
        </p:txBody>
      </p:sp>
      <p:sp>
        <p:nvSpPr>
          <p:cNvPr id="28" name="Rectangle 27">
            <a:extLst>
              <a:ext uri="{FF2B5EF4-FFF2-40B4-BE49-F238E27FC236}">
                <a16:creationId xmlns:a16="http://schemas.microsoft.com/office/drawing/2014/main" id="{C25458C2-71C7-4EB8-84A2-37249428CBBB}"/>
              </a:ext>
            </a:extLst>
          </p:cNvPr>
          <p:cNvSpPr/>
          <p:nvPr/>
        </p:nvSpPr>
        <p:spPr>
          <a:xfrm>
            <a:off x="1236980" y="2653038"/>
            <a:ext cx="6827573" cy="49244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20363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Graphique 99">
            <a:extLst>
              <a:ext uri="{FF2B5EF4-FFF2-40B4-BE49-F238E27FC236}">
                <a16:creationId xmlns:a16="http://schemas.microsoft.com/office/drawing/2014/main" id="{F0296468-A55E-420B-903E-87BC6E7EE370}"/>
              </a:ext>
            </a:extLst>
          </p:cNvPr>
          <p:cNvGraphicFramePr/>
          <p:nvPr>
            <p:extLst>
              <p:ext uri="{D42A27DB-BD31-4B8C-83A1-F6EECF244321}">
                <p14:modId xmlns:p14="http://schemas.microsoft.com/office/powerpoint/2010/main" val="3805372689"/>
              </p:ext>
            </p:extLst>
          </p:nvPr>
        </p:nvGraphicFramePr>
        <p:xfrm>
          <a:off x="2051558" y="1749544"/>
          <a:ext cx="3411224" cy="2529218"/>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3370107" y="833823"/>
            <a:ext cx="5894213"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Diriez-vous que vous êtes aujourd’hui satisfait de la manière dont chacun des acteurs suivants gère l’impact de la crise sanitaire sur l’éducation nationale depuis le début de la pandémie de COVID-19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3382139" y="1235510"/>
            <a:ext cx="5640519"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id="{AB26EB44-C6AB-45F8-82E3-CA22153B1832}"/>
              </a:ext>
            </a:extLst>
          </p:cNvPr>
          <p:cNvSpPr/>
          <p:nvPr/>
        </p:nvSpPr>
        <p:spPr>
          <a:xfrm>
            <a:off x="59655" y="34599"/>
            <a:ext cx="8884938" cy="830997"/>
          </a:xfrm>
          <a:prstGeom prst="rect">
            <a:avLst/>
          </a:prstGeom>
          <a:solidFill>
            <a:schemeClr val="tx2"/>
          </a:solidFill>
        </p:spPr>
        <p:txBody>
          <a:bodyPr wrap="square">
            <a:spAutoFit/>
          </a:bodyPr>
          <a:lstStyle/>
          <a:p>
            <a:r>
              <a:rPr lang="fr-FR" sz="1600" b="1" dirty="0">
                <a:solidFill>
                  <a:schemeClr val="bg1"/>
                </a:solidFill>
                <a:latin typeface="+mj-lt"/>
              </a:rPr>
              <a:t>Les personnels de l’éducation nationale sont majoritairement satisfaits de la gestion de la pandémie par les enseignants et les chefs d’établissement / inspecteurs, mais beaucoup plus critiques quant à l’action du Ministre</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4232463757"/>
              </p:ext>
            </p:extLst>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Tout à fait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pas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Pas du tout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id="{DCDC61DB-6B20-455F-B54A-C99456124069}"/>
              </a:ext>
            </a:extLst>
          </p:cNvPr>
          <p:cNvGraphicFramePr>
            <a:graphicFrameLocks noGrp="1"/>
          </p:cNvGraphicFramePr>
          <p:nvPr>
            <p:extLst>
              <p:ext uri="{D42A27DB-BD31-4B8C-83A1-F6EECF244321}">
                <p14:modId xmlns:p14="http://schemas.microsoft.com/office/powerpoint/2010/main" val="2234205969"/>
              </p:ext>
            </p:extLst>
          </p:nvPr>
        </p:nvGraphicFramePr>
        <p:xfrm>
          <a:off x="439386" y="1858288"/>
          <a:ext cx="2443238" cy="2304386"/>
        </p:xfrm>
        <a:graphic>
          <a:graphicData uri="http://schemas.openxmlformats.org/drawingml/2006/table">
            <a:tbl>
              <a:tblPr>
                <a:tableStyleId>{5C22544A-7EE6-4342-B048-85BDC9FD1C3A}</a:tableStyleId>
              </a:tblPr>
              <a:tblGrid>
                <a:gridCol w="2443238">
                  <a:extLst>
                    <a:ext uri="{9D8B030D-6E8A-4147-A177-3AD203B41FA5}">
                      <a16:colId xmlns:a16="http://schemas.microsoft.com/office/drawing/2014/main" val="1460710205"/>
                    </a:ext>
                  </a:extLst>
                </a:gridCol>
              </a:tblGrid>
              <a:tr h="621818">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enseignants</a:t>
                      </a:r>
                    </a:p>
                  </a:txBody>
                  <a:tcPr marL="7620" marR="7620" marT="7620" marB="0" anchor="ctr">
                    <a:noFill/>
                  </a:tcPr>
                </a:tc>
                <a:extLst>
                  <a:ext uri="{0D108BD9-81ED-4DB2-BD59-A6C34878D82A}">
                    <a16:rowId xmlns:a16="http://schemas.microsoft.com/office/drawing/2014/main" val="469989869"/>
                  </a:ext>
                </a:extLst>
              </a:tr>
              <a:tr h="987594">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chefs d’établissement et inspecteurs</a:t>
                      </a:r>
                      <a:endParaRPr lang="fr-FR" sz="1100" i="1" u="none" strike="noStrike" kern="1200" dirty="0">
                        <a:solidFill>
                          <a:srgbClr val="002060"/>
                        </a:solidFill>
                        <a:effectLst/>
                        <a:latin typeface="Calibri Light" panose="020F0302020204030204" pitchFamily="34" charset="0"/>
                        <a:ea typeface="+mn-ea"/>
                        <a:cs typeface="Calibri Light" panose="020F0302020204030204" pitchFamily="34" charset="0"/>
                      </a:endParaRPr>
                    </a:p>
                  </a:txBody>
                  <a:tcPr marL="7620" marR="7620" marT="7620" marB="0" anchor="ctr">
                    <a:noFill/>
                  </a:tcPr>
                </a:tc>
                <a:extLst>
                  <a:ext uri="{0D108BD9-81ED-4DB2-BD59-A6C34878D82A}">
                    <a16:rowId xmlns:a16="http://schemas.microsoft.com/office/drawing/2014/main" val="2989625118"/>
                  </a:ext>
                </a:extLst>
              </a:tr>
              <a:tr h="694974">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 Ministre de l’Education nationale</a:t>
                      </a:r>
                    </a:p>
                  </a:txBody>
                  <a:tcPr marL="7620" marR="7620" marT="7620" marB="0" anchor="ctr">
                    <a:noFill/>
                  </a:tcPr>
                </a:tc>
                <a:extLst>
                  <a:ext uri="{0D108BD9-81ED-4DB2-BD59-A6C34878D82A}">
                    <a16:rowId xmlns:a16="http://schemas.microsoft.com/office/drawing/2014/main" val="3241999116"/>
                  </a:ext>
                </a:extLst>
              </a:tr>
            </a:tbl>
          </a:graphicData>
        </a:graphic>
      </p:graphicFrame>
      <p:graphicFrame>
        <p:nvGraphicFramePr>
          <p:cNvPr id="29" name="Tableau 28">
            <a:extLst>
              <a:ext uri="{FF2B5EF4-FFF2-40B4-BE49-F238E27FC236}">
                <a16:creationId xmlns:a16="http://schemas.microsoft.com/office/drawing/2014/main" id="{1F93C857-E117-4C2D-B23F-EBCAA9ADF704}"/>
              </a:ext>
            </a:extLst>
          </p:cNvPr>
          <p:cNvGraphicFramePr>
            <a:graphicFrameLocks noGrp="1"/>
          </p:cNvGraphicFramePr>
          <p:nvPr>
            <p:extLst>
              <p:ext uri="{D42A27DB-BD31-4B8C-83A1-F6EECF244321}">
                <p14:modId xmlns:p14="http://schemas.microsoft.com/office/powerpoint/2010/main" val="63327379"/>
              </p:ext>
            </p:extLst>
          </p:nvPr>
        </p:nvGraphicFramePr>
        <p:xfrm>
          <a:off x="5664841" y="1386604"/>
          <a:ext cx="2493261" cy="2776070"/>
        </p:xfrm>
        <a:graphic>
          <a:graphicData uri="http://schemas.openxmlformats.org/drawingml/2006/table">
            <a:tbl>
              <a:tblPr>
                <a:tableStyleId>{5C22544A-7EE6-4342-B048-85BDC9FD1C3A}</a:tableStyleId>
              </a:tblPr>
              <a:tblGrid>
                <a:gridCol w="747979">
                  <a:extLst>
                    <a:ext uri="{9D8B030D-6E8A-4147-A177-3AD203B41FA5}">
                      <a16:colId xmlns:a16="http://schemas.microsoft.com/office/drawing/2014/main" val="1406748381"/>
                    </a:ext>
                  </a:extLst>
                </a:gridCol>
                <a:gridCol w="872641">
                  <a:extLst>
                    <a:ext uri="{9D8B030D-6E8A-4147-A177-3AD203B41FA5}">
                      <a16:colId xmlns:a16="http://schemas.microsoft.com/office/drawing/2014/main" val="673360338"/>
                    </a:ext>
                  </a:extLst>
                </a:gridCol>
                <a:gridCol w="872641">
                  <a:extLst>
                    <a:ext uri="{9D8B030D-6E8A-4147-A177-3AD203B41FA5}">
                      <a16:colId xmlns:a16="http://schemas.microsoft.com/office/drawing/2014/main" val="606815232"/>
                    </a:ext>
                  </a:extLst>
                </a:gridCol>
              </a:tblGrid>
              <a:tr h="387719">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Satisfait</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non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796117">
                <a:tc>
                  <a:txBody>
                    <a:bodyPr/>
                    <a:lstStyle/>
                    <a:p>
                      <a:pPr algn="ctr" fontAlgn="ctr"/>
                      <a:r>
                        <a:rPr lang="fr-FR" sz="1400" b="1" i="0" u="none" strike="noStrike" dirty="0">
                          <a:solidFill>
                            <a:srgbClr val="009900"/>
                          </a:solidFill>
                          <a:effectLst/>
                          <a:latin typeface="Calibri" panose="020F0502020204030204" pitchFamily="34" charset="0"/>
                        </a:rPr>
                        <a:t>84*</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87</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75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796117">
                <a:tc>
                  <a:txBody>
                    <a:bodyPr/>
                    <a:lstStyle/>
                    <a:p>
                      <a:pPr algn="ctr" fontAlgn="ctr"/>
                      <a:r>
                        <a:rPr lang="fr-FR" sz="1400" b="1" i="0" u="none" strike="noStrike" dirty="0">
                          <a:solidFill>
                            <a:srgbClr val="009900"/>
                          </a:solidFill>
                          <a:effectLst/>
                          <a:latin typeface="Calibri" panose="020F0502020204030204" pitchFamily="34" charset="0"/>
                        </a:rPr>
                        <a:t>67</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65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77</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1841441"/>
                  </a:ext>
                </a:extLst>
              </a:tr>
              <a:tr h="796117">
                <a:tc>
                  <a:txBody>
                    <a:bodyPr/>
                    <a:lstStyle/>
                    <a:p>
                      <a:pPr algn="ctr" fontAlgn="ctr"/>
                      <a:r>
                        <a:rPr lang="fr-FR" sz="1400" b="1" i="0" u="none" strike="noStrike" dirty="0">
                          <a:solidFill>
                            <a:srgbClr val="009900"/>
                          </a:solidFill>
                          <a:effectLst/>
                          <a:latin typeface="Calibri" panose="020F0502020204030204" pitchFamily="34" charset="0"/>
                        </a:rPr>
                        <a:t>29</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26</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bl>
          </a:graphicData>
        </a:graphic>
      </p:graphicFrame>
      <p:grpSp>
        <p:nvGrpSpPr>
          <p:cNvPr id="30" name="Group 133">
            <a:extLst>
              <a:ext uri="{FF2B5EF4-FFF2-40B4-BE49-F238E27FC236}">
                <a16:creationId xmlns:a16="http://schemas.microsoft.com/office/drawing/2014/main" id="{CD44B8A2-EA0F-4E9D-ACE6-1802EDC52B0B}"/>
              </a:ext>
            </a:extLst>
          </p:cNvPr>
          <p:cNvGrpSpPr>
            <a:grpSpLocks noChangeAspect="1"/>
          </p:cNvGrpSpPr>
          <p:nvPr/>
        </p:nvGrpSpPr>
        <p:grpSpPr>
          <a:xfrm>
            <a:off x="3213240" y="1387608"/>
            <a:ext cx="507815" cy="388403"/>
            <a:chOff x="2691656" y="1556792"/>
            <a:chExt cx="1621008" cy="1239832"/>
          </a:xfrm>
          <a:solidFill>
            <a:schemeClr val="tx2">
              <a:lumMod val="60000"/>
              <a:lumOff val="40000"/>
            </a:schemeClr>
          </a:solidFill>
        </p:grpSpPr>
        <p:sp>
          <p:nvSpPr>
            <p:cNvPr id="31" name="Freeform 6">
              <a:extLst>
                <a:ext uri="{FF2B5EF4-FFF2-40B4-BE49-F238E27FC236}">
                  <a16:creationId xmlns:a16="http://schemas.microsoft.com/office/drawing/2014/main" id="{1887C7A4-D697-4C6F-B74D-FC30B6F48C54}"/>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7">
              <a:extLst>
                <a:ext uri="{FF2B5EF4-FFF2-40B4-BE49-F238E27FC236}">
                  <a16:creationId xmlns:a16="http://schemas.microsoft.com/office/drawing/2014/main" id="{C678544E-BEB9-4E48-8B5F-71C57964A8A2}"/>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8">
              <a:extLst>
                <a:ext uri="{FF2B5EF4-FFF2-40B4-BE49-F238E27FC236}">
                  <a16:creationId xmlns:a16="http://schemas.microsoft.com/office/drawing/2014/main" id="{BFC77D7A-6B56-4428-9EF9-9F3331E61439}"/>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6" name="Rectangle 25">
            <a:extLst>
              <a:ext uri="{FF2B5EF4-FFF2-40B4-BE49-F238E27FC236}">
                <a16:creationId xmlns:a16="http://schemas.microsoft.com/office/drawing/2014/main" id="{B18CD5F1-0F10-404A-B534-D248DF5D05A6}"/>
              </a:ext>
            </a:extLst>
          </p:cNvPr>
          <p:cNvSpPr/>
          <p:nvPr/>
        </p:nvSpPr>
        <p:spPr>
          <a:xfrm>
            <a:off x="3523056" y="1340739"/>
            <a:ext cx="2040756" cy="461665"/>
          </a:xfrm>
          <a:prstGeom prst="rect">
            <a:avLst/>
          </a:prstGeom>
        </p:spPr>
        <p:txBody>
          <a:bodyPr wrap="square">
            <a:spAutoFit/>
          </a:bodyPr>
          <a:lstStyle/>
          <a:p>
            <a:pPr algn="ctr" fontAlgn="ctr"/>
            <a:r>
              <a:rPr lang="fr-FR" sz="1200" b="1" dirty="0">
                <a:solidFill>
                  <a:schemeClr val="tx2">
                    <a:lumMod val="60000"/>
                    <a:lumOff val="40000"/>
                  </a:schemeClr>
                </a:solidFill>
                <a:latin typeface="Calibri" panose="020F0502020204030204" pitchFamily="34" charset="0"/>
              </a:rPr>
              <a:t>% Personnels de </a:t>
            </a:r>
            <a:br>
              <a:rPr lang="fr-FR" sz="1200" b="1" dirty="0">
                <a:solidFill>
                  <a:schemeClr val="tx2">
                    <a:lumMod val="60000"/>
                    <a:lumOff val="40000"/>
                  </a:schemeClr>
                </a:solidFill>
                <a:latin typeface="Calibri" panose="020F0502020204030204" pitchFamily="34" charset="0"/>
              </a:rPr>
            </a:br>
            <a:r>
              <a:rPr lang="fr-FR" sz="1200" b="1" dirty="0">
                <a:solidFill>
                  <a:schemeClr val="tx2">
                    <a:lumMod val="60000"/>
                    <a:lumOff val="40000"/>
                  </a:schemeClr>
                </a:solidFill>
                <a:latin typeface="Calibri" panose="020F0502020204030204" pitchFamily="34" charset="0"/>
              </a:rPr>
              <a:t>l’éducation nationale</a:t>
            </a:r>
          </a:p>
        </p:txBody>
      </p:sp>
      <p:sp>
        <p:nvSpPr>
          <p:cNvPr id="3" name="ZoneTexte 2">
            <a:extLst>
              <a:ext uri="{FF2B5EF4-FFF2-40B4-BE49-F238E27FC236}">
                <a16:creationId xmlns:a16="http://schemas.microsoft.com/office/drawing/2014/main" id="{B28E0AB5-FAFA-446A-9302-07CA06A11BB5}"/>
              </a:ext>
            </a:extLst>
          </p:cNvPr>
          <p:cNvSpPr txBox="1"/>
          <p:nvPr/>
        </p:nvSpPr>
        <p:spPr>
          <a:xfrm>
            <a:off x="280605" y="4545028"/>
            <a:ext cx="6873822" cy="169277"/>
          </a:xfrm>
          <a:prstGeom prst="rect">
            <a:avLst/>
          </a:prstGeom>
        </p:spPr>
        <p:txBody>
          <a:bodyPr vert="horz" wrap="square" lIns="0" tIns="0" rIns="0" bIns="0" rtlCol="0">
            <a:spAutoFit/>
          </a:bodyPr>
          <a:lstStyle/>
          <a:p>
            <a:pPr marL="4763"/>
            <a:r>
              <a:rPr lang="fr-FR" sz="1100" i="1" dirty="0"/>
              <a:t>*Note de lecture: 84% des personnels de l’éducation nationale sont satisfaits de l’action des enseignants</a:t>
            </a:r>
          </a:p>
        </p:txBody>
      </p:sp>
    </p:spTree>
    <p:extLst>
      <p:ext uri="{BB962C8B-B14F-4D97-AF65-F5344CB8AC3E}">
        <p14:creationId xmlns:p14="http://schemas.microsoft.com/office/powerpoint/2010/main" val="414022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3370107" y="428576"/>
            <a:ext cx="5894213"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Diriez-vous que vous êtes aujourd’hui satisfait de la manière dont chacun des acteurs suivants gère l’impact de la crise sanitaire sur l’éducation nationale depuis le début de la pandémie de COVID-19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3382139" y="830263"/>
            <a:ext cx="5640519"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338554"/>
          </a:xfrm>
          <a:prstGeom prst="rect">
            <a:avLst/>
          </a:prstGeom>
          <a:solidFill>
            <a:schemeClr val="tx2"/>
          </a:solidFill>
        </p:spPr>
        <p:txBody>
          <a:bodyPr wrap="square">
            <a:spAutoFit/>
          </a:bodyPr>
          <a:lstStyle/>
          <a:p>
            <a:r>
              <a:rPr lang="fr-FR" sz="1600" b="1" dirty="0">
                <a:solidFill>
                  <a:schemeClr val="bg1"/>
                </a:solidFill>
                <a:latin typeface="+mj-lt"/>
              </a:rPr>
              <a:t>Les parents se montrent eux aussi majoritairement insatisfaits de la gestion de la crise par le ministre</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Tout à fait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pas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Pas du tout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id="{DCDC61DB-6B20-455F-B54A-C99456124069}"/>
              </a:ext>
            </a:extLst>
          </p:cNvPr>
          <p:cNvGraphicFramePr>
            <a:graphicFrameLocks noGrp="1"/>
          </p:cNvGraphicFramePr>
          <p:nvPr>
            <p:extLst>
              <p:ext uri="{D42A27DB-BD31-4B8C-83A1-F6EECF244321}">
                <p14:modId xmlns:p14="http://schemas.microsoft.com/office/powerpoint/2010/main" val="262974365"/>
              </p:ext>
            </p:extLst>
          </p:nvPr>
        </p:nvGraphicFramePr>
        <p:xfrm>
          <a:off x="1006393" y="1663600"/>
          <a:ext cx="2519162" cy="2417292"/>
        </p:xfrm>
        <a:graphic>
          <a:graphicData uri="http://schemas.openxmlformats.org/drawingml/2006/table">
            <a:tbl>
              <a:tblPr>
                <a:tableStyleId>{5C22544A-7EE6-4342-B048-85BDC9FD1C3A}</a:tableStyleId>
              </a:tblPr>
              <a:tblGrid>
                <a:gridCol w="2519162">
                  <a:extLst>
                    <a:ext uri="{9D8B030D-6E8A-4147-A177-3AD203B41FA5}">
                      <a16:colId xmlns:a16="http://schemas.microsoft.com/office/drawing/2014/main" val="1460710205"/>
                    </a:ext>
                  </a:extLst>
                </a:gridCol>
              </a:tblGrid>
              <a:tr h="652285">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enseignants</a:t>
                      </a:r>
                    </a:p>
                  </a:txBody>
                  <a:tcPr marL="7620" marR="7620" marT="7620" marB="0" anchor="ctr">
                    <a:noFill/>
                  </a:tcPr>
                </a:tc>
                <a:extLst>
                  <a:ext uri="{0D108BD9-81ED-4DB2-BD59-A6C34878D82A}">
                    <a16:rowId xmlns:a16="http://schemas.microsoft.com/office/drawing/2014/main" val="469989869"/>
                  </a:ext>
                </a:extLst>
              </a:tr>
              <a:tr h="1035982">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chefs d ’établissements et inspecteurs</a:t>
                      </a:r>
                      <a:endParaRPr lang="fr-FR" sz="1100" i="1" u="none" strike="noStrike" kern="1200" dirty="0">
                        <a:solidFill>
                          <a:srgbClr val="002060"/>
                        </a:solidFill>
                        <a:effectLst/>
                        <a:latin typeface="Calibri Light" panose="020F0302020204030204" pitchFamily="34" charset="0"/>
                        <a:ea typeface="+mn-ea"/>
                        <a:cs typeface="Calibri Light" panose="020F0302020204030204" pitchFamily="34" charset="0"/>
                      </a:endParaRPr>
                    </a:p>
                  </a:txBody>
                  <a:tcPr marL="7620" marR="7620" marT="7620" marB="0" anchor="ctr">
                    <a:noFill/>
                  </a:tcPr>
                </a:tc>
                <a:extLst>
                  <a:ext uri="{0D108BD9-81ED-4DB2-BD59-A6C34878D82A}">
                    <a16:rowId xmlns:a16="http://schemas.microsoft.com/office/drawing/2014/main" val="2989625118"/>
                  </a:ext>
                </a:extLst>
              </a:tr>
              <a:tr h="729025">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 Ministre de l’Education nationale</a:t>
                      </a:r>
                    </a:p>
                    <a:p>
                      <a:pPr marL="0" algn="r" defTabSz="924282" rtl="0" eaLnBrk="1" fontAlgn="ctr" latinLnBrk="0" hangingPunct="1"/>
                      <a:endPar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endParaRPr>
                    </a:p>
                  </a:txBody>
                  <a:tcPr marL="7620" marR="7620" marT="7620" marB="0" anchor="ctr">
                    <a:noFill/>
                  </a:tcPr>
                </a:tc>
                <a:extLst>
                  <a:ext uri="{0D108BD9-81ED-4DB2-BD59-A6C34878D82A}">
                    <a16:rowId xmlns:a16="http://schemas.microsoft.com/office/drawing/2014/main" val="1656763746"/>
                  </a:ext>
                </a:extLst>
              </a:tr>
            </a:tbl>
          </a:graphicData>
        </a:graphic>
      </p:graphicFrame>
      <p:grpSp>
        <p:nvGrpSpPr>
          <p:cNvPr id="36" name="Group 132">
            <a:extLst>
              <a:ext uri="{FF2B5EF4-FFF2-40B4-BE49-F238E27FC236}">
                <a16:creationId xmlns:a16="http://schemas.microsoft.com/office/drawing/2014/main" id="{022718DA-F550-40A4-8CB3-DA109E153A34}"/>
              </a:ext>
            </a:extLst>
          </p:cNvPr>
          <p:cNvGrpSpPr>
            <a:grpSpLocks noChangeAspect="1"/>
          </p:cNvGrpSpPr>
          <p:nvPr/>
        </p:nvGrpSpPr>
        <p:grpSpPr>
          <a:xfrm>
            <a:off x="3975904" y="1132748"/>
            <a:ext cx="425206" cy="434814"/>
            <a:chOff x="3280193" y="4293099"/>
            <a:chExt cx="1760227" cy="1800000"/>
          </a:xfrm>
          <a:solidFill>
            <a:srgbClr val="00B0F0"/>
          </a:solidFill>
        </p:grpSpPr>
        <p:sp>
          <p:nvSpPr>
            <p:cNvPr id="37" name="Freeform 8">
              <a:extLst>
                <a:ext uri="{FF2B5EF4-FFF2-40B4-BE49-F238E27FC236}">
                  <a16:creationId xmlns:a16="http://schemas.microsoft.com/office/drawing/2014/main" id="{FE4366F1-63A2-4090-BBEE-7A8B59A10803}"/>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9">
              <a:extLst>
                <a:ext uri="{FF2B5EF4-FFF2-40B4-BE49-F238E27FC236}">
                  <a16:creationId xmlns:a16="http://schemas.microsoft.com/office/drawing/2014/main" id="{8B97D09D-F0BA-4F60-AE68-977EF547F2C6}"/>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10">
              <a:extLst>
                <a:ext uri="{FF2B5EF4-FFF2-40B4-BE49-F238E27FC236}">
                  <a16:creationId xmlns:a16="http://schemas.microsoft.com/office/drawing/2014/main" id="{2F58C930-2270-400D-8B13-B95D76D05148}"/>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1">
              <a:extLst>
                <a:ext uri="{FF2B5EF4-FFF2-40B4-BE49-F238E27FC236}">
                  <a16:creationId xmlns:a16="http://schemas.microsoft.com/office/drawing/2014/main" id="{BD1A89EB-4FA8-4C68-AEB4-4EEB781DC9C7}"/>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2">
              <a:extLst>
                <a:ext uri="{FF2B5EF4-FFF2-40B4-BE49-F238E27FC236}">
                  <a16:creationId xmlns:a16="http://schemas.microsoft.com/office/drawing/2014/main" id="{20D4CFFE-B6E8-4689-B89C-54E9AD39E9F2}"/>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13">
              <a:extLst>
                <a:ext uri="{FF2B5EF4-FFF2-40B4-BE49-F238E27FC236}">
                  <a16:creationId xmlns:a16="http://schemas.microsoft.com/office/drawing/2014/main" id="{9B9BF361-0AF6-46E5-8D43-BEA46566EBCA}"/>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4">
              <a:extLst>
                <a:ext uri="{FF2B5EF4-FFF2-40B4-BE49-F238E27FC236}">
                  <a16:creationId xmlns:a16="http://schemas.microsoft.com/office/drawing/2014/main" id="{058CB64B-DA13-479D-9869-C3B2CAC1A7F5}"/>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15">
              <a:extLst>
                <a:ext uri="{FF2B5EF4-FFF2-40B4-BE49-F238E27FC236}">
                  <a16:creationId xmlns:a16="http://schemas.microsoft.com/office/drawing/2014/main" id="{2823ECBD-4043-4A81-BE6E-8FF77EDE81F3}"/>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6">
              <a:extLst>
                <a:ext uri="{FF2B5EF4-FFF2-40B4-BE49-F238E27FC236}">
                  <a16:creationId xmlns:a16="http://schemas.microsoft.com/office/drawing/2014/main" id="{079CE034-F353-48ED-948A-02B35F6174F6}"/>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17">
              <a:extLst>
                <a:ext uri="{FF2B5EF4-FFF2-40B4-BE49-F238E27FC236}">
                  <a16:creationId xmlns:a16="http://schemas.microsoft.com/office/drawing/2014/main" id="{21D165C6-FD0E-4719-B6C1-88F105E86E19}"/>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49" name="Graphique 48">
            <a:extLst>
              <a:ext uri="{FF2B5EF4-FFF2-40B4-BE49-F238E27FC236}">
                <a16:creationId xmlns:a16="http://schemas.microsoft.com/office/drawing/2014/main" id="{02FE9ECC-D12C-4BDD-B872-6EE35E633957}"/>
              </a:ext>
            </a:extLst>
          </p:cNvPr>
          <p:cNvGraphicFramePr/>
          <p:nvPr>
            <p:extLst>
              <p:ext uri="{D42A27DB-BD31-4B8C-83A1-F6EECF244321}">
                <p14:modId xmlns:p14="http://schemas.microsoft.com/office/powerpoint/2010/main" val="3663111739"/>
              </p:ext>
            </p:extLst>
          </p:nvPr>
        </p:nvGraphicFramePr>
        <p:xfrm>
          <a:off x="2641733" y="1588954"/>
          <a:ext cx="3505067" cy="2417292"/>
        </p:xfrm>
        <a:graphic>
          <a:graphicData uri="http://schemas.openxmlformats.org/drawingml/2006/chart">
            <c:chart xmlns:c="http://schemas.openxmlformats.org/drawingml/2006/chart" xmlns:r="http://schemas.openxmlformats.org/officeDocument/2006/relationships" r:id="rId2"/>
          </a:graphicData>
        </a:graphic>
      </p:graphicFrame>
      <p:sp>
        <p:nvSpPr>
          <p:cNvPr id="50" name="ZoneTexte 49">
            <a:extLst>
              <a:ext uri="{FF2B5EF4-FFF2-40B4-BE49-F238E27FC236}">
                <a16:creationId xmlns:a16="http://schemas.microsoft.com/office/drawing/2014/main" id="{5E389D7F-2FC2-4F4A-916C-E1A4B2A32DF4}"/>
              </a:ext>
            </a:extLst>
          </p:cNvPr>
          <p:cNvSpPr txBox="1"/>
          <p:nvPr/>
        </p:nvSpPr>
        <p:spPr>
          <a:xfrm>
            <a:off x="4263249" y="1230355"/>
            <a:ext cx="1648396" cy="276999"/>
          </a:xfrm>
          <a:prstGeom prst="rect">
            <a:avLst/>
          </a:prstGeom>
          <a:noFill/>
        </p:spPr>
        <p:txBody>
          <a:bodyPr wrap="square" rtlCol="0">
            <a:spAutoFit/>
          </a:bodyPr>
          <a:lstStyle/>
          <a:p>
            <a:pPr algn="ctr"/>
            <a:r>
              <a:rPr lang="fr-FR" sz="1200" b="1" dirty="0">
                <a:solidFill>
                  <a:srgbClr val="00B0F0"/>
                </a:solidFill>
              </a:rPr>
              <a:t>% Parents d’élèves</a:t>
            </a:r>
          </a:p>
        </p:txBody>
      </p:sp>
      <p:graphicFrame>
        <p:nvGraphicFramePr>
          <p:cNvPr id="51" name="Tableau 50">
            <a:extLst>
              <a:ext uri="{FF2B5EF4-FFF2-40B4-BE49-F238E27FC236}">
                <a16:creationId xmlns:a16="http://schemas.microsoft.com/office/drawing/2014/main" id="{272B2C86-F503-49FE-A5AE-98522EC64266}"/>
              </a:ext>
            </a:extLst>
          </p:cNvPr>
          <p:cNvGraphicFramePr>
            <a:graphicFrameLocks noGrp="1"/>
          </p:cNvGraphicFramePr>
          <p:nvPr>
            <p:extLst>
              <p:ext uri="{D42A27DB-BD31-4B8C-83A1-F6EECF244321}">
                <p14:modId xmlns:p14="http://schemas.microsoft.com/office/powerpoint/2010/main" val="1659645807"/>
              </p:ext>
            </p:extLst>
          </p:nvPr>
        </p:nvGraphicFramePr>
        <p:xfrm>
          <a:off x="6371404" y="1130190"/>
          <a:ext cx="900000" cy="2835013"/>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1022899611"/>
                    </a:ext>
                  </a:extLst>
                </a:gridCol>
              </a:tblGrid>
              <a:tr h="520583">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Satisfait</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250041"/>
                  </a:ext>
                </a:extLst>
              </a:tr>
              <a:tr h="756001">
                <a:tc>
                  <a:txBody>
                    <a:bodyPr/>
                    <a:lstStyle/>
                    <a:p>
                      <a:pPr algn="ctr" fontAlgn="ctr"/>
                      <a:r>
                        <a:rPr lang="fr-FR" sz="1400" b="1" i="0" u="none" strike="noStrike" dirty="0">
                          <a:solidFill>
                            <a:srgbClr val="009900"/>
                          </a:solidFill>
                          <a:effectLst/>
                          <a:latin typeface="Calibri" panose="020F0502020204030204" pitchFamily="34" charset="0"/>
                        </a:rPr>
                        <a:t>75</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935159"/>
                  </a:ext>
                </a:extLst>
              </a:tr>
              <a:tr h="756001">
                <a:tc>
                  <a:txBody>
                    <a:bodyPr/>
                    <a:lstStyle/>
                    <a:p>
                      <a:pPr algn="ctr" fontAlgn="ctr"/>
                      <a:r>
                        <a:rPr lang="fr-FR" sz="1400" b="1" i="0" u="none" strike="noStrike" dirty="0">
                          <a:solidFill>
                            <a:srgbClr val="009900"/>
                          </a:solidFill>
                          <a:effectLst/>
                          <a:latin typeface="Calibri" panose="020F0502020204030204" pitchFamily="34" charset="0"/>
                        </a:rPr>
                        <a:t>73</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1841441"/>
                  </a:ext>
                </a:extLst>
              </a:tr>
              <a:tr h="802428">
                <a:tc>
                  <a:txBody>
                    <a:bodyPr/>
                    <a:lstStyle/>
                    <a:p>
                      <a:pPr algn="ctr" fontAlgn="ctr"/>
                      <a:r>
                        <a:rPr lang="fr-FR" sz="1400" b="1" i="0" u="none" strike="noStrike" dirty="0">
                          <a:solidFill>
                            <a:srgbClr val="009900"/>
                          </a:solidFill>
                          <a:effectLst/>
                          <a:latin typeface="Calibri" panose="020F0502020204030204" pitchFamily="34" charset="0"/>
                        </a:rPr>
                        <a:t>45</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558246"/>
                  </a:ext>
                </a:extLst>
              </a:tr>
            </a:tbl>
          </a:graphicData>
        </a:graphic>
      </p:graphicFrame>
      <p:sp>
        <p:nvSpPr>
          <p:cNvPr id="23" name="ZoneTexte 22">
            <a:extLst>
              <a:ext uri="{FF2B5EF4-FFF2-40B4-BE49-F238E27FC236}">
                <a16:creationId xmlns:a16="http://schemas.microsoft.com/office/drawing/2014/main" id="{AF4BF2F6-9269-48EC-B382-F558818C8517}"/>
              </a:ext>
            </a:extLst>
          </p:cNvPr>
          <p:cNvSpPr txBox="1"/>
          <p:nvPr/>
        </p:nvSpPr>
        <p:spPr>
          <a:xfrm>
            <a:off x="7469784" y="3441707"/>
            <a:ext cx="1674216" cy="461665"/>
          </a:xfrm>
          <a:prstGeom prst="rect">
            <a:avLst/>
          </a:prstGeom>
        </p:spPr>
        <p:txBody>
          <a:bodyPr vert="horz" wrap="square" lIns="0" tIns="0" rIns="0" bIns="0" rtlCol="0">
            <a:spAutoFit/>
          </a:bodyPr>
          <a:lstStyle/>
          <a:p>
            <a:pPr marL="4763"/>
            <a:r>
              <a:rPr lang="fr-FR" sz="1000" i="1" dirty="0">
                <a:solidFill>
                  <a:srgbClr val="009900"/>
                </a:solidFill>
              </a:rPr>
              <a:t>Sympathisants gauche 28%</a:t>
            </a:r>
          </a:p>
          <a:p>
            <a:pPr marL="4763"/>
            <a:r>
              <a:rPr lang="fr-FR" sz="1000" i="1" dirty="0" err="1">
                <a:solidFill>
                  <a:srgbClr val="009900"/>
                </a:solidFill>
              </a:rPr>
              <a:t>Symp</a:t>
            </a:r>
            <a:r>
              <a:rPr lang="fr-FR" sz="1000" i="1" dirty="0">
                <a:solidFill>
                  <a:srgbClr val="009900"/>
                </a:solidFill>
              </a:rPr>
              <a:t>. LREM / Modem: 74%</a:t>
            </a:r>
          </a:p>
          <a:p>
            <a:pPr marL="4763"/>
            <a:r>
              <a:rPr lang="fr-FR" sz="1000" i="1" dirty="0" err="1">
                <a:solidFill>
                  <a:srgbClr val="009900"/>
                </a:solidFill>
              </a:rPr>
              <a:t>Symp</a:t>
            </a:r>
            <a:r>
              <a:rPr lang="fr-FR" sz="1000" i="1" dirty="0">
                <a:solidFill>
                  <a:srgbClr val="009900"/>
                </a:solidFill>
              </a:rPr>
              <a:t>. Droite 58%</a:t>
            </a:r>
          </a:p>
        </p:txBody>
      </p:sp>
      <p:cxnSp>
        <p:nvCxnSpPr>
          <p:cNvPr id="24" name="Connecteur droit avec flèche 23">
            <a:extLst>
              <a:ext uri="{FF2B5EF4-FFF2-40B4-BE49-F238E27FC236}">
                <a16:creationId xmlns:a16="http://schemas.microsoft.com/office/drawing/2014/main" id="{EAEFDFFA-C30D-4281-9DC7-0C931F5EA5B3}"/>
              </a:ext>
            </a:extLst>
          </p:cNvPr>
          <p:cNvCxnSpPr/>
          <p:nvPr/>
        </p:nvCxnSpPr>
        <p:spPr>
          <a:xfrm>
            <a:off x="7064687" y="3573514"/>
            <a:ext cx="301451"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20592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a:extLst>
              <a:ext uri="{FF2B5EF4-FFF2-40B4-BE49-F238E27FC236}">
                <a16:creationId xmlns:a16="http://schemas.microsoft.com/office/drawing/2014/main" id="{33553375-A52F-45D4-ADEB-69531FCD0CAA}"/>
              </a:ext>
            </a:extLst>
          </p:cNvPr>
          <p:cNvSpPr>
            <a:spLocks noGrp="1"/>
          </p:cNvSpPr>
          <p:nvPr>
            <p:ph type="subTitle" idx="1"/>
          </p:nvPr>
        </p:nvSpPr>
        <p:spPr/>
        <p:txBody>
          <a:bodyPr/>
          <a:lstStyle/>
          <a:p>
            <a:r>
              <a:rPr lang="fr-FR" dirty="0"/>
              <a:t>3 – reconnaissance des efforts et rémunération</a:t>
            </a:r>
          </a:p>
        </p:txBody>
      </p:sp>
      <p:pic>
        <p:nvPicPr>
          <p:cNvPr id="11" name="Espace réservé pour une image  10" descr="Une image contenant très coloré, jouet, coloré, jeune&#10;&#10;Description générée automatiquement">
            <a:extLst>
              <a:ext uri="{FF2B5EF4-FFF2-40B4-BE49-F238E27FC236}">
                <a16:creationId xmlns:a16="http://schemas.microsoft.com/office/drawing/2014/main" id="{F6F9514D-65AC-421F-97F1-65E5DA1E75B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1571" r="21571"/>
          <a:stretch>
            <a:fillRect/>
          </a:stretch>
        </p:blipFill>
        <p:spPr/>
      </p:pic>
    </p:spTree>
    <p:extLst>
      <p:ext uri="{BB962C8B-B14F-4D97-AF65-F5344CB8AC3E}">
        <p14:creationId xmlns:p14="http://schemas.microsoft.com/office/powerpoint/2010/main" val="1212989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Graphique 99">
            <a:extLst>
              <a:ext uri="{FF2B5EF4-FFF2-40B4-BE49-F238E27FC236}">
                <a16:creationId xmlns:a16="http://schemas.microsoft.com/office/drawing/2014/main" id="{F0296468-A55E-420B-903E-87BC6E7EE370}"/>
              </a:ext>
            </a:extLst>
          </p:cNvPr>
          <p:cNvGraphicFramePr/>
          <p:nvPr>
            <p:extLst>
              <p:ext uri="{D42A27DB-BD31-4B8C-83A1-F6EECF244321}">
                <p14:modId xmlns:p14="http://schemas.microsoft.com/office/powerpoint/2010/main" val="928956965"/>
              </p:ext>
            </p:extLst>
          </p:nvPr>
        </p:nvGraphicFramePr>
        <p:xfrm>
          <a:off x="594962" y="1624753"/>
          <a:ext cx="3193509" cy="2417292"/>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5458968" y="679784"/>
            <a:ext cx="3634396"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Selon vous, votre rôle dans l’éducation nationale est-il reconnu…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5458968" y="1081471"/>
            <a:ext cx="3563690"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Si une majorité d’enseignants se sent reconnue par les parents d’élèves, moins d’un sur deux pense l’être par sa hiérarchie</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Oui, tout à fait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Oui, plutôt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Non, plutôt pas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Non, pas du tout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70885"/>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a:p>
            <a:endParaRPr lang="fr-FR" sz="800" i="1" dirty="0">
              <a:solidFill>
                <a:schemeClr val="bg2"/>
              </a:solidFill>
            </a:endParaRPr>
          </a:p>
        </p:txBody>
      </p:sp>
      <p:graphicFrame>
        <p:nvGraphicFramePr>
          <p:cNvPr id="28" name="Tableau 27">
            <a:extLst>
              <a:ext uri="{FF2B5EF4-FFF2-40B4-BE49-F238E27FC236}">
                <a16:creationId xmlns:a16="http://schemas.microsoft.com/office/drawing/2014/main" id="{DCDC61DB-6B20-455F-B54A-C99456124069}"/>
              </a:ext>
            </a:extLst>
          </p:cNvPr>
          <p:cNvGraphicFramePr>
            <a:graphicFrameLocks noGrp="1"/>
          </p:cNvGraphicFramePr>
          <p:nvPr>
            <p:extLst>
              <p:ext uri="{D42A27DB-BD31-4B8C-83A1-F6EECF244321}">
                <p14:modId xmlns:p14="http://schemas.microsoft.com/office/powerpoint/2010/main" val="949777175"/>
              </p:ext>
            </p:extLst>
          </p:nvPr>
        </p:nvGraphicFramePr>
        <p:xfrm>
          <a:off x="-69866" y="1744646"/>
          <a:ext cx="1467487" cy="2268000"/>
        </p:xfrm>
        <a:graphic>
          <a:graphicData uri="http://schemas.openxmlformats.org/drawingml/2006/table">
            <a:tbl>
              <a:tblPr>
                <a:tableStyleId>{5C22544A-7EE6-4342-B048-85BDC9FD1C3A}</a:tableStyleId>
              </a:tblPr>
              <a:tblGrid>
                <a:gridCol w="1467487">
                  <a:extLst>
                    <a:ext uri="{9D8B030D-6E8A-4147-A177-3AD203B41FA5}">
                      <a16:colId xmlns:a16="http://schemas.microsoft.com/office/drawing/2014/main" val="1460710205"/>
                    </a:ext>
                  </a:extLst>
                </a:gridCol>
              </a:tblGrid>
              <a:tr h="612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endParaRPr lang="fr-FR" sz="1100" i="1" u="none" strike="noStrike" kern="1200" dirty="0">
                        <a:solidFill>
                          <a:srgbClr val="002060"/>
                        </a:solidFill>
                        <a:effectLst/>
                        <a:latin typeface="Calibri Light" panose="020F0302020204030204" pitchFamily="34" charset="0"/>
                        <a:ea typeface="+mn-ea"/>
                        <a:cs typeface="Calibri Light" panose="020F0302020204030204" pitchFamily="34" charset="0"/>
                      </a:endParaRPr>
                    </a:p>
                  </a:txBody>
                  <a:tcPr marL="7620" marR="7620" marT="7620" marB="0" anchor="ctr">
                    <a:noFill/>
                  </a:tcPr>
                </a:tc>
                <a:extLst>
                  <a:ext uri="{0D108BD9-81ED-4DB2-BD59-A6C34878D82A}">
                    <a16:rowId xmlns:a16="http://schemas.microsoft.com/office/drawing/2014/main" val="469989869"/>
                  </a:ext>
                </a:extLst>
              </a:tr>
              <a:tr h="972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Par les parents d’élèves</a:t>
                      </a:r>
                    </a:p>
                  </a:txBody>
                  <a:tcPr marL="7620" marR="7620" marT="7620" marB="0" anchor="ctr">
                    <a:noFill/>
                  </a:tcPr>
                </a:tc>
                <a:extLst>
                  <a:ext uri="{0D108BD9-81ED-4DB2-BD59-A6C34878D82A}">
                    <a16:rowId xmlns:a16="http://schemas.microsoft.com/office/drawing/2014/main" val="2989625118"/>
                  </a:ext>
                </a:extLst>
              </a:tr>
              <a:tr h="684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Par votre hiérarchie</a:t>
                      </a:r>
                    </a:p>
                  </a:txBody>
                  <a:tcPr marL="7620" marR="7620" marT="7620" marB="0" anchor="ctr">
                    <a:noFill/>
                  </a:tcPr>
                </a:tc>
                <a:extLst>
                  <a:ext uri="{0D108BD9-81ED-4DB2-BD59-A6C34878D82A}">
                    <a16:rowId xmlns:a16="http://schemas.microsoft.com/office/drawing/2014/main" val="3241999116"/>
                  </a:ext>
                </a:extLst>
              </a:tr>
            </a:tbl>
          </a:graphicData>
        </a:graphic>
      </p:graphicFrame>
      <p:graphicFrame>
        <p:nvGraphicFramePr>
          <p:cNvPr id="29" name="Tableau 28">
            <a:extLst>
              <a:ext uri="{FF2B5EF4-FFF2-40B4-BE49-F238E27FC236}">
                <a16:creationId xmlns:a16="http://schemas.microsoft.com/office/drawing/2014/main" id="{1F93C857-E117-4C2D-B23F-EBCAA9ADF704}"/>
              </a:ext>
            </a:extLst>
          </p:cNvPr>
          <p:cNvGraphicFramePr>
            <a:graphicFrameLocks noGrp="1"/>
          </p:cNvGraphicFramePr>
          <p:nvPr>
            <p:extLst>
              <p:ext uri="{D42A27DB-BD31-4B8C-83A1-F6EECF244321}">
                <p14:modId xmlns:p14="http://schemas.microsoft.com/office/powerpoint/2010/main" val="1005766811"/>
              </p:ext>
            </p:extLst>
          </p:nvPr>
        </p:nvGraphicFramePr>
        <p:xfrm>
          <a:off x="3614634" y="2049863"/>
          <a:ext cx="756399" cy="1980774"/>
        </p:xfrm>
        <a:graphic>
          <a:graphicData uri="http://schemas.openxmlformats.org/drawingml/2006/table">
            <a:tbl>
              <a:tblPr>
                <a:tableStyleId>{5C22544A-7EE6-4342-B048-85BDC9FD1C3A}</a:tableStyleId>
              </a:tblPr>
              <a:tblGrid>
                <a:gridCol w="756399">
                  <a:extLst>
                    <a:ext uri="{9D8B030D-6E8A-4147-A177-3AD203B41FA5}">
                      <a16:colId xmlns:a16="http://schemas.microsoft.com/office/drawing/2014/main" val="1406748381"/>
                    </a:ext>
                  </a:extLst>
                </a:gridCol>
              </a:tblGrid>
              <a:tr h="387880">
                <a:tc>
                  <a:txBody>
                    <a:bodyPr/>
                    <a:lstStyle/>
                    <a:p>
                      <a:pPr algn="ctr" fontAlgn="ctr"/>
                      <a:r>
                        <a:rPr lang="fr-FR" sz="1200" b="1" i="0" u="none" strike="noStrike" cap="small" baseline="0" dirty="0">
                          <a:solidFill>
                            <a:srgbClr val="009900"/>
                          </a:solidFill>
                          <a:effectLst/>
                          <a:latin typeface="Calibri" panose="020F0502020204030204" pitchFamily="34" charset="0"/>
                        </a:rPr>
                        <a:t>% oui</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250041"/>
                  </a:ext>
                </a:extLst>
              </a:tr>
              <a:tr h="796447">
                <a:tc>
                  <a:txBody>
                    <a:bodyPr/>
                    <a:lstStyle/>
                    <a:p>
                      <a:pPr algn="ctr" fontAlgn="ctr"/>
                      <a:r>
                        <a:rPr lang="fr-FR" sz="1400" b="1" i="0" u="none" strike="noStrike" dirty="0">
                          <a:solidFill>
                            <a:srgbClr val="009900"/>
                          </a:solidFill>
                          <a:effectLst/>
                          <a:latin typeface="Calibri" panose="020F0502020204030204" pitchFamily="34" charset="0"/>
                        </a:rPr>
                        <a:t>58</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1841441"/>
                  </a:ext>
                </a:extLst>
              </a:tr>
              <a:tr h="796447">
                <a:tc>
                  <a:txBody>
                    <a:bodyPr/>
                    <a:lstStyle/>
                    <a:p>
                      <a:pPr algn="ctr" fontAlgn="ctr"/>
                      <a:r>
                        <a:rPr lang="fr-FR" sz="1400" b="1" i="0" u="none" strike="noStrike" dirty="0">
                          <a:solidFill>
                            <a:srgbClr val="009900"/>
                          </a:solidFill>
                          <a:effectLst/>
                          <a:latin typeface="Calibri" panose="020F0502020204030204" pitchFamily="34" charset="0"/>
                        </a:rPr>
                        <a:t>47</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558246"/>
                  </a:ext>
                </a:extLst>
              </a:tr>
            </a:tbl>
          </a:graphicData>
        </a:graphic>
      </p:graphicFrame>
      <p:sp>
        <p:nvSpPr>
          <p:cNvPr id="26" name="ZoneTexte 25">
            <a:extLst>
              <a:ext uri="{FF2B5EF4-FFF2-40B4-BE49-F238E27FC236}">
                <a16:creationId xmlns:a16="http://schemas.microsoft.com/office/drawing/2014/main" id="{8BB66C6C-46D5-4128-A641-EC0C5923C4B7}"/>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sp>
        <p:nvSpPr>
          <p:cNvPr id="15" name="Rectangle 14">
            <a:extLst>
              <a:ext uri="{FF2B5EF4-FFF2-40B4-BE49-F238E27FC236}">
                <a16:creationId xmlns:a16="http://schemas.microsoft.com/office/drawing/2014/main" id="{C35C40DD-1889-447E-92E4-52ACDA845F9B}"/>
              </a:ext>
            </a:extLst>
          </p:cNvPr>
          <p:cNvSpPr/>
          <p:nvPr/>
        </p:nvSpPr>
        <p:spPr>
          <a:xfrm>
            <a:off x="1547603" y="1234834"/>
            <a:ext cx="1710897" cy="276999"/>
          </a:xfrm>
          <a:prstGeom prst="rect">
            <a:avLst/>
          </a:prstGeom>
        </p:spPr>
        <p:txBody>
          <a:bodyPr wrap="square">
            <a:spAutoFit/>
          </a:bodyPr>
          <a:lstStyle/>
          <a:p>
            <a:pPr algn="ctr" fontAlgn="ctr"/>
            <a:r>
              <a:rPr lang="fr-FR" sz="1200" b="1" dirty="0">
                <a:solidFill>
                  <a:schemeClr val="tx2">
                    <a:lumMod val="60000"/>
                    <a:lumOff val="40000"/>
                  </a:schemeClr>
                </a:solidFill>
                <a:latin typeface="Calibri" panose="020F0502020204030204" pitchFamily="34" charset="0"/>
              </a:rPr>
              <a:t>Enseignants</a:t>
            </a:r>
          </a:p>
        </p:txBody>
      </p:sp>
      <p:sp>
        <p:nvSpPr>
          <p:cNvPr id="16" name="Rectangle 15">
            <a:extLst>
              <a:ext uri="{FF2B5EF4-FFF2-40B4-BE49-F238E27FC236}">
                <a16:creationId xmlns:a16="http://schemas.microsoft.com/office/drawing/2014/main" id="{199F1B92-356B-4E65-9927-B902E9770115}"/>
              </a:ext>
            </a:extLst>
          </p:cNvPr>
          <p:cNvSpPr/>
          <p:nvPr/>
        </p:nvSpPr>
        <p:spPr>
          <a:xfrm>
            <a:off x="6183526" y="1179829"/>
            <a:ext cx="1710897" cy="276999"/>
          </a:xfrm>
          <a:prstGeom prst="rect">
            <a:avLst/>
          </a:prstGeom>
        </p:spPr>
        <p:txBody>
          <a:bodyPr wrap="square">
            <a:spAutoFit/>
          </a:bodyPr>
          <a:lstStyle/>
          <a:p>
            <a:pPr algn="ctr" fontAlgn="ctr"/>
            <a:r>
              <a:rPr lang="fr-FR" sz="1200" b="1" dirty="0">
                <a:solidFill>
                  <a:schemeClr val="tx2">
                    <a:lumMod val="60000"/>
                    <a:lumOff val="40000"/>
                  </a:schemeClr>
                </a:solidFill>
                <a:latin typeface="Calibri" panose="020F0502020204030204" pitchFamily="34" charset="0"/>
              </a:rPr>
              <a:t>Non enseignants</a:t>
            </a:r>
          </a:p>
        </p:txBody>
      </p:sp>
      <p:graphicFrame>
        <p:nvGraphicFramePr>
          <p:cNvPr id="17" name="Graphique 16">
            <a:extLst>
              <a:ext uri="{FF2B5EF4-FFF2-40B4-BE49-F238E27FC236}">
                <a16:creationId xmlns:a16="http://schemas.microsoft.com/office/drawing/2014/main" id="{92522F03-79D7-4040-9727-89F0D9D15B5B}"/>
              </a:ext>
            </a:extLst>
          </p:cNvPr>
          <p:cNvGraphicFramePr/>
          <p:nvPr>
            <p:extLst>
              <p:ext uri="{D42A27DB-BD31-4B8C-83A1-F6EECF244321}">
                <p14:modId xmlns:p14="http://schemas.microsoft.com/office/powerpoint/2010/main" val="790847754"/>
              </p:ext>
            </p:extLst>
          </p:nvPr>
        </p:nvGraphicFramePr>
        <p:xfrm>
          <a:off x="5210635" y="1613347"/>
          <a:ext cx="2885626" cy="2417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ableau 17">
            <a:extLst>
              <a:ext uri="{FF2B5EF4-FFF2-40B4-BE49-F238E27FC236}">
                <a16:creationId xmlns:a16="http://schemas.microsoft.com/office/drawing/2014/main" id="{FB8DC6FF-9C39-4781-9B0B-46CB3BB3E247}"/>
              </a:ext>
            </a:extLst>
          </p:cNvPr>
          <p:cNvGraphicFramePr>
            <a:graphicFrameLocks noGrp="1"/>
          </p:cNvGraphicFramePr>
          <p:nvPr>
            <p:extLst>
              <p:ext uri="{D42A27DB-BD31-4B8C-83A1-F6EECF244321}">
                <p14:modId xmlns:p14="http://schemas.microsoft.com/office/powerpoint/2010/main" val="2666705588"/>
              </p:ext>
            </p:extLst>
          </p:nvPr>
        </p:nvGraphicFramePr>
        <p:xfrm>
          <a:off x="4102201" y="1721221"/>
          <a:ext cx="1788778" cy="2268000"/>
        </p:xfrm>
        <a:graphic>
          <a:graphicData uri="http://schemas.openxmlformats.org/drawingml/2006/table">
            <a:tbl>
              <a:tblPr>
                <a:tableStyleId>{5C22544A-7EE6-4342-B048-85BDC9FD1C3A}</a:tableStyleId>
              </a:tblPr>
              <a:tblGrid>
                <a:gridCol w="1788778">
                  <a:extLst>
                    <a:ext uri="{9D8B030D-6E8A-4147-A177-3AD203B41FA5}">
                      <a16:colId xmlns:a16="http://schemas.microsoft.com/office/drawing/2014/main" val="1460710205"/>
                    </a:ext>
                  </a:extLst>
                </a:gridCol>
              </a:tblGrid>
              <a:tr h="612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Par les enseignants</a:t>
                      </a:r>
                      <a:endParaRPr lang="fr-FR" sz="1100" i="1" u="none" strike="noStrike" kern="1200" dirty="0">
                        <a:solidFill>
                          <a:srgbClr val="002060"/>
                        </a:solidFill>
                        <a:effectLst/>
                        <a:latin typeface="Calibri Light" panose="020F0302020204030204" pitchFamily="34" charset="0"/>
                        <a:ea typeface="+mn-ea"/>
                        <a:cs typeface="Calibri Light" panose="020F0302020204030204" pitchFamily="34" charset="0"/>
                      </a:endParaRPr>
                    </a:p>
                  </a:txBody>
                  <a:tcPr marL="7620" marR="7620" marT="7620" marB="0" anchor="ctr">
                    <a:noFill/>
                  </a:tcPr>
                </a:tc>
                <a:extLst>
                  <a:ext uri="{0D108BD9-81ED-4DB2-BD59-A6C34878D82A}">
                    <a16:rowId xmlns:a16="http://schemas.microsoft.com/office/drawing/2014/main" val="469989869"/>
                  </a:ext>
                </a:extLst>
              </a:tr>
              <a:tr h="972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Par les parents d’élèves</a:t>
                      </a:r>
                    </a:p>
                  </a:txBody>
                  <a:tcPr marL="7620" marR="7620" marT="7620" marB="0" anchor="ctr">
                    <a:noFill/>
                  </a:tcPr>
                </a:tc>
                <a:extLst>
                  <a:ext uri="{0D108BD9-81ED-4DB2-BD59-A6C34878D82A}">
                    <a16:rowId xmlns:a16="http://schemas.microsoft.com/office/drawing/2014/main" val="2989625118"/>
                  </a:ext>
                </a:extLst>
              </a:tr>
              <a:tr h="684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Par votre hiérarchie</a:t>
                      </a:r>
                    </a:p>
                  </a:txBody>
                  <a:tcPr marL="7620" marR="7620" marT="7620" marB="0" anchor="ctr">
                    <a:noFill/>
                  </a:tcPr>
                </a:tc>
                <a:extLst>
                  <a:ext uri="{0D108BD9-81ED-4DB2-BD59-A6C34878D82A}">
                    <a16:rowId xmlns:a16="http://schemas.microsoft.com/office/drawing/2014/main" val="3241999116"/>
                  </a:ext>
                </a:extLst>
              </a:tr>
            </a:tbl>
          </a:graphicData>
        </a:graphic>
      </p:graphicFrame>
      <p:graphicFrame>
        <p:nvGraphicFramePr>
          <p:cNvPr id="19" name="Tableau 18">
            <a:extLst>
              <a:ext uri="{FF2B5EF4-FFF2-40B4-BE49-F238E27FC236}">
                <a16:creationId xmlns:a16="http://schemas.microsoft.com/office/drawing/2014/main" id="{0F9ACF83-9F76-449F-B7B7-1BBDEE3C08E2}"/>
              </a:ext>
            </a:extLst>
          </p:cNvPr>
          <p:cNvGraphicFramePr>
            <a:graphicFrameLocks noGrp="1"/>
          </p:cNvGraphicFramePr>
          <p:nvPr>
            <p:extLst>
              <p:ext uri="{D42A27DB-BD31-4B8C-83A1-F6EECF244321}">
                <p14:modId xmlns:p14="http://schemas.microsoft.com/office/powerpoint/2010/main" val="970579203"/>
              </p:ext>
            </p:extLst>
          </p:nvPr>
        </p:nvGraphicFramePr>
        <p:xfrm>
          <a:off x="7959952" y="1252756"/>
          <a:ext cx="975911" cy="2741510"/>
        </p:xfrm>
        <a:graphic>
          <a:graphicData uri="http://schemas.openxmlformats.org/drawingml/2006/table">
            <a:tbl>
              <a:tblPr>
                <a:tableStyleId>{5C22544A-7EE6-4342-B048-85BDC9FD1C3A}</a:tableStyleId>
              </a:tblPr>
              <a:tblGrid>
                <a:gridCol w="975911">
                  <a:extLst>
                    <a:ext uri="{9D8B030D-6E8A-4147-A177-3AD203B41FA5}">
                      <a16:colId xmlns:a16="http://schemas.microsoft.com/office/drawing/2014/main" val="1406748381"/>
                    </a:ext>
                  </a:extLst>
                </a:gridCol>
              </a:tblGrid>
              <a:tr h="382892">
                <a:tc>
                  <a:txBody>
                    <a:bodyPr/>
                    <a:lstStyle/>
                    <a:p>
                      <a:pPr algn="ctr" fontAlgn="ctr"/>
                      <a:r>
                        <a:rPr lang="fr-FR" sz="1200" b="1" i="0" u="none" strike="noStrike" cap="small" baseline="0" dirty="0">
                          <a:solidFill>
                            <a:srgbClr val="009900"/>
                          </a:solidFill>
                          <a:effectLst/>
                          <a:latin typeface="Calibri" panose="020F0502020204030204" pitchFamily="34" charset="0"/>
                        </a:rPr>
                        <a:t>% oui</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250041"/>
                  </a:ext>
                </a:extLst>
              </a:tr>
              <a:tr h="786206">
                <a:tc>
                  <a:txBody>
                    <a:bodyPr/>
                    <a:lstStyle/>
                    <a:p>
                      <a:pPr algn="ctr" fontAlgn="ctr"/>
                      <a:r>
                        <a:rPr lang="fr-FR" sz="1400" b="1" i="0" u="none" strike="noStrike" dirty="0">
                          <a:solidFill>
                            <a:srgbClr val="009900"/>
                          </a:solidFill>
                          <a:effectLst/>
                          <a:latin typeface="Calibri" panose="020F0502020204030204" pitchFamily="34" charset="0"/>
                        </a:rPr>
                        <a:t>74</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935159"/>
                  </a:ext>
                </a:extLst>
              </a:tr>
              <a:tr h="786206">
                <a:tc>
                  <a:txBody>
                    <a:bodyPr/>
                    <a:lstStyle/>
                    <a:p>
                      <a:pPr algn="ctr" fontAlgn="ctr"/>
                      <a:r>
                        <a:rPr lang="fr-FR" sz="1400" b="1" i="0" u="none" strike="noStrike" dirty="0">
                          <a:solidFill>
                            <a:srgbClr val="009900"/>
                          </a:solidFill>
                          <a:effectLst/>
                          <a:latin typeface="Calibri" panose="020F0502020204030204" pitchFamily="34" charset="0"/>
                        </a:rPr>
                        <a:t>70</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1841441"/>
                  </a:ext>
                </a:extLst>
              </a:tr>
              <a:tr h="786206">
                <a:tc>
                  <a:txBody>
                    <a:bodyPr/>
                    <a:lstStyle/>
                    <a:p>
                      <a:pPr algn="ctr" fontAlgn="ctr"/>
                      <a:r>
                        <a:rPr lang="fr-FR" sz="1400" b="1" i="0" u="none" strike="noStrike" dirty="0">
                          <a:solidFill>
                            <a:srgbClr val="009900"/>
                          </a:solidFill>
                          <a:effectLst/>
                          <a:latin typeface="Calibri" panose="020F0502020204030204" pitchFamily="34" charset="0"/>
                        </a:rPr>
                        <a:t>68</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558246"/>
                  </a:ext>
                </a:extLst>
              </a:tr>
            </a:tbl>
          </a:graphicData>
        </a:graphic>
      </p:graphicFrame>
      <p:sp>
        <p:nvSpPr>
          <p:cNvPr id="2" name="ZoneTexte 1">
            <a:extLst>
              <a:ext uri="{FF2B5EF4-FFF2-40B4-BE49-F238E27FC236}">
                <a16:creationId xmlns:a16="http://schemas.microsoft.com/office/drawing/2014/main" id="{F521955C-0EC5-4316-80B4-1F3582AB48C0}"/>
              </a:ext>
            </a:extLst>
          </p:cNvPr>
          <p:cNvSpPr txBox="1"/>
          <p:nvPr/>
        </p:nvSpPr>
        <p:spPr>
          <a:xfrm>
            <a:off x="1286189" y="3908666"/>
            <a:ext cx="3023897" cy="307777"/>
          </a:xfrm>
          <a:prstGeom prst="rect">
            <a:avLst/>
          </a:prstGeom>
        </p:spPr>
        <p:txBody>
          <a:bodyPr vert="horz" wrap="square" lIns="0" tIns="0" rIns="0" bIns="0" rtlCol="0">
            <a:spAutoFit/>
          </a:bodyPr>
          <a:lstStyle/>
          <a:p>
            <a:pPr marL="4763" algn="r"/>
            <a:r>
              <a:rPr lang="fr-FR" sz="1000" i="1" dirty="0"/>
              <a:t>39% dans le primaire / 53% dans le secondaire</a:t>
            </a:r>
          </a:p>
          <a:p>
            <a:pPr marL="4763" algn="r"/>
            <a:r>
              <a:rPr lang="fr-FR" sz="1000" i="1" dirty="0"/>
              <a:t>43% dans le public / 66% dans le privé sous contrat</a:t>
            </a:r>
          </a:p>
        </p:txBody>
      </p:sp>
      <p:cxnSp>
        <p:nvCxnSpPr>
          <p:cNvPr id="4" name="Connecteur droit avec flèche 3">
            <a:extLst>
              <a:ext uri="{FF2B5EF4-FFF2-40B4-BE49-F238E27FC236}">
                <a16:creationId xmlns:a16="http://schemas.microsoft.com/office/drawing/2014/main" id="{7D44E641-DC1C-4776-8EA9-6EEA7F31687D}"/>
              </a:ext>
            </a:extLst>
          </p:cNvPr>
          <p:cNvCxnSpPr>
            <a:cxnSpLocks/>
          </p:cNvCxnSpPr>
          <p:nvPr/>
        </p:nvCxnSpPr>
        <p:spPr>
          <a:xfrm flipV="1">
            <a:off x="3659789" y="3697865"/>
            <a:ext cx="204362" cy="140534"/>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
        <p:nvSpPr>
          <p:cNvPr id="24" name="ZoneTexte 23">
            <a:extLst>
              <a:ext uri="{FF2B5EF4-FFF2-40B4-BE49-F238E27FC236}">
                <a16:creationId xmlns:a16="http://schemas.microsoft.com/office/drawing/2014/main" id="{1E7DB302-B9F5-423D-ACC2-82F6599B84AF}"/>
              </a:ext>
            </a:extLst>
          </p:cNvPr>
          <p:cNvSpPr txBox="1"/>
          <p:nvPr/>
        </p:nvSpPr>
        <p:spPr>
          <a:xfrm>
            <a:off x="840760" y="3076213"/>
            <a:ext cx="3469326" cy="307777"/>
          </a:xfrm>
          <a:prstGeom prst="rect">
            <a:avLst/>
          </a:prstGeom>
        </p:spPr>
        <p:txBody>
          <a:bodyPr vert="horz" wrap="square" lIns="0" tIns="0" rIns="0" bIns="0" rtlCol="0">
            <a:spAutoFit/>
          </a:bodyPr>
          <a:lstStyle/>
          <a:p>
            <a:pPr marL="4763" algn="r"/>
            <a:r>
              <a:rPr lang="fr-FR" sz="1000" i="1" dirty="0"/>
              <a:t>62% dans le primaire / 55% dans le secondaire</a:t>
            </a:r>
          </a:p>
          <a:p>
            <a:pPr marL="4763" algn="r"/>
            <a:r>
              <a:rPr lang="fr-FR" sz="1000" i="1" dirty="0"/>
              <a:t>57% dans le public / 67% dans le privé sous contrat</a:t>
            </a:r>
          </a:p>
        </p:txBody>
      </p:sp>
      <p:cxnSp>
        <p:nvCxnSpPr>
          <p:cNvPr id="25" name="Connecteur droit avec flèche 24">
            <a:extLst>
              <a:ext uri="{FF2B5EF4-FFF2-40B4-BE49-F238E27FC236}">
                <a16:creationId xmlns:a16="http://schemas.microsoft.com/office/drawing/2014/main" id="{96DF9F82-9A43-4ADE-90D9-5115E57197FD}"/>
              </a:ext>
            </a:extLst>
          </p:cNvPr>
          <p:cNvCxnSpPr>
            <a:cxnSpLocks/>
          </p:cNvCxnSpPr>
          <p:nvPr/>
        </p:nvCxnSpPr>
        <p:spPr>
          <a:xfrm flipV="1">
            <a:off x="3659789" y="2909950"/>
            <a:ext cx="204362" cy="140534"/>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117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4224528" y="629539"/>
            <a:ext cx="4868836"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En ce qui concerne l’individualisation de la rémunération des professionnels de l’éducation, de laquelle des propositions suivantes êtes-vous le plus proche ou le moins éloigné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4224528" y="1049514"/>
            <a:ext cx="4798130"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La majorité des personnels n’est pas opposée au principe de l’individualisation de la rémunération, mais s’oppose à son application car pense qu’elle ne sera pas mise correctement en œuvre</a:t>
            </a:r>
          </a:p>
        </p:txBody>
      </p:sp>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id="{DCDC61DB-6B20-455F-B54A-C99456124069}"/>
              </a:ext>
            </a:extLst>
          </p:cNvPr>
          <p:cNvGraphicFramePr>
            <a:graphicFrameLocks noGrp="1"/>
          </p:cNvGraphicFramePr>
          <p:nvPr>
            <p:extLst>
              <p:ext uri="{D42A27DB-BD31-4B8C-83A1-F6EECF244321}">
                <p14:modId xmlns:p14="http://schemas.microsoft.com/office/powerpoint/2010/main" val="904836898"/>
              </p:ext>
            </p:extLst>
          </p:nvPr>
        </p:nvGraphicFramePr>
        <p:xfrm>
          <a:off x="166746" y="1808654"/>
          <a:ext cx="3152526" cy="2268000"/>
        </p:xfrm>
        <a:graphic>
          <a:graphicData uri="http://schemas.openxmlformats.org/drawingml/2006/table">
            <a:tbl>
              <a:tblPr>
                <a:tableStyleId>{5C22544A-7EE6-4342-B048-85BDC9FD1C3A}</a:tableStyleId>
              </a:tblPr>
              <a:tblGrid>
                <a:gridCol w="3152526">
                  <a:extLst>
                    <a:ext uri="{9D8B030D-6E8A-4147-A177-3AD203B41FA5}">
                      <a16:colId xmlns:a16="http://schemas.microsoft.com/office/drawing/2014/main" val="1460710205"/>
                    </a:ext>
                  </a:extLst>
                </a:gridCol>
              </a:tblGrid>
              <a:tr h="612000">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Vous êtes </a:t>
                      </a:r>
                      <a:r>
                        <a:rPr lang="fr-FR" sz="1100" b="1" u="sng" strike="noStrike" kern="1200" dirty="0">
                          <a:solidFill>
                            <a:srgbClr val="002060"/>
                          </a:solidFill>
                          <a:effectLst/>
                          <a:latin typeface="Calibri Light" panose="020F0302020204030204" pitchFamily="34" charset="0"/>
                          <a:ea typeface="+mn-ea"/>
                          <a:cs typeface="Calibri Light" panose="020F0302020204030204" pitchFamily="34" charset="0"/>
                        </a:rPr>
                        <a:t>favorable</a:t>
                      </a: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 à son application</a:t>
                      </a:r>
                    </a:p>
                  </a:txBody>
                  <a:tcPr marL="7620" marR="7620" marT="7620" marB="0" anchor="ctr">
                    <a:noFill/>
                  </a:tcPr>
                </a:tc>
                <a:extLst>
                  <a:ext uri="{0D108BD9-81ED-4DB2-BD59-A6C34878D82A}">
                    <a16:rowId xmlns:a16="http://schemas.microsoft.com/office/drawing/2014/main" val="469989869"/>
                  </a:ext>
                </a:extLst>
              </a:tr>
              <a:tr h="972000">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Vous êtes </a:t>
                      </a:r>
                      <a:r>
                        <a:rPr lang="fr-FR" sz="1100" b="1" u="sng" strike="noStrike" kern="1200" dirty="0">
                          <a:solidFill>
                            <a:srgbClr val="002060"/>
                          </a:solidFill>
                          <a:effectLst/>
                          <a:latin typeface="Calibri Light" panose="020F0302020204030204" pitchFamily="34" charset="0"/>
                          <a:ea typeface="+mn-ea"/>
                          <a:cs typeface="Calibri Light" panose="020F0302020204030204" pitchFamily="34" charset="0"/>
                        </a:rPr>
                        <a:t>pour</a:t>
                      </a: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 sur le principe mais vous pensez que ce ne sera pas correctement mis en œuvre</a:t>
                      </a:r>
                      <a:b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br>
                      <a:r>
                        <a:rPr lang="fr-FR" sz="1100" i="1" u="none" strike="noStrike" kern="1200" dirty="0">
                          <a:solidFill>
                            <a:srgbClr val="002060"/>
                          </a:solidFill>
                          <a:effectLst/>
                          <a:latin typeface="Calibri Light" panose="020F0302020204030204" pitchFamily="34" charset="0"/>
                          <a:ea typeface="+mn-ea"/>
                          <a:cs typeface="Calibri Light" panose="020F0302020204030204" pitchFamily="34" charset="0"/>
                        </a:rPr>
                        <a:t>(critère retenus…)</a:t>
                      </a:r>
                    </a:p>
                  </a:txBody>
                  <a:tcPr marL="7620" marR="7620" marT="7620" marB="0" anchor="ctr">
                    <a:noFill/>
                  </a:tcPr>
                </a:tc>
                <a:extLst>
                  <a:ext uri="{0D108BD9-81ED-4DB2-BD59-A6C34878D82A}">
                    <a16:rowId xmlns:a16="http://schemas.microsoft.com/office/drawing/2014/main" val="2989625118"/>
                  </a:ext>
                </a:extLst>
              </a:tr>
              <a:tr h="684000">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Vous êtes </a:t>
                      </a:r>
                      <a:r>
                        <a:rPr lang="fr-FR" sz="1100" b="1" u="sng" strike="noStrike" kern="1200" dirty="0">
                          <a:solidFill>
                            <a:srgbClr val="002060"/>
                          </a:solidFill>
                          <a:effectLst/>
                          <a:latin typeface="Calibri Light" panose="020F0302020204030204" pitchFamily="34" charset="0"/>
                          <a:ea typeface="+mn-ea"/>
                          <a:cs typeface="Calibri Light" panose="020F0302020204030204" pitchFamily="34" charset="0"/>
                        </a:rPr>
                        <a:t>défavorable</a:t>
                      </a: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 à ce principe</a:t>
                      </a:r>
                    </a:p>
                  </a:txBody>
                  <a:tcPr marL="7620" marR="7620" marT="7620" marB="0" anchor="ctr">
                    <a:noFill/>
                  </a:tcPr>
                </a:tc>
                <a:extLst>
                  <a:ext uri="{0D108BD9-81ED-4DB2-BD59-A6C34878D82A}">
                    <a16:rowId xmlns:a16="http://schemas.microsoft.com/office/drawing/2014/main" val="3241999116"/>
                  </a:ext>
                </a:extLst>
              </a:tr>
            </a:tbl>
          </a:graphicData>
        </a:graphic>
      </p:graphicFrame>
      <p:graphicFrame>
        <p:nvGraphicFramePr>
          <p:cNvPr id="29" name="Tableau 28">
            <a:extLst>
              <a:ext uri="{FF2B5EF4-FFF2-40B4-BE49-F238E27FC236}">
                <a16:creationId xmlns:a16="http://schemas.microsoft.com/office/drawing/2014/main" id="{1F93C857-E117-4C2D-B23F-EBCAA9ADF704}"/>
              </a:ext>
            </a:extLst>
          </p:cNvPr>
          <p:cNvGraphicFramePr>
            <a:graphicFrameLocks noGrp="1"/>
          </p:cNvGraphicFramePr>
          <p:nvPr>
            <p:extLst>
              <p:ext uri="{D42A27DB-BD31-4B8C-83A1-F6EECF244321}">
                <p14:modId xmlns:p14="http://schemas.microsoft.com/office/powerpoint/2010/main" val="299736863"/>
              </p:ext>
            </p:extLst>
          </p:nvPr>
        </p:nvGraphicFramePr>
        <p:xfrm>
          <a:off x="5972720" y="1340084"/>
          <a:ext cx="1654392" cy="2750558"/>
        </p:xfrm>
        <a:graphic>
          <a:graphicData uri="http://schemas.openxmlformats.org/drawingml/2006/table">
            <a:tbl>
              <a:tblPr>
                <a:tableStyleId>{5C22544A-7EE6-4342-B048-85BDC9FD1C3A}</a:tableStyleId>
              </a:tblPr>
              <a:tblGrid>
                <a:gridCol w="827196">
                  <a:extLst>
                    <a:ext uri="{9D8B030D-6E8A-4147-A177-3AD203B41FA5}">
                      <a16:colId xmlns:a16="http://schemas.microsoft.com/office/drawing/2014/main" val="673360338"/>
                    </a:ext>
                  </a:extLst>
                </a:gridCol>
                <a:gridCol w="827196">
                  <a:extLst>
                    <a:ext uri="{9D8B030D-6E8A-4147-A177-3AD203B41FA5}">
                      <a16:colId xmlns:a16="http://schemas.microsoft.com/office/drawing/2014/main" val="606815232"/>
                    </a:ext>
                  </a:extLst>
                </a:gridCol>
              </a:tblGrid>
              <a:tr h="378635">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non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790641">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17</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25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790641">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52</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61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1841441"/>
                  </a:ext>
                </a:extLst>
              </a:tr>
              <a:tr h="790641">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14</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bl>
          </a:graphicData>
        </a:graphic>
      </p:graphicFrame>
      <p:sp>
        <p:nvSpPr>
          <p:cNvPr id="26" name="ZoneTexte 25">
            <a:extLst>
              <a:ext uri="{FF2B5EF4-FFF2-40B4-BE49-F238E27FC236}">
                <a16:creationId xmlns:a16="http://schemas.microsoft.com/office/drawing/2014/main" id="{8BB66C6C-46D5-4128-A641-EC0C5923C4B7}"/>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grpSp>
        <p:nvGrpSpPr>
          <p:cNvPr id="15" name="Group 133">
            <a:extLst>
              <a:ext uri="{FF2B5EF4-FFF2-40B4-BE49-F238E27FC236}">
                <a16:creationId xmlns:a16="http://schemas.microsoft.com/office/drawing/2014/main" id="{80BDE6D1-7482-4C50-83FA-6DAC81E6411C}"/>
              </a:ext>
            </a:extLst>
          </p:cNvPr>
          <p:cNvGrpSpPr>
            <a:grpSpLocks noChangeAspect="1"/>
          </p:cNvGrpSpPr>
          <p:nvPr/>
        </p:nvGrpSpPr>
        <p:grpSpPr>
          <a:xfrm>
            <a:off x="3571003" y="1294090"/>
            <a:ext cx="507815" cy="388403"/>
            <a:chOff x="2691656" y="1556792"/>
            <a:chExt cx="1621008" cy="1239832"/>
          </a:xfrm>
          <a:solidFill>
            <a:schemeClr val="tx2">
              <a:lumMod val="60000"/>
              <a:lumOff val="40000"/>
            </a:schemeClr>
          </a:solidFill>
        </p:grpSpPr>
        <p:sp>
          <p:nvSpPr>
            <p:cNvPr id="16" name="Freeform 6">
              <a:extLst>
                <a:ext uri="{FF2B5EF4-FFF2-40B4-BE49-F238E27FC236}">
                  <a16:creationId xmlns:a16="http://schemas.microsoft.com/office/drawing/2014/main" id="{FE2D27A5-CB7A-4596-9E52-FB1F30ED4DC3}"/>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C78E9564-58C8-4603-B4C9-9452E26C8140}"/>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0017BCB3-12BA-4B56-956E-D692FF557644}"/>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9" name="Rectangle 18">
            <a:extLst>
              <a:ext uri="{FF2B5EF4-FFF2-40B4-BE49-F238E27FC236}">
                <a16:creationId xmlns:a16="http://schemas.microsoft.com/office/drawing/2014/main" id="{31EED215-361C-4FF0-AF24-E97DFD80F161}"/>
              </a:ext>
            </a:extLst>
          </p:cNvPr>
          <p:cNvSpPr/>
          <p:nvPr/>
        </p:nvSpPr>
        <p:spPr>
          <a:xfrm>
            <a:off x="3979883" y="1285293"/>
            <a:ext cx="1742853" cy="461665"/>
          </a:xfrm>
          <a:prstGeom prst="rect">
            <a:avLst/>
          </a:prstGeom>
        </p:spPr>
        <p:txBody>
          <a:bodyPr wrap="square">
            <a:spAutoFit/>
          </a:bodyPr>
          <a:lstStyle/>
          <a:p>
            <a:pPr algn="ctr" fontAlgn="ctr"/>
            <a:r>
              <a:rPr lang="fr-FR" sz="1200" b="1" dirty="0">
                <a:solidFill>
                  <a:schemeClr val="tx2">
                    <a:lumMod val="60000"/>
                    <a:lumOff val="40000"/>
                  </a:schemeClr>
                </a:solidFill>
                <a:latin typeface="Calibri" panose="020F0502020204030204" pitchFamily="34" charset="0"/>
              </a:rPr>
              <a:t>% Personnels de l’éducation nationale</a:t>
            </a:r>
          </a:p>
        </p:txBody>
      </p:sp>
      <p:graphicFrame>
        <p:nvGraphicFramePr>
          <p:cNvPr id="20" name="Graphique 19">
            <a:extLst>
              <a:ext uri="{FF2B5EF4-FFF2-40B4-BE49-F238E27FC236}">
                <a16:creationId xmlns:a16="http://schemas.microsoft.com/office/drawing/2014/main" id="{0113082C-77C6-4741-AD3B-248D31874D50}"/>
              </a:ext>
            </a:extLst>
          </p:cNvPr>
          <p:cNvGraphicFramePr/>
          <p:nvPr>
            <p:extLst>
              <p:ext uri="{D42A27DB-BD31-4B8C-83A1-F6EECF244321}">
                <p14:modId xmlns:p14="http://schemas.microsoft.com/office/powerpoint/2010/main" val="3551144331"/>
              </p:ext>
            </p:extLst>
          </p:nvPr>
        </p:nvGraphicFramePr>
        <p:xfrm>
          <a:off x="3324234" y="1317417"/>
          <a:ext cx="3024000" cy="2944368"/>
        </p:xfrm>
        <a:graphic>
          <a:graphicData uri="http://schemas.openxmlformats.org/drawingml/2006/chart">
            <c:chart xmlns:c="http://schemas.openxmlformats.org/drawingml/2006/chart" xmlns:r="http://schemas.openxmlformats.org/officeDocument/2006/relationships" r:id="rId2"/>
          </a:graphicData>
        </a:graphic>
      </p:graphicFrame>
      <p:sp>
        <p:nvSpPr>
          <p:cNvPr id="21" name="ZoneTexte 20">
            <a:extLst>
              <a:ext uri="{FF2B5EF4-FFF2-40B4-BE49-F238E27FC236}">
                <a16:creationId xmlns:a16="http://schemas.microsoft.com/office/drawing/2014/main" id="{1C616D71-F539-4C50-A6A4-6E93D2905DBB}"/>
              </a:ext>
            </a:extLst>
          </p:cNvPr>
          <p:cNvSpPr txBox="1"/>
          <p:nvPr/>
        </p:nvSpPr>
        <p:spPr>
          <a:xfrm>
            <a:off x="3324234" y="2381794"/>
            <a:ext cx="3469326" cy="307777"/>
          </a:xfrm>
          <a:prstGeom prst="rect">
            <a:avLst/>
          </a:prstGeom>
        </p:spPr>
        <p:txBody>
          <a:bodyPr vert="horz" wrap="square" lIns="0" tIns="0" rIns="0" bIns="0" rtlCol="0">
            <a:spAutoFit/>
          </a:bodyPr>
          <a:lstStyle/>
          <a:p>
            <a:pPr marL="4763" algn="r"/>
            <a:r>
              <a:rPr lang="fr-FR" sz="1000" i="1" dirty="0"/>
              <a:t>16% dans le public / 22% dans le privé sous contrat</a:t>
            </a:r>
          </a:p>
          <a:p>
            <a:pPr marL="4763" algn="r"/>
            <a:r>
              <a:rPr lang="fr-FR" sz="1000" i="1" dirty="0"/>
              <a:t>29% de ceux qui ont – de 10 ans d’ancienneté / 10% plus de 10 ans</a:t>
            </a:r>
          </a:p>
        </p:txBody>
      </p:sp>
      <p:cxnSp>
        <p:nvCxnSpPr>
          <p:cNvPr id="22" name="Connecteur droit avec flèche 21">
            <a:extLst>
              <a:ext uri="{FF2B5EF4-FFF2-40B4-BE49-F238E27FC236}">
                <a16:creationId xmlns:a16="http://schemas.microsoft.com/office/drawing/2014/main" id="{76061A0F-55C8-4F2F-99CE-3F95551F43EE}"/>
              </a:ext>
            </a:extLst>
          </p:cNvPr>
          <p:cNvCxnSpPr>
            <a:cxnSpLocks/>
          </p:cNvCxnSpPr>
          <p:nvPr/>
        </p:nvCxnSpPr>
        <p:spPr>
          <a:xfrm flipV="1">
            <a:off x="6143263" y="2215531"/>
            <a:ext cx="204362" cy="140534"/>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
        <p:nvSpPr>
          <p:cNvPr id="23" name="ZoneTexte 22">
            <a:extLst>
              <a:ext uri="{FF2B5EF4-FFF2-40B4-BE49-F238E27FC236}">
                <a16:creationId xmlns:a16="http://schemas.microsoft.com/office/drawing/2014/main" id="{DF0A7DB5-DE59-4400-834A-00947F85795C}"/>
              </a:ext>
            </a:extLst>
          </p:cNvPr>
          <p:cNvSpPr txBox="1"/>
          <p:nvPr/>
        </p:nvSpPr>
        <p:spPr>
          <a:xfrm>
            <a:off x="3324234" y="4004425"/>
            <a:ext cx="3469326" cy="153888"/>
          </a:xfrm>
          <a:prstGeom prst="rect">
            <a:avLst/>
          </a:prstGeom>
        </p:spPr>
        <p:txBody>
          <a:bodyPr vert="horz" wrap="square" lIns="0" tIns="0" rIns="0" bIns="0" rtlCol="0">
            <a:spAutoFit/>
          </a:bodyPr>
          <a:lstStyle/>
          <a:p>
            <a:pPr marL="4763" algn="r"/>
            <a:r>
              <a:rPr lang="fr-FR" sz="1000" i="1" dirty="0"/>
              <a:t>40% de ceux qui ont + de 20 ans d’ancienneté</a:t>
            </a:r>
          </a:p>
        </p:txBody>
      </p:sp>
      <p:cxnSp>
        <p:nvCxnSpPr>
          <p:cNvPr id="24" name="Connecteur droit avec flèche 23">
            <a:extLst>
              <a:ext uri="{FF2B5EF4-FFF2-40B4-BE49-F238E27FC236}">
                <a16:creationId xmlns:a16="http://schemas.microsoft.com/office/drawing/2014/main" id="{EC242F59-CBB5-4D0A-A2AC-DE9616ACEAEC}"/>
              </a:ext>
            </a:extLst>
          </p:cNvPr>
          <p:cNvCxnSpPr>
            <a:cxnSpLocks/>
          </p:cNvCxnSpPr>
          <p:nvPr/>
        </p:nvCxnSpPr>
        <p:spPr>
          <a:xfrm flipV="1">
            <a:off x="6143263" y="3838162"/>
            <a:ext cx="204362" cy="140534"/>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3738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re 32"/>
          <p:cNvSpPr>
            <a:spLocks noGrp="1"/>
          </p:cNvSpPr>
          <p:nvPr>
            <p:ph type="title"/>
          </p:nvPr>
        </p:nvSpPr>
        <p:spPr>
          <a:xfrm>
            <a:off x="232226" y="170699"/>
            <a:ext cx="8654595" cy="276999"/>
          </a:xfrm>
        </p:spPr>
        <p:txBody>
          <a:bodyPr>
            <a:normAutofit/>
          </a:bodyPr>
          <a:lstStyle/>
          <a:p>
            <a:r>
              <a:rPr lang="fr-FR" sz="2000" dirty="0">
                <a:solidFill>
                  <a:schemeClr val="tx2"/>
                </a:solidFill>
                <a:latin typeface="+mn-lt"/>
              </a:rPr>
              <a:t>FICHE </a:t>
            </a:r>
            <a:r>
              <a:rPr lang="fr-FR" sz="2000" dirty="0">
                <a:latin typeface="+mn-lt"/>
              </a:rPr>
              <a:t>TECHNIQUE</a:t>
            </a:r>
          </a:p>
        </p:txBody>
      </p:sp>
      <p:sp>
        <p:nvSpPr>
          <p:cNvPr id="61" name="Text Placeholder 5"/>
          <p:cNvSpPr txBox="1">
            <a:spLocks/>
          </p:cNvSpPr>
          <p:nvPr/>
        </p:nvSpPr>
        <p:spPr>
          <a:xfrm>
            <a:off x="214948" y="1262400"/>
            <a:ext cx="8671874" cy="3447618"/>
          </a:xfrm>
          <a:prstGeom prst="rect">
            <a:avLst/>
          </a:prstGeom>
        </p:spPr>
        <p:txBody>
          <a:bodyPr vert="horz" lIns="0" tIns="0" rIns="0" bIns="0" numCol="2" spcCol="288000" rtlCol="0">
            <a:noAutofit/>
          </a:bodyPr>
          <a:lstStyle>
            <a:lvl1pPr marL="176213" indent="-176213"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1pPr>
            <a:lvl2pPr marL="476250" indent="-166688" algn="l" defTabSz="924282" rtl="0" eaLnBrk="1" latinLnBrk="0" hangingPunct="1">
              <a:lnSpc>
                <a:spcPct val="100000"/>
              </a:lnSpc>
              <a:spcBef>
                <a:spcPts val="300"/>
              </a:spcBef>
              <a:spcAft>
                <a:spcPts val="300"/>
              </a:spcAft>
              <a:buFont typeface="Arial" panose="020B0604020202020204" pitchFamily="34" charset="0"/>
              <a:buChar char="–"/>
              <a:tabLst/>
              <a:defRPr sz="1200" kern="1200">
                <a:solidFill>
                  <a:schemeClr val="tx1"/>
                </a:solidFill>
                <a:latin typeface="+mn-lt"/>
                <a:ea typeface="+mn-ea"/>
                <a:cs typeface="+mn-cs"/>
              </a:defRPr>
            </a:lvl2pPr>
            <a:lvl3pPr marL="692150" indent="-177800"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968375" indent="-174625"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6204" indent="-176204" algn="just" defTabSz="924236">
              <a:buSzPct val="140000"/>
              <a:buBlip>
                <a:blip r:embed="rId2"/>
              </a:buBlip>
              <a:defRPr/>
            </a:pPr>
            <a:endParaRPr lang="fr-FR" sz="1100" dirty="0">
              <a:solidFill>
                <a:srgbClr val="222223"/>
              </a:solidFill>
              <a:latin typeface="Calibri"/>
            </a:endParaRPr>
          </a:p>
        </p:txBody>
      </p:sp>
      <p:cxnSp>
        <p:nvCxnSpPr>
          <p:cNvPr id="74" name="Connecteur droit 73"/>
          <p:cNvCxnSpPr/>
          <p:nvPr/>
        </p:nvCxnSpPr>
        <p:spPr>
          <a:xfrm>
            <a:off x="293901" y="4191619"/>
            <a:ext cx="8352928" cy="0"/>
          </a:xfrm>
          <a:prstGeom prst="line">
            <a:avLst/>
          </a:prstGeom>
          <a:noFill/>
          <a:ln w="3175" cap="flat" cmpd="sng" algn="ctr">
            <a:solidFill>
              <a:sysClr val="window" lastClr="FFFFFF">
                <a:lumMod val="65000"/>
              </a:sysClr>
            </a:solidFill>
            <a:prstDash val="solid"/>
          </a:ln>
          <a:effectLst/>
        </p:spPr>
      </p:cxnSp>
      <p:sp>
        <p:nvSpPr>
          <p:cNvPr id="75" name="Espace réservé du texte 23"/>
          <p:cNvSpPr txBox="1">
            <a:spLocks/>
          </p:cNvSpPr>
          <p:nvPr/>
        </p:nvSpPr>
        <p:spPr>
          <a:xfrm>
            <a:off x="666156" y="4166861"/>
            <a:ext cx="8352928" cy="585693"/>
          </a:xfrm>
          <a:prstGeom prst="rect">
            <a:avLst/>
          </a:prstGeom>
        </p:spPr>
        <p:txBody>
          <a:bodyPr anchor="ctr"/>
          <a:lstStyle>
            <a:lvl1pPr marL="342900" marR="0" indent="-342900" algn="ctr" defTabSz="9144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1600" kern="1200">
                <a:solidFill>
                  <a:schemeClr val="bg2"/>
                </a:solidFill>
                <a:latin typeface="Helvetica" pitchFamily="34" charset="0"/>
                <a:ea typeface="+mn-ea"/>
                <a:cs typeface="+mn-cs"/>
              </a:defRPr>
            </a:lvl1pPr>
            <a:lvl2pPr marL="742950" indent="-285750" algn="ctr" defTabSz="914400" rtl="0" eaLnBrk="1" latinLnBrk="0" hangingPunct="1">
              <a:spcBef>
                <a:spcPct val="20000"/>
              </a:spcBef>
              <a:buClr>
                <a:schemeClr val="accent2"/>
              </a:buClr>
              <a:buFont typeface="Arial" panose="020B0604020202020204" pitchFamily="34" charset="0"/>
              <a:buChar char="–"/>
              <a:defRPr sz="1400" kern="1200">
                <a:solidFill>
                  <a:schemeClr val="bg2"/>
                </a:solidFill>
                <a:latin typeface="Helvetica" pitchFamily="34" charset="0"/>
                <a:ea typeface="+mn-ea"/>
                <a:cs typeface="+mn-cs"/>
              </a:defRPr>
            </a:lvl2pPr>
            <a:lvl3pPr marL="1143000" indent="-228600" algn="ctr" defTabSz="914400" rtl="0" eaLnBrk="1" latinLnBrk="0" hangingPunct="1">
              <a:spcBef>
                <a:spcPct val="20000"/>
              </a:spcBef>
              <a:buClr>
                <a:schemeClr val="accent2"/>
              </a:buClr>
              <a:buFont typeface="Arial" panose="020B0604020202020204" pitchFamily="34" charset="0"/>
              <a:buChar char="•"/>
              <a:defRPr sz="1200" kern="1200">
                <a:solidFill>
                  <a:schemeClr val="bg2"/>
                </a:solidFill>
                <a:latin typeface="Helvetica" pitchFamily="34" charset="0"/>
                <a:ea typeface="+mn-ea"/>
                <a:cs typeface="+mn-cs"/>
              </a:defRPr>
            </a:lvl3pPr>
            <a:lvl4pPr marL="1600200" indent="-228600" algn="ctr" defTabSz="914400" rtl="0" eaLnBrk="1" latinLnBrk="0" hangingPunct="1">
              <a:spcBef>
                <a:spcPct val="20000"/>
              </a:spcBef>
              <a:buClr>
                <a:schemeClr val="accent2"/>
              </a:buClr>
              <a:buFont typeface="Arial" panose="020B0604020202020204" pitchFamily="34" charset="0"/>
              <a:buChar char="–"/>
              <a:defRPr sz="1100" kern="1200">
                <a:solidFill>
                  <a:schemeClr val="bg2"/>
                </a:solidFill>
                <a:latin typeface="Helvetica" pitchFamily="34" charset="0"/>
                <a:ea typeface="+mn-ea"/>
                <a:cs typeface="+mn-cs"/>
              </a:defRPr>
            </a:lvl4pPr>
            <a:lvl5pPr marL="2057400" indent="-228600" algn="ctr" defTabSz="914400" rtl="0" eaLnBrk="1" latinLnBrk="0" hangingPunct="1">
              <a:spcBef>
                <a:spcPct val="20000"/>
              </a:spcBef>
              <a:buClr>
                <a:schemeClr val="accent2"/>
              </a:buClr>
              <a:buFont typeface="Arial" panose="020B0604020202020204" pitchFamily="34" charset="0"/>
              <a:buChar char="»"/>
              <a:defRPr sz="1100" kern="1200">
                <a:solidFill>
                  <a:schemeClr val="bg2"/>
                </a:solidFill>
                <a:latin typeface="Helvetica"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Clr>
                <a:srgbClr val="F1BE48"/>
              </a:buClr>
              <a:defRPr/>
            </a:pPr>
            <a:r>
              <a:rPr lang="fr-FR" sz="1200" dirty="0">
                <a:solidFill>
                  <a:srgbClr val="1B365D"/>
                </a:solidFill>
                <a:latin typeface="Calibri"/>
                <a:cs typeface="Helvetica" pitchFamily="34" charset="0"/>
              </a:rPr>
              <a:t>Ce rapport a été élaboré dans le respect de la norme internationale ISO 20252 « Etudes de marché, études sociales et d’opinion ». </a:t>
            </a:r>
            <a:br>
              <a:rPr lang="fr-FR" sz="1200" dirty="0">
                <a:solidFill>
                  <a:srgbClr val="1B365D"/>
                </a:solidFill>
                <a:latin typeface="Calibri"/>
                <a:cs typeface="Helvetica" pitchFamily="34" charset="0"/>
              </a:rPr>
            </a:br>
            <a:r>
              <a:rPr lang="fr-FR" sz="1200" i="1" dirty="0">
                <a:solidFill>
                  <a:srgbClr val="1B365D"/>
                </a:solidFill>
                <a:latin typeface="Calibri"/>
                <a:cs typeface="Helvetica" pitchFamily="34" charset="0"/>
              </a:rPr>
              <a:t>Ce rapport a été relu par Amandine Lama, Directrice de Clientèle</a:t>
            </a:r>
          </a:p>
        </p:txBody>
      </p:sp>
      <p:pic>
        <p:nvPicPr>
          <p:cNvPr id="78" name="Picture 3" descr="D:\OLIVIER\_Projet\Template\Picto Vraie vie - source\icone2\0999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8043" y="4158629"/>
            <a:ext cx="602157" cy="602157"/>
          </a:xfrm>
          <a:prstGeom prst="rect">
            <a:avLst/>
          </a:prstGeom>
          <a:noFill/>
          <a:extLst>
            <a:ext uri="{909E8E84-426E-40DD-AFC4-6F175D3DCCD1}">
              <a14:hiddenFill xmlns:a14="http://schemas.microsoft.com/office/drawing/2010/main">
                <a:solidFill>
                  <a:srgbClr val="FFFFFF"/>
                </a:solidFill>
              </a14:hiddenFill>
            </a:ext>
          </a:extLst>
        </p:spPr>
      </p:pic>
      <p:sp>
        <p:nvSpPr>
          <p:cNvPr id="13" name="Espace réservé du texte 67">
            <a:extLst>
              <a:ext uri="{FF2B5EF4-FFF2-40B4-BE49-F238E27FC236}">
                <a16:creationId xmlns:a16="http://schemas.microsoft.com/office/drawing/2014/main" id="{75F07547-F75D-4A3E-AE7B-4F057C443BBF}"/>
              </a:ext>
            </a:extLst>
          </p:cNvPr>
          <p:cNvSpPr txBox="1">
            <a:spLocks/>
          </p:cNvSpPr>
          <p:nvPr/>
        </p:nvSpPr>
        <p:spPr bwMode="gray">
          <a:xfrm>
            <a:off x="1248993" y="1107516"/>
            <a:ext cx="2549608" cy="338554"/>
          </a:xfrm>
          <a:prstGeom prst="rect">
            <a:avLst/>
          </a:prstGeom>
        </p:spPr>
        <p:txBody>
          <a:bodyPr vert="horz" lIns="0" tIns="0" rIns="0" bIns="0" rtlCol="0" anchor="ctr">
            <a:normAutofit/>
          </a:bodyPr>
          <a:lstStyle>
            <a:lvl1pPr marL="0" indent="0" algn="l" defTabSz="914199" rtl="0" eaLnBrk="1" latinLnBrk="0" hangingPunct="1">
              <a:spcBef>
                <a:spcPts val="1800"/>
              </a:spcBef>
              <a:buClr>
                <a:srgbClr val="CF022B"/>
              </a:buClr>
              <a:buSzPct val="90000"/>
              <a:buFontTx/>
              <a:buNone/>
              <a:tabLst/>
              <a:defRPr sz="1800" b="0" kern="1200" normalizeH="0" baseline="0">
                <a:solidFill>
                  <a:schemeClr val="bg2"/>
                </a:solidFill>
                <a:latin typeface="+mn-lt"/>
                <a:ea typeface="+mn-ea"/>
                <a:cs typeface="+mn-cs"/>
              </a:defRPr>
            </a:lvl1pPr>
            <a:lvl2pPr marL="715963" indent="-242888" algn="l" defTabSz="914199" rtl="0" eaLnBrk="1" latinLnBrk="0" hangingPunct="1">
              <a:spcBef>
                <a:spcPts val="411"/>
              </a:spcBef>
              <a:buClr>
                <a:schemeClr val="accent4"/>
              </a:buClr>
              <a:buSzPct val="100000"/>
              <a:buFont typeface="Wingdings" panose="05000000000000000000" pitchFamily="2" charset="2"/>
              <a:buChar char=""/>
              <a:tabLst/>
              <a:defRPr sz="1800" kern="1200">
                <a:solidFill>
                  <a:schemeClr val="tx1"/>
                </a:solidFill>
                <a:latin typeface="+mn-lt"/>
                <a:ea typeface="+mn-ea"/>
                <a:cs typeface="+mn-cs"/>
              </a:defRPr>
            </a:lvl2pPr>
            <a:lvl3pPr marL="989013" marR="0" indent="-203200" algn="l" defTabSz="725488" rtl="0" eaLnBrk="1" fontAlgn="auto" latinLnBrk="0" hangingPunct="1">
              <a:lnSpc>
                <a:spcPct val="100000"/>
              </a:lnSpc>
              <a:spcBef>
                <a:spcPts val="411"/>
              </a:spcBef>
              <a:spcAft>
                <a:spcPts val="0"/>
              </a:spcAft>
              <a:buClrTx/>
              <a:buSzTx/>
              <a:buFont typeface="Calibri" panose="020F0502020204030204" pitchFamily="34" charset="0"/>
              <a:buChar char="‐"/>
              <a:tabLst/>
              <a:defRPr lang="fr-FR" sz="1600" i="0" kern="1200" baseline="0" dirty="0" smtClean="0">
                <a:solidFill>
                  <a:schemeClr val="tx1"/>
                </a:solidFill>
                <a:latin typeface="+mn-lt"/>
                <a:ea typeface="+mn-ea"/>
                <a:cs typeface="+mn-cs"/>
              </a:defRPr>
            </a:lvl3pPr>
            <a:lvl4pPr marL="990600" indent="-206375" algn="l" defTabSz="914199" rtl="0" eaLnBrk="1" latinLnBrk="0" hangingPunct="1">
              <a:spcBef>
                <a:spcPts val="0"/>
              </a:spcBef>
              <a:buFont typeface="Calibri" panose="020F0502020204030204" pitchFamily="34" charset="0"/>
              <a:buChar char="‐"/>
              <a:tabLst/>
              <a:defRPr sz="1600" i="0" kern="1200">
                <a:solidFill>
                  <a:schemeClr val="tx1"/>
                </a:solidFill>
                <a:latin typeface="+mn-lt"/>
                <a:ea typeface="+mn-ea"/>
                <a:cs typeface="+mn-cs"/>
              </a:defRPr>
            </a:lvl4pPr>
            <a:lvl5pPr marL="985838" marR="0" indent="-198438" algn="l" defTabSz="914199" rtl="0" eaLnBrk="1" fontAlgn="auto" latinLnBrk="0" hangingPunct="1">
              <a:lnSpc>
                <a:spcPct val="100000"/>
              </a:lnSpc>
              <a:spcBef>
                <a:spcPts val="0"/>
              </a:spcBef>
              <a:spcAft>
                <a:spcPts val="0"/>
              </a:spcAft>
              <a:buClrTx/>
              <a:buSzTx/>
              <a:buFont typeface="Calibri" panose="020F0502020204030204" pitchFamily="34" charset="0"/>
              <a:buChar char="‐"/>
              <a:tabLst/>
              <a:defRPr sz="1600" i="0" kern="1200">
                <a:solidFill>
                  <a:schemeClr val="tx1"/>
                </a:solidFill>
                <a:latin typeface="+mn-lt"/>
                <a:ea typeface="+mn-ea"/>
                <a:cs typeface="+mn-cs"/>
              </a:defRPr>
            </a:lvl5pPr>
            <a:lvl6pPr marL="1079500" indent="-8890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6pPr>
            <a:lvl7pPr marL="360000" indent="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7pPr>
            <a:lvl8pPr marL="34282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14154">
              <a:defRPr/>
            </a:pPr>
            <a:r>
              <a:rPr lang="fr-FR" sz="1600" b="1" dirty="0">
                <a:solidFill>
                  <a:srgbClr val="C00000"/>
                </a:solidFill>
                <a:latin typeface="Calibri"/>
              </a:rPr>
              <a:t>ÉCHANTILLONS</a:t>
            </a:r>
          </a:p>
        </p:txBody>
      </p:sp>
      <p:sp>
        <p:nvSpPr>
          <p:cNvPr id="14" name="Espace réservé du texte 69">
            <a:extLst>
              <a:ext uri="{FF2B5EF4-FFF2-40B4-BE49-F238E27FC236}">
                <a16:creationId xmlns:a16="http://schemas.microsoft.com/office/drawing/2014/main" id="{5F1BC1FD-A126-44B8-BD90-74641DEFE650}"/>
              </a:ext>
            </a:extLst>
          </p:cNvPr>
          <p:cNvSpPr txBox="1">
            <a:spLocks/>
          </p:cNvSpPr>
          <p:nvPr/>
        </p:nvSpPr>
        <p:spPr bwMode="gray">
          <a:xfrm>
            <a:off x="5656435" y="2988045"/>
            <a:ext cx="2511758" cy="338554"/>
          </a:xfrm>
          <a:prstGeom prst="rect">
            <a:avLst/>
          </a:prstGeom>
        </p:spPr>
        <p:txBody>
          <a:bodyPr vert="horz" lIns="0" tIns="0" rIns="0" bIns="0" rtlCol="0" anchor="ctr">
            <a:noAutofit/>
          </a:bodyPr>
          <a:lstStyle>
            <a:lvl1pPr marL="271463" indent="-271463" algn="ctr" defTabSz="914199" rtl="0" eaLnBrk="1" latinLnBrk="0" hangingPunct="1">
              <a:lnSpc>
                <a:spcPts val="1400"/>
              </a:lnSpc>
              <a:spcBef>
                <a:spcPts val="1800"/>
              </a:spcBef>
              <a:buClr>
                <a:srgbClr val="CF022B"/>
              </a:buClr>
              <a:buSzPct val="90000"/>
              <a:buFontTx/>
              <a:buBlip>
                <a:blip r:embed="rId4"/>
              </a:buBlip>
              <a:tabLst/>
              <a:defRPr sz="1400" b="1" kern="1200" normalizeH="0" baseline="0">
                <a:solidFill>
                  <a:schemeClr val="accent1"/>
                </a:solidFill>
                <a:latin typeface="+mn-lt"/>
                <a:ea typeface="+mn-ea"/>
                <a:cs typeface="+mn-cs"/>
              </a:defRPr>
            </a:lvl1pPr>
            <a:lvl2pPr marL="715963" indent="-242888" algn="ctr" defTabSz="914199" rtl="0" eaLnBrk="1" latinLnBrk="0" hangingPunct="1">
              <a:spcBef>
                <a:spcPts val="411"/>
              </a:spcBef>
              <a:buClr>
                <a:schemeClr val="accent4"/>
              </a:buClr>
              <a:buSzPct val="100000"/>
              <a:buFont typeface="Wingdings" panose="05000000000000000000" pitchFamily="2" charset="2"/>
              <a:buChar char=""/>
              <a:tabLst/>
              <a:defRPr sz="1400" b="1" kern="1200">
                <a:solidFill>
                  <a:schemeClr val="tx1"/>
                </a:solidFill>
                <a:latin typeface="+mn-lt"/>
                <a:ea typeface="+mn-ea"/>
                <a:cs typeface="+mn-cs"/>
              </a:defRPr>
            </a:lvl2pPr>
            <a:lvl3pPr marL="989013" marR="0" indent="-203200" algn="ctr" defTabSz="725488" rtl="0" eaLnBrk="1" fontAlgn="auto" latinLnBrk="0" hangingPunct="1">
              <a:lnSpc>
                <a:spcPct val="100000"/>
              </a:lnSpc>
              <a:spcBef>
                <a:spcPts val="411"/>
              </a:spcBef>
              <a:spcAft>
                <a:spcPts val="0"/>
              </a:spcAft>
              <a:buClrTx/>
              <a:buSzTx/>
              <a:buFont typeface="Calibri" panose="020F0502020204030204" pitchFamily="34" charset="0"/>
              <a:buChar char="‐"/>
              <a:tabLst/>
              <a:defRPr lang="fr-FR" sz="1400" b="1" i="0" kern="1200" baseline="0">
                <a:solidFill>
                  <a:schemeClr val="tx1"/>
                </a:solidFill>
                <a:latin typeface="+mn-lt"/>
                <a:ea typeface="+mn-ea"/>
                <a:cs typeface="+mn-cs"/>
              </a:defRPr>
            </a:lvl3pPr>
            <a:lvl4pPr marL="990600" indent="-206375" algn="ctr" defTabSz="914199" rtl="0" eaLnBrk="1" latinLnBrk="0" hangingPunct="1">
              <a:spcBef>
                <a:spcPts val="0"/>
              </a:spcBef>
              <a:buFont typeface="Calibri" panose="020F0502020204030204" pitchFamily="34" charset="0"/>
              <a:buChar char="‐"/>
              <a:tabLst/>
              <a:defRPr sz="1400" b="1" i="0" kern="1200">
                <a:solidFill>
                  <a:schemeClr val="tx1"/>
                </a:solidFill>
                <a:latin typeface="+mn-lt"/>
                <a:ea typeface="+mn-ea"/>
                <a:cs typeface="+mn-cs"/>
              </a:defRPr>
            </a:lvl4pPr>
            <a:lvl5pPr marL="985838" marR="0" indent="-198438" algn="ctr" defTabSz="914199" rtl="0" eaLnBrk="1" fontAlgn="auto" latinLnBrk="0" hangingPunct="1">
              <a:lnSpc>
                <a:spcPct val="100000"/>
              </a:lnSpc>
              <a:spcBef>
                <a:spcPts val="0"/>
              </a:spcBef>
              <a:spcAft>
                <a:spcPts val="0"/>
              </a:spcAft>
              <a:buClrTx/>
              <a:buSzTx/>
              <a:buFont typeface="Calibri" panose="020F0502020204030204" pitchFamily="34" charset="0"/>
              <a:buChar char="‐"/>
              <a:tabLst/>
              <a:defRPr sz="1400" b="1" i="0" kern="1200">
                <a:solidFill>
                  <a:schemeClr val="tx1"/>
                </a:solidFill>
                <a:latin typeface="+mn-lt"/>
                <a:ea typeface="+mn-ea"/>
                <a:cs typeface="+mn-cs"/>
              </a:defRPr>
            </a:lvl5pPr>
            <a:lvl6pPr marL="1079500" indent="-8890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6pPr>
            <a:lvl7pPr marL="360000" indent="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7pPr>
            <a:lvl8pPr marL="34282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54">
              <a:buNone/>
              <a:defRPr/>
            </a:pPr>
            <a:r>
              <a:rPr lang="fr-FR" sz="1600" dirty="0">
                <a:solidFill>
                  <a:srgbClr val="C00000"/>
                </a:solidFill>
                <a:latin typeface="Calibri"/>
              </a:rPr>
              <a:t>DATES DE TERRAIN</a:t>
            </a:r>
          </a:p>
        </p:txBody>
      </p:sp>
      <p:sp>
        <p:nvSpPr>
          <p:cNvPr id="15" name="Espace réservé du texte 71">
            <a:extLst>
              <a:ext uri="{FF2B5EF4-FFF2-40B4-BE49-F238E27FC236}">
                <a16:creationId xmlns:a16="http://schemas.microsoft.com/office/drawing/2014/main" id="{54A92F7F-3878-4D1E-8001-FC8824C58159}"/>
              </a:ext>
            </a:extLst>
          </p:cNvPr>
          <p:cNvSpPr txBox="1">
            <a:spLocks/>
          </p:cNvSpPr>
          <p:nvPr/>
        </p:nvSpPr>
        <p:spPr bwMode="gray">
          <a:xfrm>
            <a:off x="5512819" y="894267"/>
            <a:ext cx="2570948" cy="338554"/>
          </a:xfrm>
          <a:prstGeom prst="rect">
            <a:avLst/>
          </a:prstGeom>
        </p:spPr>
        <p:txBody>
          <a:bodyPr vert="horz" lIns="0" tIns="0" rIns="0" bIns="0" rtlCol="0" anchor="ctr">
            <a:noAutofit/>
          </a:bodyPr>
          <a:lstStyle>
            <a:lvl1pPr marL="171450" indent="-171450" algn="l" defTabSz="914199" rtl="0" eaLnBrk="1" latinLnBrk="0" hangingPunct="1">
              <a:lnSpc>
                <a:spcPts val="1000"/>
              </a:lnSpc>
              <a:spcBef>
                <a:spcPts val="1800"/>
              </a:spcBef>
              <a:buClr>
                <a:srgbClr val="CF022B"/>
              </a:buClr>
              <a:buSzPct val="90000"/>
              <a:buFont typeface="Arial" panose="020B0604020202020204" pitchFamily="34" charset="0"/>
              <a:buChar char="•"/>
              <a:tabLst/>
              <a:defRPr sz="1100" kern="1200" cap="none" normalizeH="0" baseline="0">
                <a:solidFill>
                  <a:schemeClr val="bg2"/>
                </a:solidFill>
                <a:latin typeface="+mn-lt"/>
                <a:ea typeface="+mn-ea"/>
                <a:cs typeface="+mn-cs"/>
              </a:defRPr>
            </a:lvl1pPr>
            <a:lvl2pPr marL="715963" indent="-242888" algn="l" defTabSz="914199" rtl="0" eaLnBrk="1" latinLnBrk="0" hangingPunct="1">
              <a:spcBef>
                <a:spcPts val="411"/>
              </a:spcBef>
              <a:buClr>
                <a:schemeClr val="accent4"/>
              </a:buClr>
              <a:buSzPct val="100000"/>
              <a:buFont typeface="Wingdings" panose="05000000000000000000" pitchFamily="2" charset="2"/>
              <a:buChar char=""/>
              <a:tabLst/>
              <a:defRPr sz="1800" kern="1200">
                <a:solidFill>
                  <a:schemeClr val="tx1"/>
                </a:solidFill>
                <a:latin typeface="+mn-lt"/>
                <a:ea typeface="+mn-ea"/>
                <a:cs typeface="+mn-cs"/>
              </a:defRPr>
            </a:lvl2pPr>
            <a:lvl3pPr marL="989013" marR="0" indent="-203200" algn="l" defTabSz="725488" rtl="0" eaLnBrk="1" fontAlgn="auto" latinLnBrk="0" hangingPunct="1">
              <a:lnSpc>
                <a:spcPct val="100000"/>
              </a:lnSpc>
              <a:spcBef>
                <a:spcPts val="411"/>
              </a:spcBef>
              <a:spcAft>
                <a:spcPts val="0"/>
              </a:spcAft>
              <a:buClrTx/>
              <a:buSzTx/>
              <a:buFont typeface="Calibri" panose="020F0502020204030204" pitchFamily="34" charset="0"/>
              <a:buChar char="‐"/>
              <a:tabLst/>
              <a:defRPr lang="fr-FR" sz="1600" i="0" kern="1200" baseline="0" dirty="0" smtClean="0">
                <a:solidFill>
                  <a:schemeClr val="tx1"/>
                </a:solidFill>
                <a:latin typeface="+mn-lt"/>
                <a:ea typeface="+mn-ea"/>
                <a:cs typeface="+mn-cs"/>
              </a:defRPr>
            </a:lvl3pPr>
            <a:lvl4pPr marL="990600" indent="-206375" algn="l" defTabSz="914199" rtl="0" eaLnBrk="1" latinLnBrk="0" hangingPunct="1">
              <a:spcBef>
                <a:spcPts val="0"/>
              </a:spcBef>
              <a:buFont typeface="Calibri" panose="020F0502020204030204" pitchFamily="34" charset="0"/>
              <a:buChar char="‐"/>
              <a:tabLst/>
              <a:defRPr sz="1600" i="0" kern="1200">
                <a:solidFill>
                  <a:schemeClr val="tx1"/>
                </a:solidFill>
                <a:latin typeface="+mn-lt"/>
                <a:ea typeface="+mn-ea"/>
                <a:cs typeface="+mn-cs"/>
              </a:defRPr>
            </a:lvl4pPr>
            <a:lvl5pPr marL="985838" marR="0" indent="-198438" algn="l" defTabSz="914199" rtl="0" eaLnBrk="1" fontAlgn="auto" latinLnBrk="0" hangingPunct="1">
              <a:lnSpc>
                <a:spcPct val="100000"/>
              </a:lnSpc>
              <a:spcBef>
                <a:spcPts val="0"/>
              </a:spcBef>
              <a:spcAft>
                <a:spcPts val="0"/>
              </a:spcAft>
              <a:buClrTx/>
              <a:buSzTx/>
              <a:buFont typeface="Calibri" panose="020F0502020204030204" pitchFamily="34" charset="0"/>
              <a:buChar char="‐"/>
              <a:tabLst/>
              <a:defRPr sz="1600" i="0" kern="1200">
                <a:solidFill>
                  <a:schemeClr val="tx1"/>
                </a:solidFill>
                <a:latin typeface="+mn-lt"/>
                <a:ea typeface="+mn-ea"/>
                <a:cs typeface="+mn-cs"/>
              </a:defRPr>
            </a:lvl5pPr>
            <a:lvl6pPr marL="1079500" indent="-8890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6pPr>
            <a:lvl7pPr marL="360000" indent="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7pPr>
            <a:lvl8pPr marL="34282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154">
              <a:buNone/>
              <a:defRPr/>
            </a:pPr>
            <a:r>
              <a:rPr lang="fr-FR" sz="1600" b="1" dirty="0">
                <a:solidFill>
                  <a:srgbClr val="C00000"/>
                </a:solidFill>
                <a:latin typeface="Calibri"/>
              </a:rPr>
              <a:t>MÉTHODE</a:t>
            </a:r>
            <a:endParaRPr lang="fr-FR" sz="1600" b="1" dirty="0">
              <a:solidFill>
                <a:srgbClr val="E14B0F"/>
              </a:solidFill>
              <a:latin typeface="Calibri"/>
            </a:endParaRPr>
          </a:p>
        </p:txBody>
      </p:sp>
      <p:grpSp>
        <p:nvGrpSpPr>
          <p:cNvPr id="16" name="Groupe 15">
            <a:extLst>
              <a:ext uri="{FF2B5EF4-FFF2-40B4-BE49-F238E27FC236}">
                <a16:creationId xmlns:a16="http://schemas.microsoft.com/office/drawing/2014/main" id="{3A253179-DEA0-4F94-96BE-16655211D026}"/>
              </a:ext>
            </a:extLst>
          </p:cNvPr>
          <p:cNvGrpSpPr/>
          <p:nvPr/>
        </p:nvGrpSpPr>
        <p:grpSpPr>
          <a:xfrm>
            <a:off x="5614415" y="192765"/>
            <a:ext cx="2592288" cy="685022"/>
            <a:chOff x="3347864" y="1124744"/>
            <a:chExt cx="2592288" cy="685022"/>
          </a:xfrm>
        </p:grpSpPr>
        <p:cxnSp>
          <p:nvCxnSpPr>
            <p:cNvPr id="17" name="Connecteur droit 16">
              <a:extLst>
                <a:ext uri="{FF2B5EF4-FFF2-40B4-BE49-F238E27FC236}">
                  <a16:creationId xmlns:a16="http://schemas.microsoft.com/office/drawing/2014/main" id="{E4555EB9-3F6B-4546-9D04-F603EB6D0D6D}"/>
                </a:ext>
              </a:extLst>
            </p:cNvPr>
            <p:cNvCxnSpPr/>
            <p:nvPr/>
          </p:nvCxnSpPr>
          <p:spPr>
            <a:xfrm flipH="1">
              <a:off x="3347864" y="1484784"/>
              <a:ext cx="2592288" cy="0"/>
            </a:xfrm>
            <a:prstGeom prst="line">
              <a:avLst/>
            </a:prstGeom>
            <a:noFill/>
            <a:ln w="3175" cap="flat" cmpd="sng" algn="ctr">
              <a:solidFill>
                <a:srgbClr val="FFFFFF">
                  <a:lumMod val="65000"/>
                </a:srgbClr>
              </a:solidFill>
              <a:prstDash val="solid"/>
            </a:ln>
            <a:effectLst/>
          </p:spPr>
        </p:cxnSp>
        <p:sp>
          <p:nvSpPr>
            <p:cNvPr id="18" name="Ellipse 17">
              <a:extLst>
                <a:ext uri="{FF2B5EF4-FFF2-40B4-BE49-F238E27FC236}">
                  <a16:creationId xmlns:a16="http://schemas.microsoft.com/office/drawing/2014/main" id="{D08D6A9C-0B01-434B-A1D6-A53CE436955A}"/>
                </a:ext>
              </a:extLst>
            </p:cNvPr>
            <p:cNvSpPr/>
            <p:nvPr/>
          </p:nvSpPr>
          <p:spPr>
            <a:xfrm>
              <a:off x="4301497" y="1124744"/>
              <a:ext cx="685022" cy="685022"/>
            </a:xfrm>
            <a:prstGeom prst="ellipse">
              <a:avLst/>
            </a:prstGeom>
            <a:solidFill>
              <a:srgbClr val="FFFFFF"/>
            </a:solidFill>
            <a:ln w="3175" cap="flat" cmpd="sng" algn="ctr">
              <a:solidFill>
                <a:srgbClr val="FFFFFF">
                  <a:lumMod val="75000"/>
                </a:srgbClr>
              </a:solidFill>
              <a:prstDash val="solid"/>
            </a:ln>
            <a:effectLst/>
          </p:spPr>
          <p:txBody>
            <a:bodyPr rtlCol="0" anchor="ctr"/>
            <a:lstStyle/>
            <a:p>
              <a:pPr algn="ctr" defTabSz="914355">
                <a:defRPr/>
              </a:pPr>
              <a:endParaRPr lang="fr-FR" kern="0" dirty="0">
                <a:solidFill>
                  <a:srgbClr val="FFFFFF"/>
                </a:solidFill>
                <a:latin typeface="Calibri"/>
              </a:endParaRPr>
            </a:p>
          </p:txBody>
        </p:sp>
        <p:pic>
          <p:nvPicPr>
            <p:cNvPr id="19" name="Picture 7" descr="D:\OLIVIER\_Projet\Template\Picto Vraie vie - source\icone2\09998.png">
              <a:extLst>
                <a:ext uri="{FF2B5EF4-FFF2-40B4-BE49-F238E27FC236}">
                  <a16:creationId xmlns:a16="http://schemas.microsoft.com/office/drawing/2014/main" id="{3F45B905-FCA0-4CDE-BE04-14E556D66D50}"/>
                </a:ext>
              </a:extLst>
            </p:cNvPr>
            <p:cNvPicPr>
              <a:picLocks noChangeAspect="1" noChangeArrowheads="1"/>
            </p:cNvPicPr>
            <p:nvPr/>
          </p:nvPicPr>
          <p:blipFill>
            <a:blip r:embed="rId5" cstate="email">
              <a:duotone>
                <a:srgbClr val="CF022B">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73318" y="1196752"/>
              <a:ext cx="541380" cy="5413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e 19">
            <a:extLst>
              <a:ext uri="{FF2B5EF4-FFF2-40B4-BE49-F238E27FC236}">
                <a16:creationId xmlns:a16="http://schemas.microsoft.com/office/drawing/2014/main" id="{6463C8B4-4AC0-49F3-9B82-27AE5564B58D}"/>
              </a:ext>
            </a:extLst>
          </p:cNvPr>
          <p:cNvGrpSpPr/>
          <p:nvPr/>
        </p:nvGrpSpPr>
        <p:grpSpPr>
          <a:xfrm>
            <a:off x="1206313" y="422494"/>
            <a:ext cx="2592288" cy="685022"/>
            <a:chOff x="251520" y="1124744"/>
            <a:chExt cx="2592288" cy="685022"/>
          </a:xfrm>
        </p:grpSpPr>
        <p:cxnSp>
          <p:nvCxnSpPr>
            <p:cNvPr id="21" name="Connecteur droit 20">
              <a:extLst>
                <a:ext uri="{FF2B5EF4-FFF2-40B4-BE49-F238E27FC236}">
                  <a16:creationId xmlns:a16="http://schemas.microsoft.com/office/drawing/2014/main" id="{1780183B-84E8-4B4A-895B-46F7E7B1A86C}"/>
                </a:ext>
              </a:extLst>
            </p:cNvPr>
            <p:cNvCxnSpPr/>
            <p:nvPr/>
          </p:nvCxnSpPr>
          <p:spPr>
            <a:xfrm flipH="1">
              <a:off x="251520" y="1484784"/>
              <a:ext cx="2592288" cy="0"/>
            </a:xfrm>
            <a:prstGeom prst="line">
              <a:avLst/>
            </a:prstGeom>
            <a:noFill/>
            <a:ln w="3175" cap="flat" cmpd="sng" algn="ctr">
              <a:solidFill>
                <a:srgbClr val="FFFFFF">
                  <a:lumMod val="65000"/>
                </a:srgbClr>
              </a:solidFill>
              <a:prstDash val="solid"/>
            </a:ln>
            <a:effectLst/>
          </p:spPr>
        </p:cxnSp>
        <p:sp>
          <p:nvSpPr>
            <p:cNvPr id="22" name="Ellipse 21">
              <a:extLst>
                <a:ext uri="{FF2B5EF4-FFF2-40B4-BE49-F238E27FC236}">
                  <a16:creationId xmlns:a16="http://schemas.microsoft.com/office/drawing/2014/main" id="{C9EADB5C-668D-459D-86E5-B78A8F033961}"/>
                </a:ext>
              </a:extLst>
            </p:cNvPr>
            <p:cNvSpPr/>
            <p:nvPr/>
          </p:nvSpPr>
          <p:spPr>
            <a:xfrm>
              <a:off x="1205153" y="1124744"/>
              <a:ext cx="685022" cy="685022"/>
            </a:xfrm>
            <a:prstGeom prst="ellipse">
              <a:avLst/>
            </a:prstGeom>
            <a:solidFill>
              <a:srgbClr val="FFFFFF"/>
            </a:solidFill>
            <a:ln w="3175" cap="flat" cmpd="sng" algn="ctr">
              <a:solidFill>
                <a:srgbClr val="FFFFFF">
                  <a:lumMod val="75000"/>
                </a:srgbClr>
              </a:solidFill>
              <a:prstDash val="solid"/>
            </a:ln>
            <a:effectLst/>
          </p:spPr>
          <p:txBody>
            <a:bodyPr rtlCol="0" anchor="ctr"/>
            <a:lstStyle/>
            <a:p>
              <a:pPr algn="ctr" defTabSz="914355">
                <a:defRPr/>
              </a:pPr>
              <a:endParaRPr lang="fr-FR" kern="0" dirty="0">
                <a:solidFill>
                  <a:srgbClr val="FFFFFF"/>
                </a:solidFill>
                <a:latin typeface="Calibri"/>
              </a:endParaRPr>
            </a:p>
          </p:txBody>
        </p:sp>
        <p:pic>
          <p:nvPicPr>
            <p:cNvPr id="23" name="Picture 4" descr="C:\_BOWHA\IPSOS\CHARTE 2014 polygonal\Template\Picto Vraie vie - source\icone2\0996.png">
              <a:extLst>
                <a:ext uri="{FF2B5EF4-FFF2-40B4-BE49-F238E27FC236}">
                  <a16:creationId xmlns:a16="http://schemas.microsoft.com/office/drawing/2014/main" id="{77D3199D-8144-4EFC-AB18-F1BFC8FEB917}"/>
                </a:ext>
              </a:extLst>
            </p:cNvPr>
            <p:cNvPicPr>
              <a:picLocks noChangeAspect="1" noChangeArrowheads="1"/>
            </p:cNvPicPr>
            <p:nvPr/>
          </p:nvPicPr>
          <p:blipFill>
            <a:blip r:embed="rId6" cstate="print">
              <a:duotone>
                <a:srgbClr val="CF022B">
                  <a:shade val="45000"/>
                  <a:satMod val="135000"/>
                </a:srgbClr>
                <a:prstClr val="white"/>
              </a:duotone>
            </a:blip>
            <a:srcRect/>
            <a:stretch>
              <a:fillRect/>
            </a:stretch>
          </p:blipFill>
          <p:spPr bwMode="auto">
            <a:xfrm>
              <a:off x="1299989" y="1196752"/>
              <a:ext cx="495350" cy="495350"/>
            </a:xfrm>
            <a:prstGeom prst="rect">
              <a:avLst/>
            </a:prstGeom>
            <a:noFill/>
          </p:spPr>
        </p:pic>
      </p:grpSp>
      <p:grpSp>
        <p:nvGrpSpPr>
          <p:cNvPr id="24" name="Groupe 23">
            <a:extLst>
              <a:ext uri="{FF2B5EF4-FFF2-40B4-BE49-F238E27FC236}">
                <a16:creationId xmlns:a16="http://schemas.microsoft.com/office/drawing/2014/main" id="{340786EB-22C4-41C0-ADAD-9D9A058EB0EE}"/>
              </a:ext>
            </a:extLst>
          </p:cNvPr>
          <p:cNvGrpSpPr/>
          <p:nvPr/>
        </p:nvGrpSpPr>
        <p:grpSpPr>
          <a:xfrm>
            <a:off x="5616170" y="2295913"/>
            <a:ext cx="2592288" cy="685022"/>
            <a:chOff x="6300192" y="1124744"/>
            <a:chExt cx="2592288" cy="685022"/>
          </a:xfrm>
        </p:grpSpPr>
        <p:cxnSp>
          <p:nvCxnSpPr>
            <p:cNvPr id="25" name="Connecteur droit 24">
              <a:extLst>
                <a:ext uri="{FF2B5EF4-FFF2-40B4-BE49-F238E27FC236}">
                  <a16:creationId xmlns:a16="http://schemas.microsoft.com/office/drawing/2014/main" id="{368CA080-4FBC-4CA2-99DA-FB79D553E5EB}"/>
                </a:ext>
              </a:extLst>
            </p:cNvPr>
            <p:cNvCxnSpPr/>
            <p:nvPr/>
          </p:nvCxnSpPr>
          <p:spPr>
            <a:xfrm flipH="1">
              <a:off x="6300192" y="1484784"/>
              <a:ext cx="2592288" cy="0"/>
            </a:xfrm>
            <a:prstGeom prst="line">
              <a:avLst/>
            </a:prstGeom>
            <a:noFill/>
            <a:ln w="3175" cap="flat" cmpd="sng" algn="ctr">
              <a:solidFill>
                <a:srgbClr val="FFFFFF">
                  <a:lumMod val="65000"/>
                </a:srgbClr>
              </a:solidFill>
              <a:prstDash val="solid"/>
            </a:ln>
            <a:effectLst/>
          </p:spPr>
        </p:cxnSp>
        <p:sp>
          <p:nvSpPr>
            <p:cNvPr id="26" name="Ellipse 25">
              <a:extLst>
                <a:ext uri="{FF2B5EF4-FFF2-40B4-BE49-F238E27FC236}">
                  <a16:creationId xmlns:a16="http://schemas.microsoft.com/office/drawing/2014/main" id="{B67E7CEE-C10C-463B-BF90-191D230C1B35}"/>
                </a:ext>
              </a:extLst>
            </p:cNvPr>
            <p:cNvSpPr/>
            <p:nvPr/>
          </p:nvSpPr>
          <p:spPr>
            <a:xfrm>
              <a:off x="7253825" y="1124744"/>
              <a:ext cx="685022" cy="685022"/>
            </a:xfrm>
            <a:prstGeom prst="ellipse">
              <a:avLst/>
            </a:prstGeom>
            <a:solidFill>
              <a:srgbClr val="FFFFFF"/>
            </a:solidFill>
            <a:ln w="3175" cap="flat" cmpd="sng" algn="ctr">
              <a:solidFill>
                <a:srgbClr val="FFFFFF">
                  <a:lumMod val="75000"/>
                </a:srgbClr>
              </a:solidFill>
              <a:prstDash val="solid"/>
            </a:ln>
            <a:effectLst/>
          </p:spPr>
          <p:txBody>
            <a:bodyPr rtlCol="0" anchor="ctr"/>
            <a:lstStyle/>
            <a:p>
              <a:pPr algn="ctr" defTabSz="914355">
                <a:defRPr/>
              </a:pPr>
              <a:endParaRPr lang="fr-FR" kern="0" dirty="0">
                <a:solidFill>
                  <a:srgbClr val="FFFFFF"/>
                </a:solidFill>
                <a:latin typeface="Calibri"/>
              </a:endParaRPr>
            </a:p>
          </p:txBody>
        </p:sp>
        <p:pic>
          <p:nvPicPr>
            <p:cNvPr id="27" name="Picture 3" descr="C:\_BOWHA\IPSOS\CHARTE 2014 polygonal\Template\Picto Vraie vie - source\Icones\6.png">
              <a:extLst>
                <a:ext uri="{FF2B5EF4-FFF2-40B4-BE49-F238E27FC236}">
                  <a16:creationId xmlns:a16="http://schemas.microsoft.com/office/drawing/2014/main" id="{7A1E7B4F-7960-4653-A840-9E1477C3E907}"/>
                </a:ext>
              </a:extLst>
            </p:cNvPr>
            <p:cNvPicPr>
              <a:picLocks noChangeAspect="1" noChangeArrowheads="1"/>
            </p:cNvPicPr>
            <p:nvPr/>
          </p:nvPicPr>
          <p:blipFill>
            <a:blip r:embed="rId7" cstate="print">
              <a:duotone>
                <a:srgbClr val="CF022B">
                  <a:shade val="45000"/>
                  <a:satMod val="135000"/>
                </a:srgbClr>
                <a:prstClr val="white"/>
              </a:duotone>
            </a:blip>
            <a:srcRect/>
            <a:stretch>
              <a:fillRect/>
            </a:stretch>
          </p:blipFill>
          <p:spPr bwMode="auto">
            <a:xfrm>
              <a:off x="7380312" y="1320126"/>
              <a:ext cx="432048" cy="350309"/>
            </a:xfrm>
            <a:prstGeom prst="rect">
              <a:avLst/>
            </a:prstGeom>
            <a:noFill/>
          </p:spPr>
        </p:pic>
      </p:grpSp>
      <p:sp>
        <p:nvSpPr>
          <p:cNvPr id="28" name="Espace réservé du texte 39">
            <a:extLst>
              <a:ext uri="{FF2B5EF4-FFF2-40B4-BE49-F238E27FC236}">
                <a16:creationId xmlns:a16="http://schemas.microsoft.com/office/drawing/2014/main" id="{FB857C3F-994F-41FA-9A52-7F8DC75A40E0}"/>
              </a:ext>
            </a:extLst>
          </p:cNvPr>
          <p:cNvSpPr txBox="1">
            <a:spLocks/>
          </p:cNvSpPr>
          <p:nvPr/>
        </p:nvSpPr>
        <p:spPr>
          <a:xfrm>
            <a:off x="5729208" y="3323422"/>
            <a:ext cx="2423553" cy="1151084"/>
          </a:xfrm>
          <a:prstGeom prst="rect">
            <a:avLst/>
          </a:prstGeom>
        </p:spPr>
        <p:txBody>
          <a:bodyPr vert="horz" lIns="73459" tIns="0" rIns="24486"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5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r>
              <a:rPr lang="fr-FR" sz="1400" cap="none" dirty="0">
                <a:solidFill>
                  <a:srgbClr val="002060"/>
                </a:solidFill>
              </a:rPr>
              <a:t>Enquête réalisée</a:t>
            </a:r>
            <a:br>
              <a:rPr lang="fr-FR" sz="1400" cap="none" dirty="0">
                <a:solidFill>
                  <a:srgbClr val="002060"/>
                </a:solidFill>
              </a:rPr>
            </a:br>
            <a:r>
              <a:rPr lang="fr-FR" sz="1400" cap="none" dirty="0">
                <a:solidFill>
                  <a:srgbClr val="002060"/>
                </a:solidFill>
              </a:rPr>
              <a:t>du </a:t>
            </a:r>
            <a:r>
              <a:rPr lang="fr-FR" sz="1400" b="1" cap="none" dirty="0">
                <a:solidFill>
                  <a:srgbClr val="002060"/>
                </a:solidFill>
              </a:rPr>
              <a:t>17 </a:t>
            </a:r>
            <a:r>
              <a:rPr lang="fr-FR" sz="1400" cap="none" dirty="0">
                <a:solidFill>
                  <a:srgbClr val="002060"/>
                </a:solidFill>
              </a:rPr>
              <a:t>au</a:t>
            </a:r>
            <a:r>
              <a:rPr lang="fr-FR" sz="1400" b="1" cap="none" dirty="0">
                <a:solidFill>
                  <a:srgbClr val="002060"/>
                </a:solidFill>
              </a:rPr>
              <a:t> 20 </a:t>
            </a:r>
            <a:r>
              <a:rPr lang="fr-FR" sz="1400" cap="none" dirty="0">
                <a:solidFill>
                  <a:srgbClr val="002060"/>
                </a:solidFill>
              </a:rPr>
              <a:t>novembre</a:t>
            </a:r>
            <a:r>
              <a:rPr lang="fr-FR" sz="1400" b="1" cap="none" dirty="0">
                <a:solidFill>
                  <a:srgbClr val="002060"/>
                </a:solidFill>
              </a:rPr>
              <a:t> </a:t>
            </a:r>
            <a:r>
              <a:rPr lang="fr-FR" sz="1400" cap="none" dirty="0">
                <a:solidFill>
                  <a:srgbClr val="002060"/>
                </a:solidFill>
              </a:rPr>
              <a:t>2020</a:t>
            </a:r>
          </a:p>
        </p:txBody>
      </p:sp>
      <p:sp>
        <p:nvSpPr>
          <p:cNvPr id="29" name="Espace réservé du texte 41">
            <a:extLst>
              <a:ext uri="{FF2B5EF4-FFF2-40B4-BE49-F238E27FC236}">
                <a16:creationId xmlns:a16="http://schemas.microsoft.com/office/drawing/2014/main" id="{C3FA406F-528F-45D3-B9A6-2E76756EFE59}"/>
              </a:ext>
            </a:extLst>
          </p:cNvPr>
          <p:cNvSpPr txBox="1">
            <a:spLocks/>
          </p:cNvSpPr>
          <p:nvPr/>
        </p:nvSpPr>
        <p:spPr>
          <a:xfrm>
            <a:off x="670325" y="1485847"/>
            <a:ext cx="4567824" cy="2095562"/>
          </a:xfrm>
          <a:prstGeom prst="rect">
            <a:avLst/>
          </a:prstGeom>
        </p:spPr>
        <p:txBody>
          <a:bodyPr vert="horz" lIns="36000" tIns="0" rIns="24486"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5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fr-FR" sz="1200" b="1" cap="none" dirty="0">
                <a:solidFill>
                  <a:schemeClr val="tx2">
                    <a:lumMod val="60000"/>
                    <a:lumOff val="40000"/>
                  </a:schemeClr>
                </a:solidFill>
              </a:rPr>
              <a:t>1000 personnels de l’Education nationale dont </a:t>
            </a:r>
            <a:r>
              <a:rPr lang="fr-FR" sz="1200" cap="none" dirty="0">
                <a:solidFill>
                  <a:schemeClr val="tx2">
                    <a:lumMod val="60000"/>
                    <a:lumOff val="40000"/>
                  </a:schemeClr>
                </a:solidFill>
              </a:rPr>
              <a:t>: </a:t>
            </a:r>
          </a:p>
          <a:p>
            <a:pPr>
              <a:spcBef>
                <a:spcPts val="0"/>
              </a:spcBef>
              <a:spcAft>
                <a:spcPts val="0"/>
              </a:spcAft>
            </a:pPr>
            <a:r>
              <a:rPr lang="fr-FR" sz="1200" b="1" cap="none" dirty="0">
                <a:solidFill>
                  <a:srgbClr val="002060"/>
                </a:solidFill>
              </a:rPr>
              <a:t>850 enseignants</a:t>
            </a:r>
            <a:r>
              <a:rPr lang="fr-FR" sz="1200" cap="none" dirty="0">
                <a:solidFill>
                  <a:srgbClr val="002060"/>
                </a:solidFill>
              </a:rPr>
              <a:t>: échantillon national représentatif des enseignants en maternelle, école élémentaire, collège et lycée, de l'enseignement public et privé sous contrat, construit selon la méthode des quotas (sexe, âge, niveau d'enseignement, stratification par académie) ;</a:t>
            </a:r>
          </a:p>
          <a:p>
            <a:pPr>
              <a:spcBef>
                <a:spcPts val="0"/>
              </a:spcBef>
              <a:spcAft>
                <a:spcPts val="0"/>
              </a:spcAft>
            </a:pPr>
            <a:r>
              <a:rPr lang="fr-FR" sz="1200" b="1" cap="none" dirty="0">
                <a:solidFill>
                  <a:srgbClr val="002060"/>
                </a:solidFill>
              </a:rPr>
              <a:t>150 personnels non enseignants </a:t>
            </a:r>
            <a:r>
              <a:rPr lang="fr-FR" sz="1200" cap="none" dirty="0">
                <a:solidFill>
                  <a:srgbClr val="002060"/>
                </a:solidFill>
              </a:rPr>
              <a:t>(secteur public, rémunérés par l’éducation nationale) : échantillon national représentatif (sexe, famille de métiers)</a:t>
            </a:r>
            <a:endParaRPr lang="fr-FR" sz="1200" cap="none" dirty="0"/>
          </a:p>
          <a:p>
            <a:pPr lvl="0">
              <a:spcBef>
                <a:spcPts val="0"/>
              </a:spcBef>
              <a:spcAft>
                <a:spcPts val="0"/>
              </a:spcAft>
            </a:pPr>
            <a:endParaRPr lang="fr-FR" sz="1200" cap="none" dirty="0"/>
          </a:p>
          <a:p>
            <a:pPr>
              <a:spcBef>
                <a:spcPts val="0"/>
              </a:spcBef>
              <a:spcAft>
                <a:spcPts val="0"/>
              </a:spcAft>
            </a:pPr>
            <a:r>
              <a:rPr lang="fr-FR" sz="1200" b="1" cap="none" dirty="0">
                <a:solidFill>
                  <a:srgbClr val="00B0F0"/>
                </a:solidFill>
              </a:rPr>
              <a:t>500 parents d’élèves:  </a:t>
            </a:r>
            <a:r>
              <a:rPr lang="fr-FR" sz="1200" cap="none" dirty="0">
                <a:solidFill>
                  <a:srgbClr val="002060"/>
                </a:solidFill>
              </a:rPr>
              <a:t>échantillon national représentatif de 500 parents d'élèves de la maternelle à la terminale, de l'enseignement public et privé, construit selon la méthode des quotas (sexe, âge, profession de la personne de référence du foyer et stratification par région et catégorie d’agglomération) ;</a:t>
            </a:r>
          </a:p>
          <a:p>
            <a:pPr>
              <a:spcBef>
                <a:spcPts val="0"/>
              </a:spcBef>
              <a:spcAft>
                <a:spcPts val="0"/>
              </a:spcAft>
            </a:pPr>
            <a:endParaRPr lang="fr-FR" sz="1200" cap="none" dirty="0"/>
          </a:p>
          <a:p>
            <a:pPr>
              <a:spcBef>
                <a:spcPts val="0"/>
              </a:spcBef>
              <a:spcAft>
                <a:spcPts val="0"/>
              </a:spcAft>
            </a:pPr>
            <a:endParaRPr lang="fr-FR" sz="1200" cap="none" dirty="0">
              <a:cs typeface="Gisha" pitchFamily="34" charset="-79"/>
            </a:endParaRPr>
          </a:p>
        </p:txBody>
      </p:sp>
      <p:sp>
        <p:nvSpPr>
          <p:cNvPr id="30" name="Espace réservé du texte 42">
            <a:extLst>
              <a:ext uri="{FF2B5EF4-FFF2-40B4-BE49-F238E27FC236}">
                <a16:creationId xmlns:a16="http://schemas.microsoft.com/office/drawing/2014/main" id="{24C687B9-D9C7-4031-A1B1-F1E8830C51C1}"/>
              </a:ext>
            </a:extLst>
          </p:cNvPr>
          <p:cNvSpPr txBox="1">
            <a:spLocks/>
          </p:cNvSpPr>
          <p:nvPr/>
        </p:nvSpPr>
        <p:spPr>
          <a:xfrm>
            <a:off x="5656435" y="1449307"/>
            <a:ext cx="2777427" cy="1084321"/>
          </a:xfrm>
          <a:prstGeom prst="rect">
            <a:avLst/>
          </a:prstGeom>
        </p:spPr>
        <p:txBody>
          <a:bodyPr vert="horz" lIns="36000" tIns="0" rIns="24486"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5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fr-FR" sz="1400" cap="none" dirty="0">
                <a:solidFill>
                  <a:srgbClr val="002060"/>
                </a:solidFill>
              </a:rPr>
              <a:t>Échantillon interrogé</a:t>
            </a:r>
            <a:r>
              <a:rPr lang="fr-FR" sz="1400" b="1" cap="none" dirty="0">
                <a:solidFill>
                  <a:srgbClr val="002060"/>
                </a:solidFill>
              </a:rPr>
              <a:t> </a:t>
            </a:r>
            <a:r>
              <a:rPr lang="fr-FR" sz="1400" cap="none" dirty="0">
                <a:solidFill>
                  <a:srgbClr val="002060"/>
                </a:solidFill>
              </a:rPr>
              <a:t>par</a:t>
            </a:r>
            <a:r>
              <a:rPr lang="fr-FR" sz="1400" b="1" cap="none" dirty="0">
                <a:solidFill>
                  <a:srgbClr val="002060"/>
                </a:solidFill>
              </a:rPr>
              <a:t> Internet via le panel d’Ipsos.</a:t>
            </a:r>
          </a:p>
          <a:p>
            <a:pPr lvl="0">
              <a:defRPr/>
            </a:pPr>
            <a:r>
              <a:rPr lang="fr-FR" sz="1400" b="1" u="sng" cap="none" dirty="0">
                <a:solidFill>
                  <a:srgbClr val="002060"/>
                </a:solidFill>
              </a:rPr>
              <a:t>Méthode des quotas</a:t>
            </a:r>
            <a:endParaRPr lang="fr-FR" sz="1400" cap="none" dirty="0">
              <a:solidFill>
                <a:srgbClr val="002060"/>
              </a:solidFill>
            </a:endParaRPr>
          </a:p>
        </p:txBody>
      </p:sp>
      <p:sp>
        <p:nvSpPr>
          <p:cNvPr id="31" name="Espace réservé du pied de page 2">
            <a:extLst>
              <a:ext uri="{FF2B5EF4-FFF2-40B4-BE49-F238E27FC236}">
                <a16:creationId xmlns:a16="http://schemas.microsoft.com/office/drawing/2014/main" id="{11891182-2DC2-4830-B753-F875851652A3}"/>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a:p>
            <a:endParaRPr lang="fr-FR" sz="800" i="1" dirty="0">
              <a:solidFill>
                <a:schemeClr val="bg2"/>
              </a:solidFill>
            </a:endParaRPr>
          </a:p>
        </p:txBody>
      </p:sp>
      <p:sp>
        <p:nvSpPr>
          <p:cNvPr id="40" name="ZoneTexte 39">
            <a:extLst>
              <a:ext uri="{FF2B5EF4-FFF2-40B4-BE49-F238E27FC236}">
                <a16:creationId xmlns:a16="http://schemas.microsoft.com/office/drawing/2014/main" id="{E952DE8A-16DF-4354-8D96-2A92F6A7C9D8}"/>
              </a:ext>
            </a:extLst>
          </p:cNvPr>
          <p:cNvSpPr txBox="1"/>
          <p:nvPr/>
        </p:nvSpPr>
        <p:spPr>
          <a:xfrm>
            <a:off x="-57150" y="2184677"/>
            <a:ext cx="818168" cy="461665"/>
          </a:xfrm>
          <a:prstGeom prst="rect">
            <a:avLst/>
          </a:prstGeom>
          <a:noFill/>
        </p:spPr>
        <p:txBody>
          <a:bodyPr wrap="square" rtlCol="0">
            <a:spAutoFit/>
          </a:bodyPr>
          <a:lstStyle/>
          <a:p>
            <a:pPr algn="ctr"/>
            <a:r>
              <a:rPr lang="fr-FR" sz="800" b="1" dirty="0">
                <a:solidFill>
                  <a:schemeClr val="tx2">
                    <a:lumMod val="60000"/>
                    <a:lumOff val="40000"/>
                  </a:schemeClr>
                </a:solidFill>
              </a:rPr>
              <a:t>Personnels</a:t>
            </a:r>
            <a:br>
              <a:rPr lang="fr-FR" sz="800" b="1" dirty="0">
                <a:solidFill>
                  <a:schemeClr val="tx2">
                    <a:lumMod val="60000"/>
                    <a:lumOff val="40000"/>
                  </a:schemeClr>
                </a:solidFill>
              </a:rPr>
            </a:br>
            <a:r>
              <a:rPr lang="fr-FR" sz="800" b="1" dirty="0">
                <a:solidFill>
                  <a:schemeClr val="tx2">
                    <a:lumMod val="60000"/>
                    <a:lumOff val="40000"/>
                  </a:schemeClr>
                </a:solidFill>
              </a:rPr>
              <a:t>de l’éducation nationale</a:t>
            </a:r>
          </a:p>
        </p:txBody>
      </p:sp>
      <p:sp>
        <p:nvSpPr>
          <p:cNvPr id="42" name="ZoneTexte 41">
            <a:extLst>
              <a:ext uri="{FF2B5EF4-FFF2-40B4-BE49-F238E27FC236}">
                <a16:creationId xmlns:a16="http://schemas.microsoft.com/office/drawing/2014/main" id="{94727B8C-16FE-439C-8A53-154A6286AA29}"/>
              </a:ext>
            </a:extLst>
          </p:cNvPr>
          <p:cNvSpPr txBox="1"/>
          <p:nvPr/>
        </p:nvSpPr>
        <p:spPr>
          <a:xfrm>
            <a:off x="69341" y="3486403"/>
            <a:ext cx="585552" cy="338554"/>
          </a:xfrm>
          <a:prstGeom prst="rect">
            <a:avLst/>
          </a:prstGeom>
          <a:noFill/>
        </p:spPr>
        <p:txBody>
          <a:bodyPr wrap="square" rtlCol="0">
            <a:spAutoFit/>
          </a:bodyPr>
          <a:lstStyle/>
          <a:p>
            <a:pPr algn="ctr"/>
            <a:r>
              <a:rPr lang="fr-FR" sz="800" dirty="0">
                <a:solidFill>
                  <a:srgbClr val="00B0F0"/>
                </a:solidFill>
              </a:rPr>
              <a:t>Parents</a:t>
            </a:r>
            <a:br>
              <a:rPr lang="fr-FR" sz="800" dirty="0">
                <a:solidFill>
                  <a:srgbClr val="00B0F0"/>
                </a:solidFill>
              </a:rPr>
            </a:br>
            <a:r>
              <a:rPr lang="fr-FR" sz="800" dirty="0">
                <a:solidFill>
                  <a:srgbClr val="00B0F0"/>
                </a:solidFill>
              </a:rPr>
              <a:t> d ’élèves</a:t>
            </a:r>
          </a:p>
        </p:txBody>
      </p:sp>
      <p:cxnSp>
        <p:nvCxnSpPr>
          <p:cNvPr id="3" name="Connecteur droit 2">
            <a:extLst>
              <a:ext uri="{FF2B5EF4-FFF2-40B4-BE49-F238E27FC236}">
                <a16:creationId xmlns:a16="http://schemas.microsoft.com/office/drawing/2014/main" id="{475B75DB-AAAC-447F-8B98-483DA00B7B0C}"/>
              </a:ext>
            </a:extLst>
          </p:cNvPr>
          <p:cNvCxnSpPr/>
          <p:nvPr/>
        </p:nvCxnSpPr>
        <p:spPr>
          <a:xfrm>
            <a:off x="5452554" y="254301"/>
            <a:ext cx="0" cy="3668753"/>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pSp>
        <p:nvGrpSpPr>
          <p:cNvPr id="37" name="Group 132">
            <a:extLst>
              <a:ext uri="{FF2B5EF4-FFF2-40B4-BE49-F238E27FC236}">
                <a16:creationId xmlns:a16="http://schemas.microsoft.com/office/drawing/2014/main" id="{62765832-7E51-4DC1-9535-418DB2CB1770}"/>
              </a:ext>
            </a:extLst>
          </p:cNvPr>
          <p:cNvGrpSpPr>
            <a:grpSpLocks noChangeAspect="1"/>
          </p:cNvGrpSpPr>
          <p:nvPr/>
        </p:nvGrpSpPr>
        <p:grpSpPr>
          <a:xfrm>
            <a:off x="134721" y="3039110"/>
            <a:ext cx="470747" cy="481383"/>
            <a:chOff x="3280191" y="4293096"/>
            <a:chExt cx="1760229" cy="1800000"/>
          </a:xfrm>
          <a:solidFill>
            <a:srgbClr val="00B0F0"/>
          </a:solidFill>
        </p:grpSpPr>
        <p:sp>
          <p:nvSpPr>
            <p:cNvPr id="38" name="Freeform 8">
              <a:extLst>
                <a:ext uri="{FF2B5EF4-FFF2-40B4-BE49-F238E27FC236}">
                  <a16:creationId xmlns:a16="http://schemas.microsoft.com/office/drawing/2014/main" id="{D59847CD-F1CB-4203-8A18-D610234FCDE0}"/>
                </a:ext>
              </a:extLst>
            </p:cNvPr>
            <p:cNvSpPr>
              <a:spLocks/>
            </p:cNvSpPr>
            <p:nvPr/>
          </p:nvSpPr>
          <p:spPr bwMode="auto">
            <a:xfrm>
              <a:off x="4164680" y="4293096"/>
              <a:ext cx="388953"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9">
              <a:extLst>
                <a:ext uri="{FF2B5EF4-FFF2-40B4-BE49-F238E27FC236}">
                  <a16:creationId xmlns:a16="http://schemas.microsoft.com/office/drawing/2014/main" id="{8CE46DA5-FAA6-4774-871D-F4329118018C}"/>
                </a:ext>
              </a:extLst>
            </p:cNvPr>
            <p:cNvSpPr>
              <a:spLocks/>
            </p:cNvSpPr>
            <p:nvPr/>
          </p:nvSpPr>
          <p:spPr bwMode="auto">
            <a:xfrm>
              <a:off x="4676125" y="5247581"/>
              <a:ext cx="50906"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0">
              <a:extLst>
                <a:ext uri="{FF2B5EF4-FFF2-40B4-BE49-F238E27FC236}">
                  <a16:creationId xmlns:a16="http://schemas.microsoft.com/office/drawing/2014/main" id="{01642733-5890-4B02-948D-75F1002013A2}"/>
                </a:ext>
              </a:extLst>
            </p:cNvPr>
            <p:cNvSpPr>
              <a:spLocks/>
            </p:cNvSpPr>
            <p:nvPr/>
          </p:nvSpPr>
          <p:spPr bwMode="auto">
            <a:xfrm>
              <a:off x="3712095" y="5461545"/>
              <a:ext cx="31816" cy="176580"/>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1">
              <a:extLst>
                <a:ext uri="{FF2B5EF4-FFF2-40B4-BE49-F238E27FC236}">
                  <a16:creationId xmlns:a16="http://schemas.microsoft.com/office/drawing/2014/main" id="{8550828A-FF8A-47B5-9029-761180598EED}"/>
                </a:ext>
              </a:extLst>
            </p:cNvPr>
            <p:cNvSpPr>
              <a:spLocks/>
            </p:cNvSpPr>
            <p:nvPr/>
          </p:nvSpPr>
          <p:spPr bwMode="auto">
            <a:xfrm>
              <a:off x="3509267" y="5240423"/>
              <a:ext cx="114538" cy="16704"/>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12">
              <a:extLst>
                <a:ext uri="{FF2B5EF4-FFF2-40B4-BE49-F238E27FC236}">
                  <a16:creationId xmlns:a16="http://schemas.microsoft.com/office/drawing/2014/main" id="{4B858762-03D8-496F-BBEC-176412FE3936}"/>
                </a:ext>
              </a:extLst>
            </p:cNvPr>
            <p:cNvSpPr>
              <a:spLocks/>
            </p:cNvSpPr>
            <p:nvPr/>
          </p:nvSpPr>
          <p:spPr bwMode="auto">
            <a:xfrm>
              <a:off x="3605511" y="4697161"/>
              <a:ext cx="1143791" cy="1395935"/>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3">
              <a:extLst>
                <a:ext uri="{FF2B5EF4-FFF2-40B4-BE49-F238E27FC236}">
                  <a16:creationId xmlns:a16="http://schemas.microsoft.com/office/drawing/2014/main" id="{3B2967D9-3468-4A10-9492-92D0955A844D}"/>
                </a:ext>
              </a:extLst>
            </p:cNvPr>
            <p:cNvSpPr>
              <a:spLocks/>
            </p:cNvSpPr>
            <p:nvPr/>
          </p:nvSpPr>
          <p:spPr bwMode="auto">
            <a:xfrm>
              <a:off x="3753456" y="4456949"/>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14">
              <a:extLst>
                <a:ext uri="{FF2B5EF4-FFF2-40B4-BE49-F238E27FC236}">
                  <a16:creationId xmlns:a16="http://schemas.microsoft.com/office/drawing/2014/main" id="{04CEAFA3-B1F0-498B-87E1-CCC076B0F603}"/>
                </a:ext>
              </a:extLst>
            </p:cNvPr>
            <p:cNvSpPr>
              <a:spLocks/>
            </p:cNvSpPr>
            <p:nvPr/>
          </p:nvSpPr>
          <p:spPr bwMode="auto">
            <a:xfrm>
              <a:off x="3434499" y="4975553"/>
              <a:ext cx="262483" cy="262483"/>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5">
              <a:extLst>
                <a:ext uri="{FF2B5EF4-FFF2-40B4-BE49-F238E27FC236}">
                  <a16:creationId xmlns:a16="http://schemas.microsoft.com/office/drawing/2014/main" id="{69FE0A31-99D1-4BC9-ADDA-7529634FCD81}"/>
                </a:ext>
              </a:extLst>
            </p:cNvPr>
            <p:cNvSpPr>
              <a:spLocks/>
            </p:cNvSpPr>
            <p:nvPr/>
          </p:nvSpPr>
          <p:spPr bwMode="auto">
            <a:xfrm>
              <a:off x="3280191" y="5272239"/>
              <a:ext cx="571100" cy="819266"/>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16">
              <a:extLst>
                <a:ext uri="{FF2B5EF4-FFF2-40B4-BE49-F238E27FC236}">
                  <a16:creationId xmlns:a16="http://schemas.microsoft.com/office/drawing/2014/main" id="{931D1461-DAF8-437C-98D3-B3808EA44775}"/>
                </a:ext>
              </a:extLst>
            </p:cNvPr>
            <p:cNvSpPr>
              <a:spLocks/>
            </p:cNvSpPr>
            <p:nvPr/>
          </p:nvSpPr>
          <p:spPr bwMode="auto">
            <a:xfrm>
              <a:off x="4649877" y="5032027"/>
              <a:ext cx="240212" cy="240212"/>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17">
              <a:extLst>
                <a:ext uri="{FF2B5EF4-FFF2-40B4-BE49-F238E27FC236}">
                  <a16:creationId xmlns:a16="http://schemas.microsoft.com/office/drawing/2014/main" id="{53E76BE2-D23D-48D4-A66D-E27BA7063800}"/>
                </a:ext>
              </a:extLst>
            </p:cNvPr>
            <p:cNvSpPr>
              <a:spLocks/>
            </p:cNvSpPr>
            <p:nvPr/>
          </p:nvSpPr>
          <p:spPr bwMode="auto">
            <a:xfrm>
              <a:off x="4501136" y="5292919"/>
              <a:ext cx="539284" cy="800177"/>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0" name="Group 133">
            <a:extLst>
              <a:ext uri="{FF2B5EF4-FFF2-40B4-BE49-F238E27FC236}">
                <a16:creationId xmlns:a16="http://schemas.microsoft.com/office/drawing/2014/main" id="{46E05E5B-0032-4D9C-82B8-232199750C30}"/>
              </a:ext>
            </a:extLst>
          </p:cNvPr>
          <p:cNvGrpSpPr>
            <a:grpSpLocks noChangeAspect="1"/>
          </p:cNvGrpSpPr>
          <p:nvPr/>
        </p:nvGrpSpPr>
        <p:grpSpPr>
          <a:xfrm>
            <a:off x="79769" y="1812528"/>
            <a:ext cx="521883" cy="399163"/>
            <a:chOff x="2691656" y="1556792"/>
            <a:chExt cx="1621008" cy="1239832"/>
          </a:xfrm>
          <a:solidFill>
            <a:schemeClr val="tx2">
              <a:lumMod val="60000"/>
              <a:lumOff val="40000"/>
            </a:schemeClr>
          </a:solidFill>
        </p:grpSpPr>
        <p:sp>
          <p:nvSpPr>
            <p:cNvPr id="51" name="Freeform 6">
              <a:extLst>
                <a:ext uri="{FF2B5EF4-FFF2-40B4-BE49-F238E27FC236}">
                  <a16:creationId xmlns:a16="http://schemas.microsoft.com/office/drawing/2014/main" id="{7AC2E922-37DE-4F65-9372-589852EF8C3A}"/>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7">
              <a:extLst>
                <a:ext uri="{FF2B5EF4-FFF2-40B4-BE49-F238E27FC236}">
                  <a16:creationId xmlns:a16="http://schemas.microsoft.com/office/drawing/2014/main" id="{A7E6445B-93CB-4C70-916D-E506289B96AF}"/>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8">
              <a:extLst>
                <a:ext uri="{FF2B5EF4-FFF2-40B4-BE49-F238E27FC236}">
                  <a16:creationId xmlns:a16="http://schemas.microsoft.com/office/drawing/2014/main" id="{04B05EC2-0073-4B51-A347-030C8B9AFE2B}"/>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33442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Graphique 43">
            <a:extLst>
              <a:ext uri="{FF2B5EF4-FFF2-40B4-BE49-F238E27FC236}">
                <a16:creationId xmlns:a16="http://schemas.microsoft.com/office/drawing/2014/main" id="{48DD925C-1709-45EB-88DF-92855297D936}"/>
              </a:ext>
            </a:extLst>
          </p:cNvPr>
          <p:cNvGraphicFramePr/>
          <p:nvPr>
            <p:extLst>
              <p:ext uri="{D42A27DB-BD31-4B8C-83A1-F6EECF244321}">
                <p14:modId xmlns:p14="http://schemas.microsoft.com/office/powerpoint/2010/main" val="123374642"/>
              </p:ext>
            </p:extLst>
          </p:nvPr>
        </p:nvGraphicFramePr>
        <p:xfrm>
          <a:off x="776256" y="1001543"/>
          <a:ext cx="3376410" cy="3069545"/>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4864607" y="669732"/>
            <a:ext cx="4279393"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A propos de vos relations avec votre hiérarchie, jugez-vous que depuis 3 ans…</a:t>
            </a: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4864607" y="1073704"/>
            <a:ext cx="4179521"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rPr>
              <a:t>Pour deux tiers des personnels, les relations avec la hiérarchie n’ont pas changées depuis 3 ans, mais dans près d’un cas sur 5, elles se sont détériorées</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2843144740"/>
              </p:ext>
            </p:extLst>
          </p:nvPr>
        </p:nvGraphicFramePr>
        <p:xfrm>
          <a:off x="518" y="4276285"/>
          <a:ext cx="9143481" cy="277126"/>
        </p:xfrm>
        <a:graphic>
          <a:graphicData uri="http://schemas.openxmlformats.org/drawingml/2006/table">
            <a:tbl>
              <a:tblPr firstRow="1" bandRow="1">
                <a:tableStyleId>{5C22544A-7EE6-4342-B048-85BDC9FD1C3A}</a:tableStyleId>
              </a:tblPr>
              <a:tblGrid>
                <a:gridCol w="3047827">
                  <a:extLst>
                    <a:ext uri="{9D8B030D-6E8A-4147-A177-3AD203B41FA5}">
                      <a16:colId xmlns:a16="http://schemas.microsoft.com/office/drawing/2014/main" val="320208168"/>
                    </a:ext>
                  </a:extLst>
                </a:gridCol>
                <a:gridCol w="3047827">
                  <a:extLst>
                    <a:ext uri="{9D8B030D-6E8A-4147-A177-3AD203B41FA5}">
                      <a16:colId xmlns:a16="http://schemas.microsoft.com/office/drawing/2014/main" val="2653073568"/>
                    </a:ext>
                  </a:extLst>
                </a:gridCol>
                <a:gridCol w="3047827">
                  <a:extLst>
                    <a:ext uri="{9D8B030D-6E8A-4147-A177-3AD203B41FA5}">
                      <a16:colId xmlns:a16="http://schemas.microsoft.com/office/drawing/2014/main" val="1349187503"/>
                    </a:ext>
                  </a:extLst>
                </a:gridCol>
              </a:tblGrid>
              <a:tr h="277126">
                <a:tc>
                  <a:txBody>
                    <a:bodyPr/>
                    <a:lstStyle/>
                    <a:p>
                      <a:pPr algn="ctr"/>
                      <a:r>
                        <a:rPr lang="fr-FR" sz="1100" dirty="0"/>
                        <a:t>Elles se sont améliorées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Elles n’ont pas changé</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fr-FR" sz="1100" dirty="0"/>
                        <a:t>Elles se sont détériorées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39" name="ZoneTexte 38">
            <a:extLst>
              <a:ext uri="{FF2B5EF4-FFF2-40B4-BE49-F238E27FC236}">
                <a16:creationId xmlns:a16="http://schemas.microsoft.com/office/drawing/2014/main" id="{3F12F70D-AFF7-4F57-A16C-3CF228E89620}"/>
              </a:ext>
            </a:extLst>
          </p:cNvPr>
          <p:cNvSpPr txBox="1"/>
          <p:nvPr/>
        </p:nvSpPr>
        <p:spPr>
          <a:xfrm>
            <a:off x="1730714" y="2558354"/>
            <a:ext cx="1376397" cy="400110"/>
          </a:xfrm>
          <a:prstGeom prst="rect">
            <a:avLst/>
          </a:prstGeom>
          <a:noFill/>
        </p:spPr>
        <p:txBody>
          <a:bodyPr wrap="square" rtlCol="0">
            <a:spAutoFit/>
          </a:bodyPr>
          <a:lstStyle/>
          <a:p>
            <a:pPr algn="ctr"/>
            <a:r>
              <a:rPr lang="fr-FR" sz="1000" b="1" dirty="0">
                <a:solidFill>
                  <a:schemeClr val="tx2">
                    <a:lumMod val="60000"/>
                    <a:lumOff val="40000"/>
                  </a:schemeClr>
                </a:solidFill>
              </a:rPr>
              <a:t>Personnels de l’éducation nationale</a:t>
            </a:r>
          </a:p>
        </p:txBody>
      </p:sp>
      <p:grpSp>
        <p:nvGrpSpPr>
          <p:cNvPr id="60" name="Group 133">
            <a:extLst>
              <a:ext uri="{FF2B5EF4-FFF2-40B4-BE49-F238E27FC236}">
                <a16:creationId xmlns:a16="http://schemas.microsoft.com/office/drawing/2014/main" id="{9399CB83-D335-417E-8494-87D027C11C54}"/>
              </a:ext>
            </a:extLst>
          </p:cNvPr>
          <p:cNvGrpSpPr>
            <a:grpSpLocks noChangeAspect="1"/>
          </p:cNvGrpSpPr>
          <p:nvPr/>
        </p:nvGrpSpPr>
        <p:grpSpPr>
          <a:xfrm>
            <a:off x="2038573" y="2021085"/>
            <a:ext cx="701364" cy="536439"/>
            <a:chOff x="2691656" y="1556792"/>
            <a:chExt cx="1621008" cy="1239832"/>
          </a:xfrm>
          <a:solidFill>
            <a:schemeClr val="tx2">
              <a:lumMod val="60000"/>
              <a:lumOff val="40000"/>
            </a:schemeClr>
          </a:solidFill>
        </p:grpSpPr>
        <p:sp>
          <p:nvSpPr>
            <p:cNvPr id="61" name="Freeform 6">
              <a:extLst>
                <a:ext uri="{FF2B5EF4-FFF2-40B4-BE49-F238E27FC236}">
                  <a16:creationId xmlns:a16="http://schemas.microsoft.com/office/drawing/2014/main" id="{F5E02AD4-CDF0-4007-93DB-B78C9291B815}"/>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7">
              <a:extLst>
                <a:ext uri="{FF2B5EF4-FFF2-40B4-BE49-F238E27FC236}">
                  <a16:creationId xmlns:a16="http://schemas.microsoft.com/office/drawing/2014/main" id="{74E4E59D-D0AF-4AF8-962A-9BEFE83AA76C}"/>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8">
              <a:extLst>
                <a:ext uri="{FF2B5EF4-FFF2-40B4-BE49-F238E27FC236}">
                  <a16:creationId xmlns:a16="http://schemas.microsoft.com/office/drawing/2014/main" id="{E169EEE1-CFB3-4A08-9EF9-45F4D424F536}"/>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55" name="Graphique 54">
            <a:extLst>
              <a:ext uri="{FF2B5EF4-FFF2-40B4-BE49-F238E27FC236}">
                <a16:creationId xmlns:a16="http://schemas.microsoft.com/office/drawing/2014/main" id="{FDC77534-C5D9-4FAD-A2C2-9008679A326B}"/>
              </a:ext>
            </a:extLst>
          </p:cNvPr>
          <p:cNvGraphicFramePr/>
          <p:nvPr>
            <p:extLst>
              <p:ext uri="{D42A27DB-BD31-4B8C-83A1-F6EECF244321}">
                <p14:modId xmlns:p14="http://schemas.microsoft.com/office/powerpoint/2010/main" val="442416744"/>
              </p:ext>
            </p:extLst>
          </p:nvPr>
        </p:nvGraphicFramePr>
        <p:xfrm>
          <a:off x="6088629" y="1653096"/>
          <a:ext cx="2776834" cy="2295906"/>
        </p:xfrm>
        <a:graphic>
          <a:graphicData uri="http://schemas.openxmlformats.org/drawingml/2006/chart">
            <c:chart xmlns:c="http://schemas.openxmlformats.org/drawingml/2006/chart" xmlns:r="http://schemas.openxmlformats.org/officeDocument/2006/relationships" r:id="rId3"/>
          </a:graphicData>
        </a:graphic>
      </p:graphicFrame>
      <p:sp>
        <p:nvSpPr>
          <p:cNvPr id="34" name="ZoneTexte 33">
            <a:extLst>
              <a:ext uri="{FF2B5EF4-FFF2-40B4-BE49-F238E27FC236}">
                <a16:creationId xmlns:a16="http://schemas.microsoft.com/office/drawing/2014/main" id="{84064EA3-36A5-499F-B6F2-CC6FC5A0B653}"/>
              </a:ext>
            </a:extLst>
          </p:cNvPr>
          <p:cNvSpPr txBox="1"/>
          <p:nvPr/>
        </p:nvSpPr>
        <p:spPr>
          <a:xfrm>
            <a:off x="4991335" y="1877796"/>
            <a:ext cx="1795733" cy="307777"/>
          </a:xfrm>
          <a:prstGeom prst="rect">
            <a:avLst/>
          </a:prstGeom>
          <a:noFill/>
        </p:spPr>
        <p:txBody>
          <a:bodyPr wrap="square" rtlCol="0">
            <a:spAutoFit/>
          </a:bodyPr>
          <a:lstStyle/>
          <a:p>
            <a:pPr algn="r"/>
            <a:r>
              <a:rPr lang="fr-FR" sz="1400" i="1" dirty="0">
                <a:solidFill>
                  <a:schemeClr val="tx2"/>
                </a:solidFill>
              </a:rPr>
              <a:t>Dont enseignants</a:t>
            </a:r>
          </a:p>
        </p:txBody>
      </p:sp>
      <p:sp>
        <p:nvSpPr>
          <p:cNvPr id="35" name="ZoneTexte 34">
            <a:extLst>
              <a:ext uri="{FF2B5EF4-FFF2-40B4-BE49-F238E27FC236}">
                <a16:creationId xmlns:a16="http://schemas.microsoft.com/office/drawing/2014/main" id="{2F6F449B-0D72-4958-A84C-EB55779A1875}"/>
              </a:ext>
            </a:extLst>
          </p:cNvPr>
          <p:cNvSpPr txBox="1"/>
          <p:nvPr/>
        </p:nvSpPr>
        <p:spPr>
          <a:xfrm>
            <a:off x="4991336" y="3389118"/>
            <a:ext cx="1795733" cy="307777"/>
          </a:xfrm>
          <a:prstGeom prst="rect">
            <a:avLst/>
          </a:prstGeom>
          <a:noFill/>
        </p:spPr>
        <p:txBody>
          <a:bodyPr wrap="square" rtlCol="0">
            <a:spAutoFit/>
          </a:bodyPr>
          <a:lstStyle/>
          <a:p>
            <a:pPr algn="r"/>
            <a:r>
              <a:rPr lang="fr-FR" sz="1400" i="1" dirty="0">
                <a:solidFill>
                  <a:schemeClr val="tx2"/>
                </a:solidFill>
              </a:rPr>
              <a:t>Dont non enseignants</a:t>
            </a:r>
          </a:p>
        </p:txBody>
      </p:sp>
      <p:sp>
        <p:nvSpPr>
          <p:cNvPr id="20" name="Espace réservé du pied de page 2">
            <a:extLst>
              <a:ext uri="{FF2B5EF4-FFF2-40B4-BE49-F238E27FC236}">
                <a16:creationId xmlns:a16="http://schemas.microsoft.com/office/drawing/2014/main" id="{09DDF699-6A79-42A0-9B5B-C9BB5CE21026}"/>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sp>
        <p:nvSpPr>
          <p:cNvPr id="18" name="ZoneTexte 17">
            <a:extLst>
              <a:ext uri="{FF2B5EF4-FFF2-40B4-BE49-F238E27FC236}">
                <a16:creationId xmlns:a16="http://schemas.microsoft.com/office/drawing/2014/main" id="{7018CF8A-BADC-499E-B48D-3FA0C9C7E53C}"/>
              </a:ext>
            </a:extLst>
          </p:cNvPr>
          <p:cNvSpPr txBox="1"/>
          <p:nvPr/>
        </p:nvSpPr>
        <p:spPr>
          <a:xfrm>
            <a:off x="5107124" y="2494806"/>
            <a:ext cx="1795733" cy="307777"/>
          </a:xfrm>
          <a:prstGeom prst="rect">
            <a:avLst/>
          </a:prstGeom>
        </p:spPr>
        <p:txBody>
          <a:bodyPr vert="horz" wrap="square" lIns="0" tIns="0" rIns="0" bIns="0" rtlCol="0">
            <a:spAutoFit/>
          </a:bodyPr>
          <a:lstStyle/>
          <a:p>
            <a:pPr marL="4763" algn="r"/>
            <a:r>
              <a:rPr lang="fr-FR" sz="1000" i="1" dirty="0">
                <a:solidFill>
                  <a:srgbClr val="009900"/>
                </a:solidFill>
              </a:rPr>
              <a:t>26% en REP / REP+</a:t>
            </a:r>
          </a:p>
          <a:p>
            <a:pPr marL="4763" algn="r"/>
            <a:r>
              <a:rPr lang="fr-FR" sz="1000" i="1" dirty="0">
                <a:solidFill>
                  <a:srgbClr val="009900"/>
                </a:solidFill>
              </a:rPr>
              <a:t>26% des – de 30 ans</a:t>
            </a:r>
          </a:p>
        </p:txBody>
      </p:sp>
      <p:cxnSp>
        <p:nvCxnSpPr>
          <p:cNvPr id="19" name="Connecteur droit avec flèche 18">
            <a:extLst>
              <a:ext uri="{FF2B5EF4-FFF2-40B4-BE49-F238E27FC236}">
                <a16:creationId xmlns:a16="http://schemas.microsoft.com/office/drawing/2014/main" id="{B38913C4-D2EF-44C4-B560-DB377C0CB2AB}"/>
              </a:ext>
            </a:extLst>
          </p:cNvPr>
          <p:cNvCxnSpPr>
            <a:cxnSpLocks/>
          </p:cNvCxnSpPr>
          <p:nvPr/>
        </p:nvCxnSpPr>
        <p:spPr>
          <a:xfrm flipV="1">
            <a:off x="6762989" y="2315814"/>
            <a:ext cx="204362" cy="140534"/>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
        <p:nvSpPr>
          <p:cNvPr id="21" name="ZoneTexte 20">
            <a:extLst>
              <a:ext uri="{FF2B5EF4-FFF2-40B4-BE49-F238E27FC236}">
                <a16:creationId xmlns:a16="http://schemas.microsoft.com/office/drawing/2014/main" id="{D7A20D75-CA19-4EB7-8803-A9A3FFC93F71}"/>
              </a:ext>
            </a:extLst>
          </p:cNvPr>
          <p:cNvSpPr txBox="1"/>
          <p:nvPr/>
        </p:nvSpPr>
        <p:spPr>
          <a:xfrm>
            <a:off x="7087579" y="2468214"/>
            <a:ext cx="1795733" cy="307777"/>
          </a:xfrm>
          <a:prstGeom prst="rect">
            <a:avLst/>
          </a:prstGeom>
        </p:spPr>
        <p:txBody>
          <a:bodyPr vert="horz" wrap="square" lIns="0" tIns="0" rIns="0" bIns="0" rtlCol="0">
            <a:spAutoFit/>
          </a:bodyPr>
          <a:lstStyle/>
          <a:p>
            <a:pPr marL="4763" algn="r"/>
            <a:r>
              <a:rPr lang="fr-FR" sz="1000" i="1" dirty="0">
                <a:solidFill>
                  <a:srgbClr val="FF0000"/>
                </a:solidFill>
              </a:rPr>
              <a:t>23% + de 10 ans d’expérience</a:t>
            </a:r>
          </a:p>
          <a:p>
            <a:pPr marL="4763" algn="r"/>
            <a:r>
              <a:rPr lang="fr-FR" sz="1000" i="1" dirty="0">
                <a:solidFill>
                  <a:srgbClr val="FF0000"/>
                </a:solidFill>
              </a:rPr>
              <a:t>24% au collège</a:t>
            </a:r>
          </a:p>
        </p:txBody>
      </p:sp>
      <p:cxnSp>
        <p:nvCxnSpPr>
          <p:cNvPr id="22" name="Connecteur droit avec flèche 21">
            <a:extLst>
              <a:ext uri="{FF2B5EF4-FFF2-40B4-BE49-F238E27FC236}">
                <a16:creationId xmlns:a16="http://schemas.microsoft.com/office/drawing/2014/main" id="{70E2B8A7-C1DA-45ED-84AC-8DAB6C560398}"/>
              </a:ext>
            </a:extLst>
          </p:cNvPr>
          <p:cNvCxnSpPr>
            <a:cxnSpLocks/>
          </p:cNvCxnSpPr>
          <p:nvPr/>
        </p:nvCxnSpPr>
        <p:spPr>
          <a:xfrm flipV="1">
            <a:off x="8661678" y="2289416"/>
            <a:ext cx="0" cy="152206"/>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86958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Graphique 43">
            <a:extLst>
              <a:ext uri="{FF2B5EF4-FFF2-40B4-BE49-F238E27FC236}">
                <a16:creationId xmlns:a16="http://schemas.microsoft.com/office/drawing/2014/main" id="{48DD925C-1709-45EB-88DF-92855297D936}"/>
              </a:ext>
            </a:extLst>
          </p:cNvPr>
          <p:cNvGraphicFramePr/>
          <p:nvPr>
            <p:extLst>
              <p:ext uri="{D42A27DB-BD31-4B8C-83A1-F6EECF244321}">
                <p14:modId xmlns:p14="http://schemas.microsoft.com/office/powerpoint/2010/main" val="2750801978"/>
              </p:ext>
            </p:extLst>
          </p:nvPr>
        </p:nvGraphicFramePr>
        <p:xfrm>
          <a:off x="2808256" y="1036162"/>
          <a:ext cx="3376410" cy="3069545"/>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3395485" y="674357"/>
            <a:ext cx="5830811"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Etes-vous satisfait du plan de revalorisation des salaires des enseignants annoncé par Jean-Michel Blanquer ?</a:t>
            </a: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3313189" y="1090841"/>
            <a:ext cx="5730939"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2902589" cy="276999"/>
          </a:xfrm>
          <a:prstGeom prst="rect">
            <a:avLst/>
          </a:prstGeom>
        </p:spPr>
        <p:txBody>
          <a:bodyPr vert="horz" wrap="square" lIns="0" tIns="0" rIns="0" bIns="0" rtlCol="0">
            <a:spAutoFit/>
          </a:bodyPr>
          <a:lstStyle/>
          <a:p>
            <a:pPr marL="4763"/>
            <a:r>
              <a:rPr lang="fr-FR" sz="900" i="1" dirty="0">
                <a:solidFill>
                  <a:srgbClr val="002060"/>
                </a:solidFill>
              </a:rPr>
              <a:t>Base : Aux enseignants interrogés après l’annonce (593 personnes soit 70% de l’échantillon total des enseignants)</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338554"/>
          </a:xfrm>
          <a:prstGeom prst="rect">
            <a:avLst/>
          </a:prstGeom>
          <a:solidFill>
            <a:schemeClr val="tx2"/>
          </a:solidFill>
        </p:spPr>
        <p:txBody>
          <a:bodyPr wrap="square">
            <a:spAutoFit/>
          </a:bodyPr>
          <a:lstStyle/>
          <a:p>
            <a:r>
              <a:rPr lang="fr-FR" sz="1600" b="1" dirty="0">
                <a:solidFill>
                  <a:schemeClr val="bg1"/>
                </a:solidFill>
                <a:latin typeface="+mj-lt"/>
              </a:rPr>
              <a:t>Seul un enseignant sur quatre se dit satisfait du plan de revalorisation annoncé par le Ministre</a:t>
            </a:r>
          </a:p>
        </p:txBody>
      </p:sp>
      <p:sp>
        <p:nvSpPr>
          <p:cNvPr id="69" name="Rectangle 68">
            <a:extLst>
              <a:ext uri="{FF2B5EF4-FFF2-40B4-BE49-F238E27FC236}">
                <a16:creationId xmlns:a16="http://schemas.microsoft.com/office/drawing/2014/main" id="{1E4DC2B6-312A-4DC7-AACD-0986A2E94A7C}"/>
              </a:ext>
            </a:extLst>
          </p:cNvPr>
          <p:cNvSpPr/>
          <p:nvPr/>
        </p:nvSpPr>
        <p:spPr>
          <a:xfrm>
            <a:off x="5348393" y="1358641"/>
            <a:ext cx="1275337" cy="37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009900"/>
                </a:solidFill>
              </a:rPr>
              <a:t>% Satisfait</a:t>
            </a:r>
            <a:br>
              <a:rPr lang="fr-FR" sz="1400" b="1" cap="small" dirty="0">
                <a:solidFill>
                  <a:srgbClr val="009900"/>
                </a:solidFill>
              </a:rPr>
            </a:br>
            <a:r>
              <a:rPr lang="fr-FR" sz="1400" b="1" cap="small" dirty="0">
                <a:solidFill>
                  <a:srgbClr val="009900"/>
                </a:solidFill>
              </a:rPr>
              <a:t>26</a:t>
            </a:r>
          </a:p>
        </p:txBody>
      </p:sp>
      <p:sp>
        <p:nvSpPr>
          <p:cNvPr id="70" name="Rectangle 69">
            <a:extLst>
              <a:ext uri="{FF2B5EF4-FFF2-40B4-BE49-F238E27FC236}">
                <a16:creationId xmlns:a16="http://schemas.microsoft.com/office/drawing/2014/main" id="{FBD54327-7B42-4BD5-8865-2E931E19093D}"/>
              </a:ext>
            </a:extLst>
          </p:cNvPr>
          <p:cNvSpPr/>
          <p:nvPr/>
        </p:nvSpPr>
        <p:spPr>
          <a:xfrm>
            <a:off x="1900052" y="2993536"/>
            <a:ext cx="1413137" cy="671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C00000"/>
                </a:solidFill>
              </a:rPr>
              <a:t>% Pas satisfait 74</a:t>
            </a:r>
            <a:endParaRPr lang="fr-FR" sz="1400" i="1" cap="small" dirty="0">
              <a:solidFill>
                <a:srgbClr val="C00000"/>
              </a:solidFill>
            </a:endParaRP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1678602745"/>
              </p:ext>
            </p:extLst>
          </p:nvPr>
        </p:nvGraphicFramePr>
        <p:xfrm>
          <a:off x="518" y="4348477"/>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Très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pas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Pas du tout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0" name="Espace réservé du pied de page 2">
            <a:extLst>
              <a:ext uri="{FF2B5EF4-FFF2-40B4-BE49-F238E27FC236}">
                <a16:creationId xmlns:a16="http://schemas.microsoft.com/office/drawing/2014/main" id="{09DDF699-6A79-42A0-9B5B-C9BB5CE21026}"/>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pSp>
        <p:nvGrpSpPr>
          <p:cNvPr id="21" name="Group 133">
            <a:extLst>
              <a:ext uri="{FF2B5EF4-FFF2-40B4-BE49-F238E27FC236}">
                <a16:creationId xmlns:a16="http://schemas.microsoft.com/office/drawing/2014/main" id="{A49F180A-5FFE-4A1B-998B-7609AD35063D}"/>
              </a:ext>
            </a:extLst>
          </p:cNvPr>
          <p:cNvGrpSpPr>
            <a:grpSpLocks noChangeAspect="1"/>
          </p:cNvGrpSpPr>
          <p:nvPr/>
        </p:nvGrpSpPr>
        <p:grpSpPr>
          <a:xfrm>
            <a:off x="4023424" y="2262436"/>
            <a:ext cx="507815" cy="388403"/>
            <a:chOff x="2691656" y="1556792"/>
            <a:chExt cx="1621008" cy="1239832"/>
          </a:xfrm>
          <a:solidFill>
            <a:schemeClr val="tx2">
              <a:lumMod val="60000"/>
              <a:lumOff val="40000"/>
            </a:schemeClr>
          </a:solidFill>
        </p:grpSpPr>
        <p:sp>
          <p:nvSpPr>
            <p:cNvPr id="22" name="Freeform 6">
              <a:extLst>
                <a:ext uri="{FF2B5EF4-FFF2-40B4-BE49-F238E27FC236}">
                  <a16:creationId xmlns:a16="http://schemas.microsoft.com/office/drawing/2014/main" id="{5D3CC55C-8F16-42D4-97E4-3105835A02BF}"/>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7">
              <a:extLst>
                <a:ext uri="{FF2B5EF4-FFF2-40B4-BE49-F238E27FC236}">
                  <a16:creationId xmlns:a16="http://schemas.microsoft.com/office/drawing/2014/main" id="{EB2ECA05-8028-4E5C-A425-4DC91765822A}"/>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8">
              <a:extLst>
                <a:ext uri="{FF2B5EF4-FFF2-40B4-BE49-F238E27FC236}">
                  <a16:creationId xmlns:a16="http://schemas.microsoft.com/office/drawing/2014/main" id="{419254C1-A8FE-4B1B-8F9B-FE71171B8C42}"/>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5" name="Rectangle 24">
            <a:extLst>
              <a:ext uri="{FF2B5EF4-FFF2-40B4-BE49-F238E27FC236}">
                <a16:creationId xmlns:a16="http://schemas.microsoft.com/office/drawing/2014/main" id="{36DE8E03-6A53-4ECE-B666-CBA9482DE045}"/>
              </a:ext>
            </a:extLst>
          </p:cNvPr>
          <p:cNvSpPr/>
          <p:nvPr/>
        </p:nvSpPr>
        <p:spPr>
          <a:xfrm>
            <a:off x="3846309" y="2584049"/>
            <a:ext cx="1502084" cy="276999"/>
          </a:xfrm>
          <a:prstGeom prst="rect">
            <a:avLst/>
          </a:prstGeom>
        </p:spPr>
        <p:txBody>
          <a:bodyPr wrap="square">
            <a:spAutoFit/>
          </a:bodyPr>
          <a:lstStyle/>
          <a:p>
            <a:pPr algn="ctr" fontAlgn="ctr"/>
            <a:r>
              <a:rPr lang="fr-FR" sz="1200" b="1" dirty="0">
                <a:solidFill>
                  <a:schemeClr val="tx2">
                    <a:lumMod val="60000"/>
                    <a:lumOff val="40000"/>
                  </a:schemeClr>
                </a:solidFill>
                <a:latin typeface="Calibri" panose="020F0502020204030204" pitchFamily="34" charset="0"/>
              </a:rPr>
              <a:t>Enseignants</a:t>
            </a:r>
          </a:p>
        </p:txBody>
      </p:sp>
      <p:sp>
        <p:nvSpPr>
          <p:cNvPr id="16" name="ZoneTexte 15">
            <a:extLst>
              <a:ext uri="{FF2B5EF4-FFF2-40B4-BE49-F238E27FC236}">
                <a16:creationId xmlns:a16="http://schemas.microsoft.com/office/drawing/2014/main" id="{1B8C2DA1-3C46-43AB-A323-40248691997B}"/>
              </a:ext>
            </a:extLst>
          </p:cNvPr>
          <p:cNvSpPr txBox="1"/>
          <p:nvPr/>
        </p:nvSpPr>
        <p:spPr>
          <a:xfrm>
            <a:off x="6929070" y="1357786"/>
            <a:ext cx="2115058" cy="1692771"/>
          </a:xfrm>
          <a:prstGeom prst="rect">
            <a:avLst/>
          </a:prstGeom>
        </p:spPr>
        <p:txBody>
          <a:bodyPr vert="horz" wrap="square" lIns="0" tIns="0" rIns="0" bIns="0" rtlCol="0">
            <a:spAutoFit/>
          </a:bodyPr>
          <a:lstStyle/>
          <a:p>
            <a:pPr marL="4763"/>
            <a:r>
              <a:rPr lang="fr-FR" sz="1000" i="1" dirty="0">
                <a:solidFill>
                  <a:srgbClr val="009900"/>
                </a:solidFill>
              </a:rPr>
              <a:t>61% des – de 30 ans </a:t>
            </a:r>
          </a:p>
          <a:p>
            <a:pPr marL="4763"/>
            <a:r>
              <a:rPr lang="fr-FR" sz="1000" i="1" dirty="0">
                <a:solidFill>
                  <a:srgbClr val="009900"/>
                </a:solidFill>
              </a:rPr>
              <a:t>contre 21% des 30-49 ans </a:t>
            </a:r>
          </a:p>
          <a:p>
            <a:pPr marL="4763"/>
            <a:r>
              <a:rPr lang="fr-FR" sz="1000" i="1" dirty="0">
                <a:solidFill>
                  <a:srgbClr val="009900"/>
                </a:solidFill>
              </a:rPr>
              <a:t>et 24% des 50 ans et plus</a:t>
            </a:r>
          </a:p>
          <a:p>
            <a:pPr marL="4763"/>
            <a:endParaRPr lang="fr-FR" sz="1000" i="1" dirty="0">
              <a:solidFill>
                <a:srgbClr val="009900"/>
              </a:solidFill>
            </a:endParaRPr>
          </a:p>
          <a:p>
            <a:pPr marL="4763"/>
            <a:r>
              <a:rPr lang="fr-FR" sz="1000" i="1" dirty="0">
                <a:solidFill>
                  <a:srgbClr val="009900"/>
                </a:solidFill>
              </a:rPr>
              <a:t>27% pour le primaire </a:t>
            </a:r>
          </a:p>
          <a:p>
            <a:pPr marL="4763"/>
            <a:r>
              <a:rPr lang="fr-FR" sz="1000" i="1" dirty="0">
                <a:solidFill>
                  <a:srgbClr val="009900"/>
                </a:solidFill>
              </a:rPr>
              <a:t>et 25% le secondaire</a:t>
            </a:r>
          </a:p>
          <a:p>
            <a:pPr marL="4763"/>
            <a:endParaRPr lang="fr-FR" sz="1000" i="1" dirty="0">
              <a:solidFill>
                <a:srgbClr val="009900"/>
              </a:solidFill>
            </a:endParaRPr>
          </a:p>
          <a:p>
            <a:pPr marL="4763"/>
            <a:r>
              <a:rPr lang="fr-FR" sz="1000" i="1" dirty="0">
                <a:solidFill>
                  <a:srgbClr val="009900"/>
                </a:solidFill>
              </a:rPr>
              <a:t>24% dans le public </a:t>
            </a:r>
          </a:p>
          <a:p>
            <a:pPr marL="4763"/>
            <a:r>
              <a:rPr lang="fr-FR" sz="1000" i="1" dirty="0">
                <a:solidFill>
                  <a:srgbClr val="009900"/>
                </a:solidFill>
              </a:rPr>
              <a:t>36% le privé sous contrat</a:t>
            </a:r>
          </a:p>
          <a:p>
            <a:pPr marL="4763"/>
            <a:endParaRPr lang="fr-FR" sz="1000" i="1" dirty="0">
              <a:solidFill>
                <a:srgbClr val="009900"/>
              </a:solidFill>
            </a:endParaRPr>
          </a:p>
          <a:p>
            <a:pPr marL="4763"/>
            <a:r>
              <a:rPr lang="fr-FR" sz="1000" i="1" dirty="0">
                <a:solidFill>
                  <a:srgbClr val="009900"/>
                </a:solidFill>
              </a:rPr>
              <a:t>47% en REP/REP+ et 20% ailleurs</a:t>
            </a:r>
          </a:p>
        </p:txBody>
      </p:sp>
      <p:cxnSp>
        <p:nvCxnSpPr>
          <p:cNvPr id="18" name="Connecteur droit avec flèche 17">
            <a:extLst>
              <a:ext uri="{FF2B5EF4-FFF2-40B4-BE49-F238E27FC236}">
                <a16:creationId xmlns:a16="http://schemas.microsoft.com/office/drawing/2014/main" id="{9BE832A4-1BA9-450C-A55B-9C61A0138234}"/>
              </a:ext>
            </a:extLst>
          </p:cNvPr>
          <p:cNvCxnSpPr>
            <a:cxnSpLocks/>
          </p:cNvCxnSpPr>
          <p:nvPr/>
        </p:nvCxnSpPr>
        <p:spPr>
          <a:xfrm>
            <a:off x="6531429" y="1588618"/>
            <a:ext cx="332534" cy="0"/>
          </a:xfrm>
          <a:prstGeom prst="straightConnector1">
            <a:avLst/>
          </a:prstGeom>
          <a:noFill/>
          <a:ln w="12700">
            <a:solidFill>
              <a:srgbClr val="009900"/>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64207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Graphique 43">
            <a:extLst>
              <a:ext uri="{FF2B5EF4-FFF2-40B4-BE49-F238E27FC236}">
                <a16:creationId xmlns:a16="http://schemas.microsoft.com/office/drawing/2014/main" id="{48DD925C-1709-45EB-88DF-92855297D936}"/>
              </a:ext>
            </a:extLst>
          </p:cNvPr>
          <p:cNvGraphicFramePr/>
          <p:nvPr>
            <p:extLst>
              <p:ext uri="{D42A27DB-BD31-4B8C-83A1-F6EECF244321}">
                <p14:modId xmlns:p14="http://schemas.microsoft.com/office/powerpoint/2010/main" val="3576358874"/>
              </p:ext>
            </p:extLst>
          </p:nvPr>
        </p:nvGraphicFramePr>
        <p:xfrm>
          <a:off x="776256" y="1001543"/>
          <a:ext cx="3376410" cy="3069545"/>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4152666" y="684406"/>
            <a:ext cx="4991334"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Selon vous, votre rémunération et votre carrière témoignent-elles de la juste reconnaissance de votre travail ?</a:t>
            </a: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flipV="1">
            <a:off x="4032504" y="1100890"/>
            <a:ext cx="5011624" cy="15506"/>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Quatre répondants sur cinq considèrent que leur rémunération et leur carrière ne constituent pas une juste reconnaissance de leur travail</a:t>
            </a:r>
          </a:p>
        </p:txBody>
      </p:sp>
      <p:sp>
        <p:nvSpPr>
          <p:cNvPr id="69" name="Rectangle 68">
            <a:extLst>
              <a:ext uri="{FF2B5EF4-FFF2-40B4-BE49-F238E27FC236}">
                <a16:creationId xmlns:a16="http://schemas.microsoft.com/office/drawing/2014/main" id="{1E4DC2B6-312A-4DC7-AACD-0986A2E94A7C}"/>
              </a:ext>
            </a:extLst>
          </p:cNvPr>
          <p:cNvSpPr/>
          <p:nvPr/>
        </p:nvSpPr>
        <p:spPr>
          <a:xfrm>
            <a:off x="3107111" y="1240482"/>
            <a:ext cx="809105" cy="37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009900"/>
                </a:solidFill>
              </a:rPr>
              <a:t>% Oui </a:t>
            </a:r>
            <a:br>
              <a:rPr lang="fr-FR" sz="1400" b="1" cap="small" dirty="0">
                <a:solidFill>
                  <a:srgbClr val="009900"/>
                </a:solidFill>
              </a:rPr>
            </a:br>
            <a:r>
              <a:rPr lang="fr-FR" sz="1400" b="1" cap="small" dirty="0">
                <a:solidFill>
                  <a:srgbClr val="009900"/>
                </a:solidFill>
              </a:rPr>
              <a:t>20</a:t>
            </a:r>
          </a:p>
        </p:txBody>
      </p:sp>
      <p:sp>
        <p:nvSpPr>
          <p:cNvPr id="70" name="Rectangle 69">
            <a:extLst>
              <a:ext uri="{FF2B5EF4-FFF2-40B4-BE49-F238E27FC236}">
                <a16:creationId xmlns:a16="http://schemas.microsoft.com/office/drawing/2014/main" id="{FBD54327-7B42-4BD5-8865-2E931E19093D}"/>
              </a:ext>
            </a:extLst>
          </p:cNvPr>
          <p:cNvSpPr/>
          <p:nvPr/>
        </p:nvSpPr>
        <p:spPr>
          <a:xfrm>
            <a:off x="624915" y="3237791"/>
            <a:ext cx="955131" cy="492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C00000"/>
                </a:solidFill>
              </a:rPr>
              <a:t>% Non</a:t>
            </a:r>
            <a:br>
              <a:rPr lang="fr-FR" sz="1400" b="1" cap="small" dirty="0">
                <a:solidFill>
                  <a:srgbClr val="C00000"/>
                </a:solidFill>
              </a:rPr>
            </a:br>
            <a:r>
              <a:rPr lang="fr-FR" sz="1400" b="1" cap="small" dirty="0">
                <a:solidFill>
                  <a:srgbClr val="C00000"/>
                </a:solidFill>
              </a:rPr>
              <a:t>80</a:t>
            </a:r>
            <a:endParaRPr lang="fr-FR" sz="1400" i="1" cap="small" dirty="0">
              <a:solidFill>
                <a:srgbClr val="C00000"/>
              </a:solidFill>
            </a:endParaRP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3146678490"/>
              </p:ext>
            </p:extLst>
          </p:nvPr>
        </p:nvGraphicFramePr>
        <p:xfrm>
          <a:off x="518" y="4348477"/>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Oui, tout à 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Oui, plutôt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Non, plutôt pas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Non, pas du tout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39" name="ZoneTexte 38">
            <a:extLst>
              <a:ext uri="{FF2B5EF4-FFF2-40B4-BE49-F238E27FC236}">
                <a16:creationId xmlns:a16="http://schemas.microsoft.com/office/drawing/2014/main" id="{3F12F70D-AFF7-4F57-A16C-3CF228E89620}"/>
              </a:ext>
            </a:extLst>
          </p:cNvPr>
          <p:cNvSpPr txBox="1"/>
          <p:nvPr/>
        </p:nvSpPr>
        <p:spPr>
          <a:xfrm>
            <a:off x="1730714" y="2558354"/>
            <a:ext cx="1376397" cy="400110"/>
          </a:xfrm>
          <a:prstGeom prst="rect">
            <a:avLst/>
          </a:prstGeom>
          <a:noFill/>
        </p:spPr>
        <p:txBody>
          <a:bodyPr wrap="square" rtlCol="0">
            <a:spAutoFit/>
          </a:bodyPr>
          <a:lstStyle/>
          <a:p>
            <a:pPr algn="ctr"/>
            <a:r>
              <a:rPr lang="fr-FR" sz="1000" b="1" dirty="0">
                <a:solidFill>
                  <a:schemeClr val="tx2">
                    <a:lumMod val="60000"/>
                    <a:lumOff val="40000"/>
                  </a:schemeClr>
                </a:solidFill>
              </a:rPr>
              <a:t>Personnels de l’éducation nationale</a:t>
            </a:r>
          </a:p>
        </p:txBody>
      </p:sp>
      <p:grpSp>
        <p:nvGrpSpPr>
          <p:cNvPr id="60" name="Group 133">
            <a:extLst>
              <a:ext uri="{FF2B5EF4-FFF2-40B4-BE49-F238E27FC236}">
                <a16:creationId xmlns:a16="http://schemas.microsoft.com/office/drawing/2014/main" id="{9399CB83-D335-417E-8494-87D027C11C54}"/>
              </a:ext>
            </a:extLst>
          </p:cNvPr>
          <p:cNvGrpSpPr>
            <a:grpSpLocks noChangeAspect="1"/>
          </p:cNvGrpSpPr>
          <p:nvPr/>
        </p:nvGrpSpPr>
        <p:grpSpPr>
          <a:xfrm>
            <a:off x="2038573" y="2021085"/>
            <a:ext cx="701364" cy="536439"/>
            <a:chOff x="2691656" y="1556792"/>
            <a:chExt cx="1621008" cy="1239832"/>
          </a:xfrm>
          <a:solidFill>
            <a:schemeClr val="tx2">
              <a:lumMod val="60000"/>
              <a:lumOff val="40000"/>
            </a:schemeClr>
          </a:solidFill>
        </p:grpSpPr>
        <p:sp>
          <p:nvSpPr>
            <p:cNvPr id="61" name="Freeform 6">
              <a:extLst>
                <a:ext uri="{FF2B5EF4-FFF2-40B4-BE49-F238E27FC236}">
                  <a16:creationId xmlns:a16="http://schemas.microsoft.com/office/drawing/2014/main" id="{F5E02AD4-CDF0-4007-93DB-B78C9291B815}"/>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7">
              <a:extLst>
                <a:ext uri="{FF2B5EF4-FFF2-40B4-BE49-F238E27FC236}">
                  <a16:creationId xmlns:a16="http://schemas.microsoft.com/office/drawing/2014/main" id="{74E4E59D-D0AF-4AF8-962A-9BEFE83AA76C}"/>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8">
              <a:extLst>
                <a:ext uri="{FF2B5EF4-FFF2-40B4-BE49-F238E27FC236}">
                  <a16:creationId xmlns:a16="http://schemas.microsoft.com/office/drawing/2014/main" id="{E169EEE1-CFB3-4A08-9EF9-45F4D424F536}"/>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55" name="Graphique 54">
            <a:extLst>
              <a:ext uri="{FF2B5EF4-FFF2-40B4-BE49-F238E27FC236}">
                <a16:creationId xmlns:a16="http://schemas.microsoft.com/office/drawing/2014/main" id="{FDC77534-C5D9-4FAD-A2C2-9008679A326B}"/>
              </a:ext>
            </a:extLst>
          </p:cNvPr>
          <p:cNvGraphicFramePr/>
          <p:nvPr>
            <p:extLst>
              <p:ext uri="{D42A27DB-BD31-4B8C-83A1-F6EECF244321}">
                <p14:modId xmlns:p14="http://schemas.microsoft.com/office/powerpoint/2010/main" val="2275786573"/>
              </p:ext>
            </p:extLst>
          </p:nvPr>
        </p:nvGraphicFramePr>
        <p:xfrm>
          <a:off x="5051414" y="1778825"/>
          <a:ext cx="2720986" cy="1764182"/>
        </p:xfrm>
        <a:graphic>
          <a:graphicData uri="http://schemas.openxmlformats.org/drawingml/2006/chart">
            <c:chart xmlns:c="http://schemas.openxmlformats.org/drawingml/2006/chart" xmlns:r="http://schemas.openxmlformats.org/officeDocument/2006/relationships" r:id="rId3"/>
          </a:graphicData>
        </a:graphic>
      </p:graphicFrame>
      <p:sp>
        <p:nvSpPr>
          <p:cNvPr id="34" name="ZoneTexte 33">
            <a:extLst>
              <a:ext uri="{FF2B5EF4-FFF2-40B4-BE49-F238E27FC236}">
                <a16:creationId xmlns:a16="http://schemas.microsoft.com/office/drawing/2014/main" id="{84064EA3-36A5-499F-B6F2-CC6FC5A0B653}"/>
              </a:ext>
            </a:extLst>
          </p:cNvPr>
          <p:cNvSpPr txBox="1"/>
          <p:nvPr/>
        </p:nvSpPr>
        <p:spPr>
          <a:xfrm>
            <a:off x="4032504" y="2059032"/>
            <a:ext cx="1795733" cy="307777"/>
          </a:xfrm>
          <a:prstGeom prst="rect">
            <a:avLst/>
          </a:prstGeom>
          <a:noFill/>
        </p:spPr>
        <p:txBody>
          <a:bodyPr wrap="square" rtlCol="0">
            <a:spAutoFit/>
          </a:bodyPr>
          <a:lstStyle/>
          <a:p>
            <a:pPr algn="r"/>
            <a:r>
              <a:rPr lang="fr-FR" sz="1400" i="1" dirty="0">
                <a:solidFill>
                  <a:schemeClr val="tx2"/>
                </a:solidFill>
              </a:rPr>
              <a:t>Dont enseignants</a:t>
            </a:r>
          </a:p>
        </p:txBody>
      </p:sp>
      <p:sp>
        <p:nvSpPr>
          <p:cNvPr id="35" name="ZoneTexte 34">
            <a:extLst>
              <a:ext uri="{FF2B5EF4-FFF2-40B4-BE49-F238E27FC236}">
                <a16:creationId xmlns:a16="http://schemas.microsoft.com/office/drawing/2014/main" id="{2F6F449B-0D72-4958-A84C-EB55779A1875}"/>
              </a:ext>
            </a:extLst>
          </p:cNvPr>
          <p:cNvSpPr txBox="1"/>
          <p:nvPr/>
        </p:nvSpPr>
        <p:spPr>
          <a:xfrm>
            <a:off x="4032504" y="2913213"/>
            <a:ext cx="1795733" cy="307777"/>
          </a:xfrm>
          <a:prstGeom prst="rect">
            <a:avLst/>
          </a:prstGeom>
          <a:noFill/>
        </p:spPr>
        <p:txBody>
          <a:bodyPr wrap="square" rtlCol="0">
            <a:spAutoFit/>
          </a:bodyPr>
          <a:lstStyle/>
          <a:p>
            <a:pPr algn="r"/>
            <a:r>
              <a:rPr lang="fr-FR" sz="1400" i="1" dirty="0">
                <a:solidFill>
                  <a:schemeClr val="tx2"/>
                </a:solidFill>
              </a:rPr>
              <a:t>Dont non enseignants</a:t>
            </a:r>
          </a:p>
        </p:txBody>
      </p:sp>
      <p:sp>
        <p:nvSpPr>
          <p:cNvPr id="20" name="Espace réservé du pied de page 2">
            <a:extLst>
              <a:ext uri="{FF2B5EF4-FFF2-40B4-BE49-F238E27FC236}">
                <a16:creationId xmlns:a16="http://schemas.microsoft.com/office/drawing/2014/main" id="{09DDF699-6A79-42A0-9B5B-C9BB5CE21026}"/>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19" name="Tableau 18">
            <a:extLst>
              <a:ext uri="{FF2B5EF4-FFF2-40B4-BE49-F238E27FC236}">
                <a16:creationId xmlns:a16="http://schemas.microsoft.com/office/drawing/2014/main" id="{42E2668C-1AF0-4374-BB88-CCB4B28A2E63}"/>
              </a:ext>
            </a:extLst>
          </p:cNvPr>
          <p:cNvGraphicFramePr>
            <a:graphicFrameLocks noGrp="1"/>
          </p:cNvGraphicFramePr>
          <p:nvPr>
            <p:extLst>
              <p:ext uri="{D42A27DB-BD31-4B8C-83A1-F6EECF244321}">
                <p14:modId xmlns:p14="http://schemas.microsoft.com/office/powerpoint/2010/main" val="2304205582"/>
              </p:ext>
            </p:extLst>
          </p:nvPr>
        </p:nvGraphicFramePr>
        <p:xfrm>
          <a:off x="7772400" y="1405776"/>
          <a:ext cx="1271728" cy="2141577"/>
        </p:xfrm>
        <a:graphic>
          <a:graphicData uri="http://schemas.openxmlformats.org/drawingml/2006/table">
            <a:tbl>
              <a:tblPr>
                <a:tableStyleId>{5C22544A-7EE6-4342-B048-85BDC9FD1C3A}</a:tableStyleId>
              </a:tblPr>
              <a:tblGrid>
                <a:gridCol w="635864">
                  <a:extLst>
                    <a:ext uri="{9D8B030D-6E8A-4147-A177-3AD203B41FA5}">
                      <a16:colId xmlns:a16="http://schemas.microsoft.com/office/drawing/2014/main" val="1022899611"/>
                    </a:ext>
                  </a:extLst>
                </a:gridCol>
                <a:gridCol w="635864">
                  <a:extLst>
                    <a:ext uri="{9D8B030D-6E8A-4147-A177-3AD203B41FA5}">
                      <a16:colId xmlns:a16="http://schemas.microsoft.com/office/drawing/2014/main" val="3372291397"/>
                    </a:ext>
                  </a:extLst>
                </a:gridCol>
              </a:tblGrid>
              <a:tr h="389495">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OUI</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200" b="1" i="0" u="none" strike="noStrike" cap="small" baseline="0" dirty="0">
                          <a:solidFill>
                            <a:srgbClr val="C00000"/>
                          </a:solidFill>
                          <a:effectLst/>
                          <a:latin typeface="Calibri" panose="020F0502020204030204" pitchFamily="34" charset="0"/>
                        </a:rPr>
                        <a:t>% NON</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250041"/>
                  </a:ext>
                </a:extLst>
              </a:tr>
              <a:tr h="876041">
                <a:tc>
                  <a:txBody>
                    <a:bodyPr/>
                    <a:lstStyle/>
                    <a:p>
                      <a:pPr algn="ctr" fontAlgn="ctr"/>
                      <a:r>
                        <a:rPr lang="fr-FR" sz="1400" b="1" i="0" u="none" strike="noStrike" dirty="0">
                          <a:solidFill>
                            <a:srgbClr val="009900"/>
                          </a:solidFill>
                          <a:effectLst/>
                          <a:latin typeface="Calibri" panose="020F0502020204030204" pitchFamily="34" charset="0"/>
                        </a:rPr>
                        <a:t>18</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C00000"/>
                          </a:solidFill>
                          <a:effectLst/>
                          <a:latin typeface="Calibri" panose="020F0502020204030204" pitchFamily="34" charset="0"/>
                        </a:rPr>
                        <a:t>82</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935159"/>
                  </a:ext>
                </a:extLst>
              </a:tr>
              <a:tr h="876041">
                <a:tc>
                  <a:txBody>
                    <a:bodyPr/>
                    <a:lstStyle/>
                    <a:p>
                      <a:pPr algn="ctr" fontAlgn="ctr"/>
                      <a:r>
                        <a:rPr lang="fr-FR" sz="1400" b="1" i="0" u="none" strike="noStrike" dirty="0">
                          <a:solidFill>
                            <a:srgbClr val="009900"/>
                          </a:solidFill>
                          <a:effectLst/>
                          <a:latin typeface="Calibri" panose="020F0502020204030204" pitchFamily="34" charset="0"/>
                        </a:rPr>
                        <a:t>25</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C00000"/>
                          </a:solidFill>
                          <a:effectLst/>
                          <a:latin typeface="Calibri" panose="020F0502020204030204" pitchFamily="34" charset="0"/>
                        </a:rPr>
                        <a:t>75</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1841441"/>
                  </a:ext>
                </a:extLst>
              </a:tr>
            </a:tbl>
          </a:graphicData>
        </a:graphic>
      </p:graphicFrame>
      <p:sp>
        <p:nvSpPr>
          <p:cNvPr id="2" name="Rectangle 1">
            <a:extLst>
              <a:ext uri="{FF2B5EF4-FFF2-40B4-BE49-F238E27FC236}">
                <a16:creationId xmlns:a16="http://schemas.microsoft.com/office/drawing/2014/main" id="{3323CCC0-0DED-41AD-8CC0-91D1E2805D26}"/>
              </a:ext>
            </a:extLst>
          </p:cNvPr>
          <p:cNvSpPr/>
          <p:nvPr/>
        </p:nvSpPr>
        <p:spPr>
          <a:xfrm>
            <a:off x="6794046" y="2435243"/>
            <a:ext cx="2368277" cy="400110"/>
          </a:xfrm>
          <a:prstGeom prst="rect">
            <a:avLst/>
          </a:prstGeom>
        </p:spPr>
        <p:txBody>
          <a:bodyPr wrap="none">
            <a:spAutoFit/>
          </a:bodyPr>
          <a:lstStyle/>
          <a:p>
            <a:pPr marL="4763"/>
            <a:r>
              <a:rPr lang="fr-FR" sz="1000" i="1" dirty="0">
                <a:solidFill>
                  <a:srgbClr val="009900"/>
                </a:solidFill>
              </a:rPr>
              <a:t>45% des – de 30 ans / 15% des 30 ans et +</a:t>
            </a:r>
          </a:p>
          <a:p>
            <a:pPr marL="4763"/>
            <a:r>
              <a:rPr lang="fr-FR" sz="1000" i="1" dirty="0">
                <a:solidFill>
                  <a:srgbClr val="009900"/>
                </a:solidFill>
              </a:rPr>
              <a:t>10% pour l’école élémentaire </a:t>
            </a:r>
          </a:p>
        </p:txBody>
      </p:sp>
    </p:spTree>
    <p:extLst>
      <p:ext uri="{BB962C8B-B14F-4D97-AF65-F5344CB8AC3E}">
        <p14:creationId xmlns:p14="http://schemas.microsoft.com/office/powerpoint/2010/main" val="3958765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Graphique 43">
            <a:extLst>
              <a:ext uri="{FF2B5EF4-FFF2-40B4-BE49-F238E27FC236}">
                <a16:creationId xmlns:a16="http://schemas.microsoft.com/office/drawing/2014/main" id="{48DD925C-1709-45EB-88DF-92855297D936}"/>
              </a:ext>
            </a:extLst>
          </p:cNvPr>
          <p:cNvGraphicFramePr/>
          <p:nvPr>
            <p:extLst>
              <p:ext uri="{D42A27DB-BD31-4B8C-83A1-F6EECF244321}">
                <p14:modId xmlns:p14="http://schemas.microsoft.com/office/powerpoint/2010/main" val="828172636"/>
              </p:ext>
            </p:extLst>
          </p:nvPr>
        </p:nvGraphicFramePr>
        <p:xfrm>
          <a:off x="2888520" y="1001543"/>
          <a:ext cx="3376410" cy="3069545"/>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4152666" y="483440"/>
            <a:ext cx="4991334"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Selon vous, la rémunération et la carrière des enseignants témoignent-elles de la juste reconnaissance de leur travail ?</a:t>
            </a: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flipV="1">
            <a:off x="4032504" y="899924"/>
            <a:ext cx="5011624" cy="15506"/>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parents d’élèves</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338554"/>
          </a:xfrm>
          <a:prstGeom prst="rect">
            <a:avLst/>
          </a:prstGeom>
          <a:solidFill>
            <a:schemeClr val="tx2"/>
          </a:solidFill>
        </p:spPr>
        <p:txBody>
          <a:bodyPr wrap="square">
            <a:spAutoFit/>
          </a:bodyPr>
          <a:lstStyle/>
          <a:p>
            <a:r>
              <a:rPr lang="fr-FR" sz="1600" b="1" dirty="0">
                <a:solidFill>
                  <a:schemeClr val="bg1"/>
                </a:solidFill>
                <a:latin typeface="+mj-lt"/>
              </a:rPr>
              <a:t>Près d’un parent d’élève sur deux pense également que ce n’est pas le cas</a:t>
            </a:r>
          </a:p>
        </p:txBody>
      </p:sp>
      <p:sp>
        <p:nvSpPr>
          <p:cNvPr id="69" name="Rectangle 68">
            <a:extLst>
              <a:ext uri="{FF2B5EF4-FFF2-40B4-BE49-F238E27FC236}">
                <a16:creationId xmlns:a16="http://schemas.microsoft.com/office/drawing/2014/main" id="{1E4DC2B6-312A-4DC7-AACD-0986A2E94A7C}"/>
              </a:ext>
            </a:extLst>
          </p:cNvPr>
          <p:cNvSpPr/>
          <p:nvPr/>
        </p:nvSpPr>
        <p:spPr>
          <a:xfrm>
            <a:off x="5717341" y="1762265"/>
            <a:ext cx="930992" cy="37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009900"/>
                </a:solidFill>
              </a:rPr>
              <a:t>% Oui </a:t>
            </a:r>
            <a:br>
              <a:rPr lang="fr-FR" sz="1400" b="1" cap="small" dirty="0">
                <a:solidFill>
                  <a:srgbClr val="009900"/>
                </a:solidFill>
              </a:rPr>
            </a:br>
            <a:r>
              <a:rPr lang="fr-FR" sz="1400" b="1" cap="small" dirty="0">
                <a:solidFill>
                  <a:srgbClr val="009900"/>
                </a:solidFill>
              </a:rPr>
              <a:t>54</a:t>
            </a:r>
          </a:p>
        </p:txBody>
      </p:sp>
      <p:sp>
        <p:nvSpPr>
          <p:cNvPr id="70" name="Rectangle 69">
            <a:extLst>
              <a:ext uri="{FF2B5EF4-FFF2-40B4-BE49-F238E27FC236}">
                <a16:creationId xmlns:a16="http://schemas.microsoft.com/office/drawing/2014/main" id="{FBD54327-7B42-4BD5-8865-2E931E19093D}"/>
              </a:ext>
            </a:extLst>
          </p:cNvPr>
          <p:cNvSpPr/>
          <p:nvPr/>
        </p:nvSpPr>
        <p:spPr>
          <a:xfrm>
            <a:off x="2410954" y="1469019"/>
            <a:ext cx="955131" cy="671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C00000"/>
                </a:solidFill>
              </a:rPr>
              <a:t>% Non </a:t>
            </a:r>
            <a:br>
              <a:rPr lang="fr-FR" sz="1400" b="1" cap="small" dirty="0">
                <a:solidFill>
                  <a:srgbClr val="C00000"/>
                </a:solidFill>
              </a:rPr>
            </a:br>
            <a:r>
              <a:rPr lang="fr-FR" sz="1400" b="1" cap="small" dirty="0">
                <a:solidFill>
                  <a:srgbClr val="C00000"/>
                </a:solidFill>
              </a:rPr>
              <a:t>46</a:t>
            </a:r>
            <a:endParaRPr lang="fr-FR" sz="1400" i="1" cap="small" dirty="0">
              <a:solidFill>
                <a:srgbClr val="C00000"/>
              </a:solidFill>
            </a:endParaRP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nvGraphicFramePr>
        <p:xfrm>
          <a:off x="518" y="4348477"/>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Oui, tout à 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Oui, plutôt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Non, plutôt pas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Non, pas du tout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0" name="Espace réservé du pied de page 2">
            <a:extLst>
              <a:ext uri="{FF2B5EF4-FFF2-40B4-BE49-F238E27FC236}">
                <a16:creationId xmlns:a16="http://schemas.microsoft.com/office/drawing/2014/main" id="{09DDF699-6A79-42A0-9B5B-C9BB5CE21026}"/>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sp>
        <p:nvSpPr>
          <p:cNvPr id="19" name="ZoneTexte 18">
            <a:extLst>
              <a:ext uri="{FF2B5EF4-FFF2-40B4-BE49-F238E27FC236}">
                <a16:creationId xmlns:a16="http://schemas.microsoft.com/office/drawing/2014/main" id="{1D3EF45E-8500-4DCF-8630-C6039F8DFD93}"/>
              </a:ext>
            </a:extLst>
          </p:cNvPr>
          <p:cNvSpPr txBox="1"/>
          <p:nvPr/>
        </p:nvSpPr>
        <p:spPr>
          <a:xfrm>
            <a:off x="3985513" y="2631054"/>
            <a:ext cx="1127253" cy="246221"/>
          </a:xfrm>
          <a:prstGeom prst="rect">
            <a:avLst/>
          </a:prstGeom>
          <a:noFill/>
        </p:spPr>
        <p:txBody>
          <a:bodyPr wrap="square" rtlCol="0">
            <a:spAutoFit/>
          </a:bodyPr>
          <a:lstStyle/>
          <a:p>
            <a:pPr algn="ctr"/>
            <a:r>
              <a:rPr lang="fr-FR" sz="1000" b="1" dirty="0">
                <a:solidFill>
                  <a:srgbClr val="00B0F0"/>
                </a:solidFill>
              </a:rPr>
              <a:t>Parents d ’élèves</a:t>
            </a:r>
          </a:p>
        </p:txBody>
      </p:sp>
      <p:grpSp>
        <p:nvGrpSpPr>
          <p:cNvPr id="21" name="Group 132">
            <a:extLst>
              <a:ext uri="{FF2B5EF4-FFF2-40B4-BE49-F238E27FC236}">
                <a16:creationId xmlns:a16="http://schemas.microsoft.com/office/drawing/2014/main" id="{D14C0E86-1616-4D86-8637-542462C69D36}"/>
              </a:ext>
            </a:extLst>
          </p:cNvPr>
          <p:cNvGrpSpPr>
            <a:grpSpLocks noChangeAspect="1"/>
          </p:cNvGrpSpPr>
          <p:nvPr/>
        </p:nvGrpSpPr>
        <p:grpSpPr>
          <a:xfrm>
            <a:off x="4336626" y="2183761"/>
            <a:ext cx="470747" cy="481383"/>
            <a:chOff x="3280191" y="4293096"/>
            <a:chExt cx="1760229" cy="1800000"/>
          </a:xfrm>
          <a:solidFill>
            <a:srgbClr val="00B0F0"/>
          </a:solidFill>
        </p:grpSpPr>
        <p:sp>
          <p:nvSpPr>
            <p:cNvPr id="22" name="Freeform 8">
              <a:extLst>
                <a:ext uri="{FF2B5EF4-FFF2-40B4-BE49-F238E27FC236}">
                  <a16:creationId xmlns:a16="http://schemas.microsoft.com/office/drawing/2014/main" id="{12DC1087-F30A-4C2A-B5E4-90925145F98D}"/>
                </a:ext>
              </a:extLst>
            </p:cNvPr>
            <p:cNvSpPr>
              <a:spLocks/>
            </p:cNvSpPr>
            <p:nvPr/>
          </p:nvSpPr>
          <p:spPr bwMode="auto">
            <a:xfrm>
              <a:off x="4164680" y="4293096"/>
              <a:ext cx="388953"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9">
              <a:extLst>
                <a:ext uri="{FF2B5EF4-FFF2-40B4-BE49-F238E27FC236}">
                  <a16:creationId xmlns:a16="http://schemas.microsoft.com/office/drawing/2014/main" id="{D1B2EB5D-E6B1-48D6-B31A-FE461DC6AF4C}"/>
                </a:ext>
              </a:extLst>
            </p:cNvPr>
            <p:cNvSpPr>
              <a:spLocks/>
            </p:cNvSpPr>
            <p:nvPr/>
          </p:nvSpPr>
          <p:spPr bwMode="auto">
            <a:xfrm>
              <a:off x="4676125" y="5247581"/>
              <a:ext cx="50906"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0">
              <a:extLst>
                <a:ext uri="{FF2B5EF4-FFF2-40B4-BE49-F238E27FC236}">
                  <a16:creationId xmlns:a16="http://schemas.microsoft.com/office/drawing/2014/main" id="{FDD241DF-AF2D-47EE-AF7F-EAF29C527D53}"/>
                </a:ext>
              </a:extLst>
            </p:cNvPr>
            <p:cNvSpPr>
              <a:spLocks/>
            </p:cNvSpPr>
            <p:nvPr/>
          </p:nvSpPr>
          <p:spPr bwMode="auto">
            <a:xfrm>
              <a:off x="3712095" y="5461545"/>
              <a:ext cx="31816" cy="176580"/>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1">
              <a:extLst>
                <a:ext uri="{FF2B5EF4-FFF2-40B4-BE49-F238E27FC236}">
                  <a16:creationId xmlns:a16="http://schemas.microsoft.com/office/drawing/2014/main" id="{E9F024EA-8BE9-4B23-B532-E6343757C26A}"/>
                </a:ext>
              </a:extLst>
            </p:cNvPr>
            <p:cNvSpPr>
              <a:spLocks/>
            </p:cNvSpPr>
            <p:nvPr/>
          </p:nvSpPr>
          <p:spPr bwMode="auto">
            <a:xfrm>
              <a:off x="3509267" y="5240423"/>
              <a:ext cx="114538" cy="16704"/>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2">
              <a:extLst>
                <a:ext uri="{FF2B5EF4-FFF2-40B4-BE49-F238E27FC236}">
                  <a16:creationId xmlns:a16="http://schemas.microsoft.com/office/drawing/2014/main" id="{B56EFE22-6BFE-4ACB-B702-CA24ACF038D5}"/>
                </a:ext>
              </a:extLst>
            </p:cNvPr>
            <p:cNvSpPr>
              <a:spLocks/>
            </p:cNvSpPr>
            <p:nvPr/>
          </p:nvSpPr>
          <p:spPr bwMode="auto">
            <a:xfrm>
              <a:off x="3605511" y="4697161"/>
              <a:ext cx="1143791" cy="1395935"/>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3">
              <a:extLst>
                <a:ext uri="{FF2B5EF4-FFF2-40B4-BE49-F238E27FC236}">
                  <a16:creationId xmlns:a16="http://schemas.microsoft.com/office/drawing/2014/main" id="{E332C08C-46ED-48F4-9CAE-7F6E0B1BFDE1}"/>
                </a:ext>
              </a:extLst>
            </p:cNvPr>
            <p:cNvSpPr>
              <a:spLocks/>
            </p:cNvSpPr>
            <p:nvPr/>
          </p:nvSpPr>
          <p:spPr bwMode="auto">
            <a:xfrm>
              <a:off x="3753456" y="4456949"/>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4">
              <a:extLst>
                <a:ext uri="{FF2B5EF4-FFF2-40B4-BE49-F238E27FC236}">
                  <a16:creationId xmlns:a16="http://schemas.microsoft.com/office/drawing/2014/main" id="{4132C411-7AD1-4028-A9E6-68251780F13E}"/>
                </a:ext>
              </a:extLst>
            </p:cNvPr>
            <p:cNvSpPr>
              <a:spLocks/>
            </p:cNvSpPr>
            <p:nvPr/>
          </p:nvSpPr>
          <p:spPr bwMode="auto">
            <a:xfrm>
              <a:off x="3434499" y="4975553"/>
              <a:ext cx="262483" cy="262483"/>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5">
              <a:extLst>
                <a:ext uri="{FF2B5EF4-FFF2-40B4-BE49-F238E27FC236}">
                  <a16:creationId xmlns:a16="http://schemas.microsoft.com/office/drawing/2014/main" id="{5502969B-90DF-40E3-AC29-8B63C466BB75}"/>
                </a:ext>
              </a:extLst>
            </p:cNvPr>
            <p:cNvSpPr>
              <a:spLocks/>
            </p:cNvSpPr>
            <p:nvPr/>
          </p:nvSpPr>
          <p:spPr bwMode="auto">
            <a:xfrm>
              <a:off x="3280191" y="5272239"/>
              <a:ext cx="571100" cy="819266"/>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6">
              <a:extLst>
                <a:ext uri="{FF2B5EF4-FFF2-40B4-BE49-F238E27FC236}">
                  <a16:creationId xmlns:a16="http://schemas.microsoft.com/office/drawing/2014/main" id="{B32C2DC2-5359-42C2-89CC-BF834F2A97D8}"/>
                </a:ext>
              </a:extLst>
            </p:cNvPr>
            <p:cNvSpPr>
              <a:spLocks/>
            </p:cNvSpPr>
            <p:nvPr/>
          </p:nvSpPr>
          <p:spPr bwMode="auto">
            <a:xfrm>
              <a:off x="4649877" y="5032027"/>
              <a:ext cx="240212" cy="240212"/>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17">
              <a:extLst>
                <a:ext uri="{FF2B5EF4-FFF2-40B4-BE49-F238E27FC236}">
                  <a16:creationId xmlns:a16="http://schemas.microsoft.com/office/drawing/2014/main" id="{23CD8D12-1C5B-4969-995A-6A4FFE4AED6F}"/>
                </a:ext>
              </a:extLst>
            </p:cNvPr>
            <p:cNvSpPr>
              <a:spLocks/>
            </p:cNvSpPr>
            <p:nvPr/>
          </p:nvSpPr>
          <p:spPr bwMode="auto">
            <a:xfrm>
              <a:off x="4501136" y="5292919"/>
              <a:ext cx="539284" cy="800177"/>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cxnSp>
        <p:nvCxnSpPr>
          <p:cNvPr id="34" name="Connecteur droit avec flèche 33">
            <a:extLst>
              <a:ext uri="{FF2B5EF4-FFF2-40B4-BE49-F238E27FC236}">
                <a16:creationId xmlns:a16="http://schemas.microsoft.com/office/drawing/2014/main" id="{B6ECEDC6-30C5-4A52-A141-70B858D87163}"/>
              </a:ext>
            </a:extLst>
          </p:cNvPr>
          <p:cNvCxnSpPr>
            <a:cxnSpLocks/>
          </p:cNvCxnSpPr>
          <p:nvPr/>
        </p:nvCxnSpPr>
        <p:spPr>
          <a:xfrm>
            <a:off x="2888520" y="2080333"/>
            <a:ext cx="0" cy="356138"/>
          </a:xfrm>
          <a:prstGeom prst="straightConnector1">
            <a:avLst/>
          </a:prstGeom>
          <a:noFill/>
          <a:ln w="12700">
            <a:solidFill>
              <a:srgbClr val="C00000"/>
            </a:solidFill>
            <a:round/>
            <a:headEnd/>
            <a:tailEnd type="triangle"/>
          </a:ln>
          <a:effectLst/>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01CBB809-E447-4E98-9328-B05AF12FF83C}"/>
              </a:ext>
            </a:extLst>
          </p:cNvPr>
          <p:cNvSpPr txBox="1"/>
          <p:nvPr/>
        </p:nvSpPr>
        <p:spPr>
          <a:xfrm>
            <a:off x="808138" y="2479830"/>
            <a:ext cx="2371399" cy="461665"/>
          </a:xfrm>
          <a:prstGeom prst="rect">
            <a:avLst/>
          </a:prstGeom>
        </p:spPr>
        <p:txBody>
          <a:bodyPr vert="horz" wrap="square" lIns="0" tIns="0" rIns="0" bIns="0" rtlCol="0">
            <a:spAutoFit/>
          </a:bodyPr>
          <a:lstStyle/>
          <a:p>
            <a:pPr marL="4763" algn="r"/>
            <a:r>
              <a:rPr lang="fr-FR" sz="1000" i="1" dirty="0">
                <a:solidFill>
                  <a:srgbClr val="C00000"/>
                </a:solidFill>
              </a:rPr>
              <a:t>59% des sympathisants de gauche</a:t>
            </a:r>
          </a:p>
          <a:p>
            <a:pPr marL="4763" algn="r"/>
            <a:r>
              <a:rPr lang="fr-FR" sz="1000" i="1" dirty="0">
                <a:solidFill>
                  <a:srgbClr val="C00000"/>
                </a:solidFill>
              </a:rPr>
              <a:t>50% des cadres supérieurs</a:t>
            </a:r>
          </a:p>
          <a:p>
            <a:pPr marL="4763" algn="r"/>
            <a:r>
              <a:rPr lang="fr-FR" sz="1000" i="1" dirty="0">
                <a:solidFill>
                  <a:srgbClr val="C00000"/>
                </a:solidFill>
              </a:rPr>
              <a:t>56% des professions intermédiaires</a:t>
            </a:r>
          </a:p>
        </p:txBody>
      </p:sp>
      <p:cxnSp>
        <p:nvCxnSpPr>
          <p:cNvPr id="37" name="Connecteur droit avec flèche 36">
            <a:extLst>
              <a:ext uri="{FF2B5EF4-FFF2-40B4-BE49-F238E27FC236}">
                <a16:creationId xmlns:a16="http://schemas.microsoft.com/office/drawing/2014/main" id="{697D2970-A66D-4C85-836C-9103BE103A36}"/>
              </a:ext>
            </a:extLst>
          </p:cNvPr>
          <p:cNvCxnSpPr>
            <a:cxnSpLocks/>
          </p:cNvCxnSpPr>
          <p:nvPr/>
        </p:nvCxnSpPr>
        <p:spPr>
          <a:xfrm>
            <a:off x="6165614" y="2179708"/>
            <a:ext cx="0" cy="356138"/>
          </a:xfrm>
          <a:prstGeom prst="straightConnector1">
            <a:avLst/>
          </a:prstGeom>
          <a:noFill/>
          <a:ln w="12700">
            <a:solidFill>
              <a:srgbClr val="009900"/>
            </a:solidFill>
            <a:round/>
            <a:headEnd/>
            <a:tailEnd type="triangle"/>
          </a:ln>
          <a:effectLst/>
          <a:extLst>
            <a:ext uri="{909E8E84-426E-40DD-AFC4-6F175D3DCCD1}">
              <a14:hiddenFill xmlns:a14="http://schemas.microsoft.com/office/drawing/2010/main">
                <a:noFill/>
              </a14:hiddenFill>
            </a:ext>
          </a:extLst>
        </p:spPr>
      </p:cxnSp>
      <p:sp>
        <p:nvSpPr>
          <p:cNvPr id="39" name="ZoneTexte 38">
            <a:extLst>
              <a:ext uri="{FF2B5EF4-FFF2-40B4-BE49-F238E27FC236}">
                <a16:creationId xmlns:a16="http://schemas.microsoft.com/office/drawing/2014/main" id="{58BDA3D8-4199-4778-8580-805E5851D636}"/>
              </a:ext>
            </a:extLst>
          </p:cNvPr>
          <p:cNvSpPr txBox="1"/>
          <p:nvPr/>
        </p:nvSpPr>
        <p:spPr>
          <a:xfrm>
            <a:off x="6037682" y="2623864"/>
            <a:ext cx="2371399" cy="461665"/>
          </a:xfrm>
          <a:prstGeom prst="rect">
            <a:avLst/>
          </a:prstGeom>
        </p:spPr>
        <p:txBody>
          <a:bodyPr vert="horz" wrap="square" lIns="0" tIns="0" rIns="0" bIns="0" rtlCol="0">
            <a:spAutoFit/>
          </a:bodyPr>
          <a:lstStyle/>
          <a:p>
            <a:pPr marL="4763"/>
            <a:r>
              <a:rPr lang="fr-FR" sz="1000" i="1" dirty="0">
                <a:solidFill>
                  <a:srgbClr val="009900"/>
                </a:solidFill>
              </a:rPr>
              <a:t>65% des sympathisants LREM / Modem</a:t>
            </a:r>
          </a:p>
          <a:p>
            <a:pPr marL="4763"/>
            <a:r>
              <a:rPr lang="fr-FR" sz="1000" i="1" dirty="0">
                <a:solidFill>
                  <a:srgbClr val="009900"/>
                </a:solidFill>
              </a:rPr>
              <a:t>63% des employés</a:t>
            </a:r>
          </a:p>
          <a:p>
            <a:pPr marL="4763"/>
            <a:r>
              <a:rPr lang="fr-FR" sz="1000" i="1" dirty="0">
                <a:solidFill>
                  <a:srgbClr val="009900"/>
                </a:solidFill>
              </a:rPr>
              <a:t>60% des ouvriers</a:t>
            </a:r>
          </a:p>
        </p:txBody>
      </p:sp>
    </p:spTree>
    <p:extLst>
      <p:ext uri="{BB962C8B-B14F-4D97-AF65-F5344CB8AC3E}">
        <p14:creationId xmlns:p14="http://schemas.microsoft.com/office/powerpoint/2010/main" val="3743230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Graphique 22">
            <a:extLst>
              <a:ext uri="{FF2B5EF4-FFF2-40B4-BE49-F238E27FC236}">
                <a16:creationId xmlns:a16="http://schemas.microsoft.com/office/drawing/2014/main" id="{F20721BF-0AB0-4979-A926-9DB06F69EEF0}"/>
              </a:ext>
            </a:extLst>
          </p:cNvPr>
          <p:cNvGraphicFramePr/>
          <p:nvPr>
            <p:extLst>
              <p:ext uri="{D42A27DB-BD31-4B8C-83A1-F6EECF244321}">
                <p14:modId xmlns:p14="http://schemas.microsoft.com/office/powerpoint/2010/main" val="2314439728"/>
              </p:ext>
            </p:extLst>
          </p:nvPr>
        </p:nvGraphicFramePr>
        <p:xfrm>
          <a:off x="4999658" y="1704005"/>
          <a:ext cx="3290485" cy="2384316"/>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5687568" y="619493"/>
            <a:ext cx="3405796" cy="452251"/>
          </a:xfrm>
          <a:prstGeom prst="rect">
            <a:avLst/>
          </a:prstGeom>
        </p:spPr>
        <p:txBody>
          <a:bodyPr vert="horz" lIns="91440" tIns="45720" rIns="91440" bIns="45720" rtlCol="0" anchor="ctr">
            <a:noAutofit/>
          </a:bodyPr>
          <a:lstStyle/>
          <a:p>
            <a:r>
              <a:rPr lang="fr-FR" sz="1000" i="1" dirty="0">
                <a:solidFill>
                  <a:srgbClr val="002060"/>
                </a:solidFill>
              </a:rPr>
              <a:t>Pour que vous soyez justement reconnu, il faudrait selon vous</a:t>
            </a:r>
            <a:r>
              <a:rPr lang="fr-FR" sz="1000" i="1" dirty="0">
                <a:solidFill>
                  <a:srgbClr val="002060"/>
                </a:solidFill>
                <a:ea typeface="+mj-ea"/>
                <a:cs typeface="+mj-cs"/>
              </a:rPr>
              <a:t>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5458968" y="1021180"/>
            <a:ext cx="3563690"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Pour les personnels de l’éducation, la priorité est d’augmenter la rémunération, bien plus que de diminuer le temps de travail</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881383149"/>
              </p:ext>
            </p:extLst>
          </p:nvPr>
        </p:nvGraphicFramePr>
        <p:xfrm>
          <a:off x="518" y="4267902"/>
          <a:ext cx="9143481" cy="277126"/>
        </p:xfrm>
        <a:graphic>
          <a:graphicData uri="http://schemas.openxmlformats.org/drawingml/2006/table">
            <a:tbl>
              <a:tblPr firstRow="1" bandRow="1">
                <a:tableStyleId>{5C22544A-7EE6-4342-B048-85BDC9FD1C3A}</a:tableStyleId>
              </a:tblPr>
              <a:tblGrid>
                <a:gridCol w="3047827">
                  <a:extLst>
                    <a:ext uri="{9D8B030D-6E8A-4147-A177-3AD203B41FA5}">
                      <a16:colId xmlns:a16="http://schemas.microsoft.com/office/drawing/2014/main" val="320208168"/>
                    </a:ext>
                  </a:extLst>
                </a:gridCol>
                <a:gridCol w="3047827">
                  <a:extLst>
                    <a:ext uri="{9D8B030D-6E8A-4147-A177-3AD203B41FA5}">
                      <a16:colId xmlns:a16="http://schemas.microsoft.com/office/drawing/2014/main" val="1067418211"/>
                    </a:ext>
                  </a:extLst>
                </a:gridCol>
                <a:gridCol w="3047827">
                  <a:extLst>
                    <a:ext uri="{9D8B030D-6E8A-4147-A177-3AD203B41FA5}">
                      <a16:colId xmlns:a16="http://schemas.microsoft.com/office/drawing/2014/main" val="1349187503"/>
                    </a:ext>
                  </a:extLst>
                </a:gridCol>
              </a:tblGrid>
              <a:tr h="277126">
                <a:tc>
                  <a:txBody>
                    <a:bodyPr/>
                    <a:lstStyle/>
                    <a:p>
                      <a:pPr algn="ctr"/>
                      <a:r>
                        <a:rPr lang="fr-FR" sz="1100" dirty="0"/>
                        <a:t>Ce serait essentiel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Ce serait important mais pas essentiel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fr-FR" sz="1100" dirty="0"/>
                        <a:t>Ce serait secondaire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sp>
        <p:nvSpPr>
          <p:cNvPr id="26" name="ZoneTexte 25">
            <a:extLst>
              <a:ext uri="{FF2B5EF4-FFF2-40B4-BE49-F238E27FC236}">
                <a16:creationId xmlns:a16="http://schemas.microsoft.com/office/drawing/2014/main" id="{8BB66C6C-46D5-4128-A641-EC0C5923C4B7}"/>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graphicFrame>
        <p:nvGraphicFramePr>
          <p:cNvPr id="15" name="Tableau 3">
            <a:extLst>
              <a:ext uri="{FF2B5EF4-FFF2-40B4-BE49-F238E27FC236}">
                <a16:creationId xmlns:a16="http://schemas.microsoft.com/office/drawing/2014/main" id="{C0C3E7AB-A4BA-40F9-B70D-41D643929EAF}"/>
              </a:ext>
            </a:extLst>
          </p:cNvPr>
          <p:cNvGraphicFramePr>
            <a:graphicFrameLocks noGrp="1"/>
          </p:cNvGraphicFramePr>
          <p:nvPr>
            <p:extLst>
              <p:ext uri="{D42A27DB-BD31-4B8C-83A1-F6EECF244321}">
                <p14:modId xmlns:p14="http://schemas.microsoft.com/office/powerpoint/2010/main" val="2908187794"/>
              </p:ext>
            </p:extLst>
          </p:nvPr>
        </p:nvGraphicFramePr>
        <p:xfrm>
          <a:off x="-162828" y="1699071"/>
          <a:ext cx="2749081" cy="2369658"/>
        </p:xfrm>
        <a:graphic>
          <a:graphicData uri="http://schemas.openxmlformats.org/drawingml/2006/table">
            <a:tbl>
              <a:tblPr firstRow="1" bandRow="1">
                <a:tableStyleId>{5C22544A-7EE6-4342-B048-85BDC9FD1C3A}</a:tableStyleId>
              </a:tblPr>
              <a:tblGrid>
                <a:gridCol w="2749081">
                  <a:extLst>
                    <a:ext uri="{9D8B030D-6E8A-4147-A177-3AD203B41FA5}">
                      <a16:colId xmlns:a16="http://schemas.microsoft.com/office/drawing/2014/main" val="1129364756"/>
                    </a:ext>
                  </a:extLst>
                </a:gridCol>
              </a:tblGrid>
              <a:tr h="789886">
                <a:tc>
                  <a:txBody>
                    <a:bodyPr/>
                    <a:lstStyle/>
                    <a:p>
                      <a:pPr algn="r"/>
                      <a:r>
                        <a:rPr lang="fr-FR" sz="1200" dirty="0">
                          <a:solidFill>
                            <a:schemeClr val="tx2">
                              <a:lumMod val="60000"/>
                              <a:lumOff val="40000"/>
                            </a:schemeClr>
                          </a:solidFill>
                        </a:rPr>
                        <a:t>Personnels de l’éducation nationale</a:t>
                      </a:r>
                    </a:p>
                  </a:txBody>
                  <a:tcPr anchor="ctr">
                    <a:noFill/>
                  </a:tcPr>
                </a:tc>
                <a:extLst>
                  <a:ext uri="{0D108BD9-81ED-4DB2-BD59-A6C34878D82A}">
                    <a16:rowId xmlns:a16="http://schemas.microsoft.com/office/drawing/2014/main" val="30532422"/>
                  </a:ext>
                </a:extLst>
              </a:tr>
              <a:tr h="789886">
                <a:tc>
                  <a:txBody>
                    <a:bodyPr/>
                    <a:lstStyle/>
                    <a:p>
                      <a:pPr algn="r"/>
                      <a:r>
                        <a:rPr lang="fr-FR" sz="1200" i="1" dirty="0">
                          <a:solidFill>
                            <a:schemeClr val="tx2"/>
                          </a:solidFill>
                        </a:rPr>
                        <a:t>Dont enseignants</a:t>
                      </a:r>
                    </a:p>
                  </a:txBody>
                  <a:tcPr anchor="ctr">
                    <a:noFill/>
                  </a:tcPr>
                </a:tc>
                <a:extLst>
                  <a:ext uri="{0D108BD9-81ED-4DB2-BD59-A6C34878D82A}">
                    <a16:rowId xmlns:a16="http://schemas.microsoft.com/office/drawing/2014/main" val="3031213943"/>
                  </a:ext>
                </a:extLst>
              </a:tr>
              <a:tr h="789886">
                <a:tc>
                  <a:txBody>
                    <a:bodyPr/>
                    <a:lstStyle/>
                    <a:p>
                      <a:pPr algn="r"/>
                      <a:r>
                        <a:rPr lang="fr-FR" sz="1200" i="1" dirty="0">
                          <a:solidFill>
                            <a:schemeClr val="tx2"/>
                          </a:solidFill>
                        </a:rPr>
                        <a:t>Dont non enseignants</a:t>
                      </a:r>
                    </a:p>
                  </a:txBody>
                  <a:tcPr anchor="ctr">
                    <a:noFill/>
                  </a:tcPr>
                </a:tc>
                <a:extLst>
                  <a:ext uri="{0D108BD9-81ED-4DB2-BD59-A6C34878D82A}">
                    <a16:rowId xmlns:a16="http://schemas.microsoft.com/office/drawing/2014/main" val="3230302559"/>
                  </a:ext>
                </a:extLst>
              </a:tr>
            </a:tbl>
          </a:graphicData>
        </a:graphic>
      </p:graphicFrame>
      <p:graphicFrame>
        <p:nvGraphicFramePr>
          <p:cNvPr id="16" name="Graphique 15">
            <a:extLst>
              <a:ext uri="{FF2B5EF4-FFF2-40B4-BE49-F238E27FC236}">
                <a16:creationId xmlns:a16="http://schemas.microsoft.com/office/drawing/2014/main" id="{854DD6AC-3B9B-4D1A-BAC0-FDB216E49D1E}"/>
              </a:ext>
            </a:extLst>
          </p:cNvPr>
          <p:cNvGraphicFramePr/>
          <p:nvPr>
            <p:extLst>
              <p:ext uri="{D42A27DB-BD31-4B8C-83A1-F6EECF244321}">
                <p14:modId xmlns:p14="http://schemas.microsoft.com/office/powerpoint/2010/main" val="3864165485"/>
              </p:ext>
            </p:extLst>
          </p:nvPr>
        </p:nvGraphicFramePr>
        <p:xfrm>
          <a:off x="1649832" y="1684412"/>
          <a:ext cx="3290485" cy="2384316"/>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33">
            <a:extLst>
              <a:ext uri="{FF2B5EF4-FFF2-40B4-BE49-F238E27FC236}">
                <a16:creationId xmlns:a16="http://schemas.microsoft.com/office/drawing/2014/main" id="{3ABF047D-FF3B-4621-893E-239B2285192E}"/>
              </a:ext>
            </a:extLst>
          </p:cNvPr>
          <p:cNvGrpSpPr>
            <a:grpSpLocks noChangeAspect="1"/>
          </p:cNvGrpSpPr>
          <p:nvPr/>
        </p:nvGrpSpPr>
        <p:grpSpPr>
          <a:xfrm>
            <a:off x="452857" y="1385758"/>
            <a:ext cx="701364" cy="536439"/>
            <a:chOff x="2691656" y="1556792"/>
            <a:chExt cx="1621008" cy="1239832"/>
          </a:xfrm>
          <a:solidFill>
            <a:schemeClr val="tx2">
              <a:lumMod val="60000"/>
              <a:lumOff val="40000"/>
            </a:schemeClr>
          </a:solidFill>
        </p:grpSpPr>
        <p:sp>
          <p:nvSpPr>
            <p:cNvPr id="18" name="Freeform 6">
              <a:extLst>
                <a:ext uri="{FF2B5EF4-FFF2-40B4-BE49-F238E27FC236}">
                  <a16:creationId xmlns:a16="http://schemas.microsoft.com/office/drawing/2014/main" id="{096E3932-2D86-4CB6-8150-2E25BB1ADF6F}"/>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7D53EF28-96C4-4FD2-82C0-FD66175D18DB}"/>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CECDBA1C-72F3-4204-8B93-D3997F7028DB}"/>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21" name="Tableau 20">
            <a:extLst>
              <a:ext uri="{FF2B5EF4-FFF2-40B4-BE49-F238E27FC236}">
                <a16:creationId xmlns:a16="http://schemas.microsoft.com/office/drawing/2014/main" id="{E86DBEFB-70DC-4860-B3F5-DA7F0BE8F26F}"/>
              </a:ext>
            </a:extLst>
          </p:cNvPr>
          <p:cNvGraphicFramePr>
            <a:graphicFrameLocks noGrp="1"/>
          </p:cNvGraphicFramePr>
          <p:nvPr>
            <p:extLst>
              <p:ext uri="{D42A27DB-BD31-4B8C-83A1-F6EECF244321}">
                <p14:modId xmlns:p14="http://schemas.microsoft.com/office/powerpoint/2010/main" val="2375121089"/>
              </p:ext>
            </p:extLst>
          </p:nvPr>
        </p:nvGraphicFramePr>
        <p:xfrm>
          <a:off x="4903741" y="1218487"/>
          <a:ext cx="900000" cy="2825009"/>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1022899611"/>
                    </a:ext>
                  </a:extLst>
                </a:gridCol>
              </a:tblGrid>
              <a:tr h="503636">
                <a:tc>
                  <a:txBody>
                    <a:bodyPr/>
                    <a:lstStyle/>
                    <a:p>
                      <a:pPr algn="ctr" fontAlgn="ctr"/>
                      <a:r>
                        <a:rPr lang="fr-FR" sz="1200" b="1" i="0" u="none" strike="noStrike" cap="small" baseline="0" dirty="0">
                          <a:solidFill>
                            <a:srgbClr val="009900"/>
                          </a:solidFill>
                          <a:effectLst/>
                          <a:latin typeface="Calibri" panose="020F0502020204030204" pitchFamily="34" charset="0"/>
                        </a:rPr>
                        <a:t>% Important ou essentiel</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250041"/>
                  </a:ext>
                </a:extLst>
              </a:tr>
              <a:tr h="773791">
                <a:tc>
                  <a:txBody>
                    <a:bodyPr/>
                    <a:lstStyle/>
                    <a:p>
                      <a:pPr algn="ctr" fontAlgn="ctr"/>
                      <a:r>
                        <a:rPr lang="fr-FR" sz="1400" b="1" i="0" u="none" strike="noStrike" dirty="0">
                          <a:solidFill>
                            <a:srgbClr val="009900"/>
                          </a:solidFill>
                          <a:effectLst/>
                          <a:latin typeface="Calibri" panose="020F0502020204030204" pitchFamily="34" charset="0"/>
                        </a:rPr>
                        <a:t>98</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935159"/>
                  </a:ext>
                </a:extLst>
              </a:tr>
              <a:tr h="773791">
                <a:tc>
                  <a:txBody>
                    <a:bodyPr/>
                    <a:lstStyle/>
                    <a:p>
                      <a:pPr algn="ctr" fontAlgn="ctr"/>
                      <a:r>
                        <a:rPr lang="fr-FR" sz="1400" b="1" i="0" u="none" strike="noStrike" dirty="0">
                          <a:solidFill>
                            <a:srgbClr val="009900"/>
                          </a:solidFill>
                          <a:effectLst/>
                          <a:latin typeface="Calibri" panose="020F0502020204030204" pitchFamily="34" charset="0"/>
                        </a:rPr>
                        <a:t>98</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1841441"/>
                  </a:ext>
                </a:extLst>
              </a:tr>
              <a:tr h="773791">
                <a:tc>
                  <a:txBody>
                    <a:bodyPr/>
                    <a:lstStyle/>
                    <a:p>
                      <a:pPr algn="ctr" fontAlgn="ctr"/>
                      <a:r>
                        <a:rPr lang="fr-FR" sz="1400" b="1" i="0" u="none" strike="noStrike" dirty="0">
                          <a:solidFill>
                            <a:srgbClr val="009900"/>
                          </a:solidFill>
                          <a:effectLst/>
                          <a:latin typeface="Calibri" panose="020F0502020204030204" pitchFamily="34" charset="0"/>
                        </a:rPr>
                        <a:t>99</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558246"/>
                  </a:ext>
                </a:extLst>
              </a:tr>
            </a:tbl>
          </a:graphicData>
        </a:graphic>
      </p:graphicFrame>
      <p:sp>
        <p:nvSpPr>
          <p:cNvPr id="2" name="Rectangle 1">
            <a:extLst>
              <a:ext uri="{FF2B5EF4-FFF2-40B4-BE49-F238E27FC236}">
                <a16:creationId xmlns:a16="http://schemas.microsoft.com/office/drawing/2014/main" id="{0768F9BF-C783-4127-8586-9B4DD81B7BF0}"/>
              </a:ext>
            </a:extLst>
          </p:cNvPr>
          <p:cNvSpPr/>
          <p:nvPr/>
        </p:nvSpPr>
        <p:spPr>
          <a:xfrm>
            <a:off x="2502969" y="1369305"/>
            <a:ext cx="2427588" cy="307777"/>
          </a:xfrm>
          <a:prstGeom prst="rect">
            <a:avLst/>
          </a:prstGeom>
        </p:spPr>
        <p:txBody>
          <a:bodyPr wrap="none">
            <a:spAutoFit/>
          </a:bodyPr>
          <a:lstStyle/>
          <a:p>
            <a:pPr algn="r" fontAlgn="ctr"/>
            <a:r>
              <a:rPr lang="fr-FR" sz="1400" b="1" u="sng" dirty="0">
                <a:solidFill>
                  <a:srgbClr val="002060"/>
                </a:solidFill>
                <a:latin typeface="Calibri Light" panose="020F0302020204030204" pitchFamily="34" charset="0"/>
                <a:cs typeface="Calibri Light" panose="020F0302020204030204" pitchFamily="34" charset="0"/>
              </a:rPr>
              <a:t>Augmenter</a:t>
            </a:r>
            <a:r>
              <a:rPr lang="fr-FR" sz="1400" dirty="0">
                <a:solidFill>
                  <a:srgbClr val="002060"/>
                </a:solidFill>
                <a:latin typeface="Calibri Light" panose="020F0302020204030204" pitchFamily="34" charset="0"/>
                <a:cs typeface="Calibri Light" panose="020F0302020204030204" pitchFamily="34" charset="0"/>
              </a:rPr>
              <a:t> votre rémunération</a:t>
            </a:r>
          </a:p>
        </p:txBody>
      </p:sp>
      <p:graphicFrame>
        <p:nvGraphicFramePr>
          <p:cNvPr id="24" name="Tableau 23">
            <a:extLst>
              <a:ext uri="{FF2B5EF4-FFF2-40B4-BE49-F238E27FC236}">
                <a16:creationId xmlns:a16="http://schemas.microsoft.com/office/drawing/2014/main" id="{F4F68D31-B68D-4CD4-82F2-910EDA54BCC9}"/>
              </a:ext>
            </a:extLst>
          </p:cNvPr>
          <p:cNvGraphicFramePr>
            <a:graphicFrameLocks noGrp="1"/>
          </p:cNvGraphicFramePr>
          <p:nvPr>
            <p:extLst>
              <p:ext uri="{D42A27DB-BD31-4B8C-83A1-F6EECF244321}">
                <p14:modId xmlns:p14="http://schemas.microsoft.com/office/powerpoint/2010/main" val="3233517484"/>
              </p:ext>
            </p:extLst>
          </p:nvPr>
        </p:nvGraphicFramePr>
        <p:xfrm>
          <a:off x="8238012" y="1224085"/>
          <a:ext cx="900000" cy="2825009"/>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1022899611"/>
                    </a:ext>
                  </a:extLst>
                </a:gridCol>
              </a:tblGrid>
              <a:tr h="503636">
                <a:tc>
                  <a:txBody>
                    <a:bodyPr/>
                    <a:lstStyle/>
                    <a:p>
                      <a:pPr algn="ctr" fontAlgn="ctr"/>
                      <a:r>
                        <a:rPr lang="fr-FR" sz="1200" b="1" i="0" u="none" strike="noStrike" cap="small" baseline="0" dirty="0">
                          <a:solidFill>
                            <a:srgbClr val="009900"/>
                          </a:solidFill>
                          <a:effectLst/>
                          <a:latin typeface="Calibri" panose="020F0502020204030204" pitchFamily="34" charset="0"/>
                        </a:rPr>
                        <a:t>% Important ou essentiel</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250041"/>
                  </a:ext>
                </a:extLst>
              </a:tr>
              <a:tr h="773791">
                <a:tc>
                  <a:txBody>
                    <a:bodyPr/>
                    <a:lstStyle/>
                    <a:p>
                      <a:pPr algn="ctr" fontAlgn="ctr"/>
                      <a:r>
                        <a:rPr lang="fr-FR" sz="1400" b="1" i="0" u="none" strike="noStrike" dirty="0">
                          <a:solidFill>
                            <a:srgbClr val="009900"/>
                          </a:solidFill>
                          <a:effectLst/>
                          <a:latin typeface="Calibri" panose="020F0502020204030204" pitchFamily="34" charset="0"/>
                        </a:rPr>
                        <a:t>50</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935159"/>
                  </a:ext>
                </a:extLst>
              </a:tr>
              <a:tr h="773791">
                <a:tc>
                  <a:txBody>
                    <a:bodyPr/>
                    <a:lstStyle/>
                    <a:p>
                      <a:pPr algn="ctr" fontAlgn="ctr"/>
                      <a:r>
                        <a:rPr lang="fr-FR" sz="1400" b="1" i="0" u="none" strike="noStrike" dirty="0">
                          <a:solidFill>
                            <a:srgbClr val="009900"/>
                          </a:solidFill>
                          <a:effectLst/>
                          <a:latin typeface="Calibri" panose="020F0502020204030204" pitchFamily="34" charset="0"/>
                        </a:rPr>
                        <a:t>50</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1841441"/>
                  </a:ext>
                </a:extLst>
              </a:tr>
              <a:tr h="773791">
                <a:tc>
                  <a:txBody>
                    <a:bodyPr/>
                    <a:lstStyle/>
                    <a:p>
                      <a:pPr algn="ctr" fontAlgn="ctr"/>
                      <a:r>
                        <a:rPr lang="fr-FR" sz="1400" b="1" i="0" u="none" strike="noStrike" dirty="0">
                          <a:solidFill>
                            <a:srgbClr val="009900"/>
                          </a:solidFill>
                          <a:effectLst/>
                          <a:latin typeface="Calibri" panose="020F0502020204030204" pitchFamily="34" charset="0"/>
                        </a:rPr>
                        <a:t>46</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558246"/>
                  </a:ext>
                </a:extLst>
              </a:tr>
            </a:tbl>
          </a:graphicData>
        </a:graphic>
      </p:graphicFrame>
      <p:sp>
        <p:nvSpPr>
          <p:cNvPr id="25" name="Rectangle 24">
            <a:extLst>
              <a:ext uri="{FF2B5EF4-FFF2-40B4-BE49-F238E27FC236}">
                <a16:creationId xmlns:a16="http://schemas.microsoft.com/office/drawing/2014/main" id="{0203C537-6CFF-4CC2-B1A0-081E9F1526E5}"/>
              </a:ext>
            </a:extLst>
          </p:cNvPr>
          <p:cNvSpPr/>
          <p:nvPr/>
        </p:nvSpPr>
        <p:spPr>
          <a:xfrm>
            <a:off x="5832469" y="1388898"/>
            <a:ext cx="2447914" cy="307777"/>
          </a:xfrm>
          <a:prstGeom prst="rect">
            <a:avLst/>
          </a:prstGeom>
        </p:spPr>
        <p:txBody>
          <a:bodyPr wrap="none">
            <a:spAutoFit/>
          </a:bodyPr>
          <a:lstStyle/>
          <a:p>
            <a:pPr algn="r" fontAlgn="ctr"/>
            <a:r>
              <a:rPr lang="fr-FR" sz="1400" b="1" u="sng" dirty="0">
                <a:solidFill>
                  <a:srgbClr val="002060"/>
                </a:solidFill>
                <a:latin typeface="Calibri Light" panose="020F0302020204030204" pitchFamily="34" charset="0"/>
                <a:cs typeface="Calibri Light" panose="020F0302020204030204" pitchFamily="34" charset="0"/>
              </a:rPr>
              <a:t>Diminuer</a:t>
            </a:r>
            <a:r>
              <a:rPr lang="fr-FR" sz="1400" dirty="0">
                <a:solidFill>
                  <a:srgbClr val="002060"/>
                </a:solidFill>
                <a:latin typeface="Calibri Light" panose="020F0302020204030204" pitchFamily="34" charset="0"/>
                <a:cs typeface="Calibri Light" panose="020F0302020204030204" pitchFamily="34" charset="0"/>
              </a:rPr>
              <a:t> votre temps de travail</a:t>
            </a:r>
          </a:p>
        </p:txBody>
      </p:sp>
      <p:cxnSp>
        <p:nvCxnSpPr>
          <p:cNvPr id="4" name="Connecteur droit 3">
            <a:extLst>
              <a:ext uri="{FF2B5EF4-FFF2-40B4-BE49-F238E27FC236}">
                <a16:creationId xmlns:a16="http://schemas.microsoft.com/office/drawing/2014/main" id="{72B5063C-1485-4DF3-B266-AEF60B74DB46}"/>
              </a:ext>
            </a:extLst>
          </p:cNvPr>
          <p:cNvCxnSpPr>
            <a:cxnSpLocks/>
          </p:cNvCxnSpPr>
          <p:nvPr/>
        </p:nvCxnSpPr>
        <p:spPr>
          <a:xfrm>
            <a:off x="5784746" y="1074771"/>
            <a:ext cx="0" cy="2993958"/>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43100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a:extLst>
              <a:ext uri="{FF2B5EF4-FFF2-40B4-BE49-F238E27FC236}">
                <a16:creationId xmlns:a16="http://schemas.microsoft.com/office/drawing/2014/main" id="{33553375-A52F-45D4-ADEB-69531FCD0CAA}"/>
              </a:ext>
            </a:extLst>
          </p:cNvPr>
          <p:cNvSpPr>
            <a:spLocks noGrp="1"/>
          </p:cNvSpPr>
          <p:nvPr>
            <p:ph type="subTitle" idx="1"/>
          </p:nvPr>
        </p:nvSpPr>
        <p:spPr>
          <a:xfrm>
            <a:off x="4306824" y="1122848"/>
            <a:ext cx="4580147" cy="2742335"/>
          </a:xfrm>
        </p:spPr>
        <p:txBody>
          <a:bodyPr/>
          <a:lstStyle/>
          <a:p>
            <a:r>
              <a:rPr lang="fr-FR" dirty="0"/>
              <a:t>4 – difficultés rencontrées et niveau d’insécurité</a:t>
            </a:r>
          </a:p>
        </p:txBody>
      </p:sp>
      <p:pic>
        <p:nvPicPr>
          <p:cNvPr id="11" name="Espace réservé pour une image  10" descr="Une image contenant très coloré, jouet, coloré, jeune&#10;&#10;Description générée automatiquement">
            <a:extLst>
              <a:ext uri="{FF2B5EF4-FFF2-40B4-BE49-F238E27FC236}">
                <a16:creationId xmlns:a16="http://schemas.microsoft.com/office/drawing/2014/main" id="{F6F9514D-65AC-421F-97F1-65E5DA1E75B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1571" r="21571"/>
          <a:stretch>
            <a:fillRect/>
          </a:stretch>
        </p:blipFill>
        <p:spPr/>
      </p:pic>
    </p:spTree>
    <p:extLst>
      <p:ext uri="{BB962C8B-B14F-4D97-AF65-F5344CB8AC3E}">
        <p14:creationId xmlns:p14="http://schemas.microsoft.com/office/powerpoint/2010/main" val="678625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4041648" y="599393"/>
            <a:ext cx="5051716" cy="452251"/>
          </a:xfrm>
          <a:prstGeom prst="rect">
            <a:avLst/>
          </a:prstGeom>
        </p:spPr>
        <p:txBody>
          <a:bodyPr vert="horz" lIns="91440" tIns="45720" rIns="91440" bIns="45720" rtlCol="0" anchor="ctr">
            <a:noAutofit/>
          </a:bodyPr>
          <a:lstStyle/>
          <a:p>
            <a:r>
              <a:rPr lang="fr-FR" sz="1000" i="1" dirty="0">
                <a:solidFill>
                  <a:srgbClr val="002060"/>
                </a:solidFill>
              </a:rPr>
              <a:t>Aujourd’hui, parmi les choses suivantes, quelles sont celles qui rendent le plus difficile l’exercice de votre métier ? En premier ? En second ?</a:t>
            </a: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4041648" y="1028512"/>
            <a:ext cx="4981010"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Pour les enseignants, les effectifs par classe sont la principale difficulté rencontrée dans l’exercice de leur métier</a:t>
            </a:r>
          </a:p>
        </p:txBody>
      </p:sp>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id="{DCDC61DB-6B20-455F-B54A-C99456124069}"/>
              </a:ext>
            </a:extLst>
          </p:cNvPr>
          <p:cNvGraphicFramePr>
            <a:graphicFrameLocks noGrp="1"/>
          </p:cNvGraphicFramePr>
          <p:nvPr>
            <p:extLst>
              <p:ext uri="{D42A27DB-BD31-4B8C-83A1-F6EECF244321}">
                <p14:modId xmlns:p14="http://schemas.microsoft.com/office/powerpoint/2010/main" val="3541150069"/>
              </p:ext>
            </p:extLst>
          </p:nvPr>
        </p:nvGraphicFramePr>
        <p:xfrm>
          <a:off x="-262061" y="1726358"/>
          <a:ext cx="3597063" cy="2693479"/>
        </p:xfrm>
        <a:graphic>
          <a:graphicData uri="http://schemas.openxmlformats.org/drawingml/2006/table">
            <a:tbl>
              <a:tblPr>
                <a:tableStyleId>{5C22544A-7EE6-4342-B048-85BDC9FD1C3A}</a:tableStyleId>
              </a:tblPr>
              <a:tblGrid>
                <a:gridCol w="3597063">
                  <a:extLst>
                    <a:ext uri="{9D8B030D-6E8A-4147-A177-3AD203B41FA5}">
                      <a16:colId xmlns:a16="http://schemas.microsoft.com/office/drawing/2014/main" val="1460710205"/>
                    </a:ext>
                  </a:extLst>
                </a:gridCol>
              </a:tblGrid>
              <a:tr h="360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Les effectifs par classe</a:t>
                      </a:r>
                    </a:p>
                  </a:txBody>
                  <a:tcPr marL="7620" marR="7620" marT="7620" marB="0" anchor="ctr">
                    <a:noFill/>
                  </a:tcPr>
                </a:tc>
                <a:extLst>
                  <a:ext uri="{0D108BD9-81ED-4DB2-BD59-A6C34878D82A}">
                    <a16:rowId xmlns:a16="http://schemas.microsoft.com/office/drawing/2014/main" val="469989869"/>
                  </a:ext>
                </a:extLst>
              </a:tr>
              <a:tr h="706939">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différences de niveau à l’intérieur des classes</a:t>
                      </a:r>
                    </a:p>
                  </a:txBody>
                  <a:tcPr marL="7620" marR="7620" marT="7620" marB="0" anchor="ctr">
                    <a:noFill/>
                  </a:tcPr>
                </a:tc>
                <a:extLst>
                  <a:ext uri="{0D108BD9-81ED-4DB2-BD59-A6C34878D82A}">
                    <a16:rowId xmlns:a16="http://schemas.microsoft.com/office/drawing/2014/main" val="2989625118"/>
                  </a:ext>
                </a:extLst>
              </a:tr>
              <a:tr h="432000">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 niveau des élèves</a:t>
                      </a:r>
                    </a:p>
                  </a:txBody>
                  <a:tcPr marL="7620" marR="7620" marT="7620" marB="0" anchor="ctr">
                    <a:noFill/>
                  </a:tcPr>
                </a:tc>
                <a:extLst>
                  <a:ext uri="{0D108BD9-81ED-4DB2-BD59-A6C34878D82A}">
                    <a16:rowId xmlns:a16="http://schemas.microsoft.com/office/drawing/2014/main" val="3241999116"/>
                  </a:ext>
                </a:extLst>
              </a:tr>
              <a:tr h="684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 nombre de réunions dans l’établissement</a:t>
                      </a:r>
                    </a:p>
                  </a:txBody>
                  <a:tcPr marL="7620" marR="7620" marT="7620" marB="0" anchor="ctr">
                    <a:noFill/>
                  </a:tcPr>
                </a:tc>
                <a:extLst>
                  <a:ext uri="{0D108BD9-81ED-4DB2-BD59-A6C34878D82A}">
                    <a16:rowId xmlns:a16="http://schemas.microsoft.com/office/drawing/2014/main" val="4293745253"/>
                  </a:ext>
                </a:extLst>
              </a:tr>
              <a:tr h="396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relations avec les hiérarchies : </a:t>
                      </a:r>
                    </a:p>
                    <a:p>
                      <a:pPr marL="0" marR="0" lvl="0" indent="0" algn="r" defTabSz="924282" rtl="0" eaLnBrk="1" fontAlgn="ctr" latinLnBrk="0" hangingPunct="1">
                        <a:lnSpc>
                          <a:spcPct val="100000"/>
                        </a:lnSpc>
                        <a:spcBef>
                          <a:spcPts val="0"/>
                        </a:spcBef>
                        <a:spcAft>
                          <a:spcPts val="0"/>
                        </a:spcAft>
                        <a:buClrTx/>
                        <a:buSzTx/>
                        <a:buFontTx/>
                        <a:buNone/>
                        <a:tabLst/>
                        <a:defRPr/>
                      </a:pPr>
                      <a:r>
                        <a:rPr lang="fr-FR" sz="1100" i="1" u="none" strike="noStrike" kern="1200" dirty="0">
                          <a:solidFill>
                            <a:srgbClr val="002060"/>
                          </a:solidFill>
                          <a:effectLst/>
                          <a:latin typeface="Calibri Light" panose="020F0302020204030204" pitchFamily="34" charset="0"/>
                          <a:ea typeface="+mn-ea"/>
                          <a:cs typeface="Calibri Light" panose="020F0302020204030204" pitchFamily="34" charset="0"/>
                        </a:rPr>
                        <a:t>chefs d’établissement, inspecteur</a:t>
                      </a:r>
                    </a:p>
                    <a:p>
                      <a:pPr marL="0" algn="r" defTabSz="924282" rtl="0" eaLnBrk="1" fontAlgn="ctr" latinLnBrk="0" hangingPunct="1"/>
                      <a:endPar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endParaRPr>
                    </a:p>
                  </a:txBody>
                  <a:tcPr marL="7620" marR="7620" marT="7620" marB="0" anchor="ctr">
                    <a:noFill/>
                  </a:tcPr>
                </a:tc>
                <a:extLst>
                  <a:ext uri="{0D108BD9-81ED-4DB2-BD59-A6C34878D82A}">
                    <a16:rowId xmlns:a16="http://schemas.microsoft.com/office/drawing/2014/main" val="3823045729"/>
                  </a:ext>
                </a:extLst>
              </a:tr>
            </a:tbl>
          </a:graphicData>
        </a:graphic>
      </p:graphicFrame>
      <p:sp>
        <p:nvSpPr>
          <p:cNvPr id="26" name="ZoneTexte 25">
            <a:extLst>
              <a:ext uri="{FF2B5EF4-FFF2-40B4-BE49-F238E27FC236}">
                <a16:creationId xmlns:a16="http://schemas.microsoft.com/office/drawing/2014/main" id="{8BB66C6C-46D5-4128-A641-EC0C5923C4B7}"/>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enseignants</a:t>
            </a:r>
          </a:p>
        </p:txBody>
      </p:sp>
      <p:graphicFrame>
        <p:nvGraphicFramePr>
          <p:cNvPr id="16" name="Chart 561">
            <a:extLst>
              <a:ext uri="{FF2B5EF4-FFF2-40B4-BE49-F238E27FC236}">
                <a16:creationId xmlns:a16="http://schemas.microsoft.com/office/drawing/2014/main" id="{5A6CAC8E-7673-464E-BDD6-957FBB888019}"/>
              </a:ext>
            </a:extLst>
          </p:cNvPr>
          <p:cNvGraphicFramePr/>
          <p:nvPr>
            <p:extLst>
              <p:ext uri="{D42A27DB-BD31-4B8C-83A1-F6EECF244321}">
                <p14:modId xmlns:p14="http://schemas.microsoft.com/office/powerpoint/2010/main" val="197515610"/>
              </p:ext>
            </p:extLst>
          </p:nvPr>
        </p:nvGraphicFramePr>
        <p:xfrm>
          <a:off x="3387575" y="1568495"/>
          <a:ext cx="3013576" cy="3099242"/>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e 8">
            <a:extLst>
              <a:ext uri="{FF2B5EF4-FFF2-40B4-BE49-F238E27FC236}">
                <a16:creationId xmlns:a16="http://schemas.microsoft.com/office/drawing/2014/main" id="{86DA9DA7-50F5-4EFB-884D-A875A11D4C0E}"/>
              </a:ext>
            </a:extLst>
          </p:cNvPr>
          <p:cNvGrpSpPr/>
          <p:nvPr/>
        </p:nvGrpSpPr>
        <p:grpSpPr>
          <a:xfrm>
            <a:off x="3788269" y="4391583"/>
            <a:ext cx="1005840" cy="360319"/>
            <a:chOff x="381000" y="1244407"/>
            <a:chExt cx="1005840" cy="360319"/>
          </a:xfrm>
        </p:grpSpPr>
        <p:sp>
          <p:nvSpPr>
            <p:cNvPr id="10" name="Rectangle 9">
              <a:extLst>
                <a:ext uri="{FF2B5EF4-FFF2-40B4-BE49-F238E27FC236}">
                  <a16:creationId xmlns:a16="http://schemas.microsoft.com/office/drawing/2014/main" id="{5C4A015C-BAC7-4D39-858C-23F804957B96}"/>
                </a:ext>
              </a:extLst>
            </p:cNvPr>
            <p:cNvSpPr/>
            <p:nvPr/>
          </p:nvSpPr>
          <p:spPr>
            <a:xfrm>
              <a:off x="381000" y="1271252"/>
              <a:ext cx="83477" cy="115588"/>
            </a:xfrm>
            <a:prstGeom prst="rect">
              <a:avLst/>
            </a:prstGeom>
            <a:solidFill>
              <a:srgbClr val="59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ECCF5FA2-4493-413B-8A7D-8FEEF4F99F25}"/>
                </a:ext>
              </a:extLst>
            </p:cNvPr>
            <p:cNvSpPr/>
            <p:nvPr/>
          </p:nvSpPr>
          <p:spPr>
            <a:xfrm>
              <a:off x="381000" y="1454652"/>
              <a:ext cx="83477" cy="1155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5C007FFB-9D10-41C6-B9FE-28D67166B080}"/>
                </a:ext>
              </a:extLst>
            </p:cNvPr>
            <p:cNvSpPr txBox="1"/>
            <p:nvPr/>
          </p:nvSpPr>
          <p:spPr>
            <a:xfrm>
              <a:off x="523240" y="1244407"/>
              <a:ext cx="863600" cy="169277"/>
            </a:xfrm>
            <a:prstGeom prst="rect">
              <a:avLst/>
            </a:prstGeom>
          </p:spPr>
          <p:txBody>
            <a:bodyPr vert="horz" wrap="square" lIns="0" tIns="0" rIns="0" bIns="0" rtlCol="0">
              <a:spAutoFit/>
            </a:bodyPr>
            <a:lstStyle/>
            <a:p>
              <a:pPr marL="4763"/>
              <a:r>
                <a:rPr lang="fr-FR" sz="1100" b="1" cap="small" dirty="0">
                  <a:solidFill>
                    <a:schemeClr val="accent5"/>
                  </a:solidFill>
                  <a:latin typeface="Calibri Light" panose="020F0302020204030204" pitchFamily="34" charset="0"/>
                  <a:cs typeface="Calibri Light" panose="020F0302020204030204" pitchFamily="34" charset="0"/>
                </a:rPr>
                <a:t>En premier</a:t>
              </a:r>
            </a:p>
          </p:txBody>
        </p:sp>
        <p:sp>
          <p:nvSpPr>
            <p:cNvPr id="13" name="ZoneTexte 12">
              <a:extLst>
                <a:ext uri="{FF2B5EF4-FFF2-40B4-BE49-F238E27FC236}">
                  <a16:creationId xmlns:a16="http://schemas.microsoft.com/office/drawing/2014/main" id="{FCDE56FB-1674-42E5-8524-D642A7C13C27}"/>
                </a:ext>
              </a:extLst>
            </p:cNvPr>
            <p:cNvSpPr txBox="1"/>
            <p:nvPr/>
          </p:nvSpPr>
          <p:spPr>
            <a:xfrm>
              <a:off x="523240" y="1435449"/>
              <a:ext cx="863600" cy="169277"/>
            </a:xfrm>
            <a:prstGeom prst="rect">
              <a:avLst/>
            </a:prstGeom>
          </p:spPr>
          <p:txBody>
            <a:bodyPr vert="horz" wrap="square" lIns="0" tIns="0" rIns="0" bIns="0" rtlCol="0">
              <a:spAutoFit/>
            </a:bodyPr>
            <a:lstStyle/>
            <a:p>
              <a:pPr marL="4763"/>
              <a:r>
                <a:rPr lang="fr-FR" sz="1100" b="1" cap="all" dirty="0">
                  <a:solidFill>
                    <a:schemeClr val="accent6"/>
                  </a:solidFill>
                  <a:latin typeface="Calibri Light" panose="020F0302020204030204" pitchFamily="34" charset="0"/>
                  <a:cs typeface="Calibri Light" panose="020F0302020204030204" pitchFamily="34" charset="0"/>
                </a:rPr>
                <a:t>Au total</a:t>
              </a:r>
            </a:p>
          </p:txBody>
        </p:sp>
      </p:grpSp>
      <p:sp>
        <p:nvSpPr>
          <p:cNvPr id="14" name="ZoneTexte 13">
            <a:extLst>
              <a:ext uri="{FF2B5EF4-FFF2-40B4-BE49-F238E27FC236}">
                <a16:creationId xmlns:a16="http://schemas.microsoft.com/office/drawing/2014/main" id="{0A1D11F2-E753-47D1-B2EB-9EA0FD973046}"/>
              </a:ext>
            </a:extLst>
          </p:cNvPr>
          <p:cNvSpPr txBox="1"/>
          <p:nvPr/>
        </p:nvSpPr>
        <p:spPr>
          <a:xfrm>
            <a:off x="4484659" y="1101641"/>
            <a:ext cx="1376397" cy="276999"/>
          </a:xfrm>
          <a:prstGeom prst="rect">
            <a:avLst/>
          </a:prstGeom>
          <a:noFill/>
        </p:spPr>
        <p:txBody>
          <a:bodyPr wrap="square" rtlCol="0">
            <a:spAutoFit/>
          </a:bodyPr>
          <a:lstStyle/>
          <a:p>
            <a:pPr algn="ctr"/>
            <a:r>
              <a:rPr lang="fr-FR" sz="1200" b="1" dirty="0">
                <a:solidFill>
                  <a:schemeClr val="tx2">
                    <a:lumMod val="60000"/>
                    <a:lumOff val="40000"/>
                  </a:schemeClr>
                </a:solidFill>
              </a:rPr>
              <a:t>% Enseignants</a:t>
            </a:r>
          </a:p>
        </p:txBody>
      </p:sp>
      <p:grpSp>
        <p:nvGrpSpPr>
          <p:cNvPr id="15" name="Group 133">
            <a:extLst>
              <a:ext uri="{FF2B5EF4-FFF2-40B4-BE49-F238E27FC236}">
                <a16:creationId xmlns:a16="http://schemas.microsoft.com/office/drawing/2014/main" id="{97AD1B46-9B1B-42A9-B001-FD689783B586}"/>
              </a:ext>
            </a:extLst>
          </p:cNvPr>
          <p:cNvGrpSpPr>
            <a:grpSpLocks noChangeAspect="1"/>
          </p:cNvGrpSpPr>
          <p:nvPr/>
        </p:nvGrpSpPr>
        <p:grpSpPr>
          <a:xfrm>
            <a:off x="3931551" y="1085229"/>
            <a:ext cx="701364" cy="536439"/>
            <a:chOff x="2691656" y="1556792"/>
            <a:chExt cx="1621008" cy="1239832"/>
          </a:xfrm>
          <a:solidFill>
            <a:schemeClr val="tx2">
              <a:lumMod val="60000"/>
              <a:lumOff val="40000"/>
            </a:schemeClr>
          </a:solidFill>
        </p:grpSpPr>
        <p:sp>
          <p:nvSpPr>
            <p:cNvPr id="17" name="Freeform 6">
              <a:extLst>
                <a:ext uri="{FF2B5EF4-FFF2-40B4-BE49-F238E27FC236}">
                  <a16:creationId xmlns:a16="http://schemas.microsoft.com/office/drawing/2014/main" id="{A152DDA4-8C24-4829-9985-E1A65E63E9B3}"/>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7">
              <a:extLst>
                <a:ext uri="{FF2B5EF4-FFF2-40B4-BE49-F238E27FC236}">
                  <a16:creationId xmlns:a16="http://schemas.microsoft.com/office/drawing/2014/main" id="{F8C0316C-A491-4B68-8CE2-504A32225344}"/>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8">
              <a:extLst>
                <a:ext uri="{FF2B5EF4-FFF2-40B4-BE49-F238E27FC236}">
                  <a16:creationId xmlns:a16="http://schemas.microsoft.com/office/drawing/2014/main" id="{B94608BC-BB7C-456D-AA2C-A3E944BA824B}"/>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ZoneTexte 1">
            <a:extLst>
              <a:ext uri="{FF2B5EF4-FFF2-40B4-BE49-F238E27FC236}">
                <a16:creationId xmlns:a16="http://schemas.microsoft.com/office/drawing/2014/main" id="{A07B958A-B5F1-438D-827C-0B0E8AEC02F0}"/>
              </a:ext>
            </a:extLst>
          </p:cNvPr>
          <p:cNvSpPr txBox="1"/>
          <p:nvPr/>
        </p:nvSpPr>
        <p:spPr>
          <a:xfrm>
            <a:off x="6757620" y="1724400"/>
            <a:ext cx="2548367" cy="461665"/>
          </a:xfrm>
          <a:prstGeom prst="rect">
            <a:avLst/>
          </a:prstGeom>
        </p:spPr>
        <p:txBody>
          <a:bodyPr vert="horz" wrap="square" lIns="0" tIns="0" rIns="0" bIns="0" rtlCol="0">
            <a:spAutoFit/>
          </a:bodyPr>
          <a:lstStyle/>
          <a:p>
            <a:pPr marL="4763"/>
            <a:r>
              <a:rPr lang="fr-FR" sz="1000" i="1" dirty="0"/>
              <a:t>74% en maternelle</a:t>
            </a:r>
          </a:p>
          <a:p>
            <a:pPr marL="4763"/>
            <a:r>
              <a:rPr lang="fr-FR" sz="1000" i="1" dirty="0"/>
              <a:t>69% dans le public / 58% privé sous contrat</a:t>
            </a:r>
          </a:p>
          <a:p>
            <a:pPr marL="4763"/>
            <a:r>
              <a:rPr lang="fr-FR" sz="1000" i="1" dirty="0"/>
              <a:t>50% en REP/REP+ / 72% ailleurs</a:t>
            </a:r>
          </a:p>
        </p:txBody>
      </p:sp>
      <p:cxnSp>
        <p:nvCxnSpPr>
          <p:cNvPr id="20" name="Connecteur droit avec flèche 19">
            <a:extLst>
              <a:ext uri="{FF2B5EF4-FFF2-40B4-BE49-F238E27FC236}">
                <a16:creationId xmlns:a16="http://schemas.microsoft.com/office/drawing/2014/main" id="{AE20633D-83E9-461F-8E4B-95DC8349B082}"/>
              </a:ext>
            </a:extLst>
          </p:cNvPr>
          <p:cNvCxnSpPr>
            <a:cxnSpLocks/>
          </p:cNvCxnSpPr>
          <p:nvPr/>
        </p:nvCxnSpPr>
        <p:spPr>
          <a:xfrm>
            <a:off x="6410174" y="1904972"/>
            <a:ext cx="204362"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
        <p:nvSpPr>
          <p:cNvPr id="22" name="ZoneTexte 21">
            <a:extLst>
              <a:ext uri="{FF2B5EF4-FFF2-40B4-BE49-F238E27FC236}">
                <a16:creationId xmlns:a16="http://schemas.microsoft.com/office/drawing/2014/main" id="{B52A599B-9F2B-4346-AD6E-986CFB6317E1}"/>
              </a:ext>
            </a:extLst>
          </p:cNvPr>
          <p:cNvSpPr txBox="1"/>
          <p:nvPr/>
        </p:nvSpPr>
        <p:spPr>
          <a:xfrm>
            <a:off x="5546574" y="2849041"/>
            <a:ext cx="2548367" cy="307777"/>
          </a:xfrm>
          <a:prstGeom prst="rect">
            <a:avLst/>
          </a:prstGeom>
        </p:spPr>
        <p:txBody>
          <a:bodyPr vert="horz" wrap="square" lIns="0" tIns="0" rIns="0" bIns="0" rtlCol="0">
            <a:spAutoFit/>
          </a:bodyPr>
          <a:lstStyle/>
          <a:p>
            <a:pPr marL="4763"/>
            <a:r>
              <a:rPr lang="fr-FR" sz="1000" i="1" dirty="0"/>
              <a:t>64% en lycée professionnel</a:t>
            </a:r>
          </a:p>
          <a:p>
            <a:pPr marL="4763"/>
            <a:r>
              <a:rPr lang="fr-FR" sz="1000" i="1" dirty="0"/>
              <a:t>42% en lycée général et technologique</a:t>
            </a:r>
          </a:p>
        </p:txBody>
      </p:sp>
      <p:cxnSp>
        <p:nvCxnSpPr>
          <p:cNvPr id="23" name="Connecteur droit avec flèche 22">
            <a:extLst>
              <a:ext uri="{FF2B5EF4-FFF2-40B4-BE49-F238E27FC236}">
                <a16:creationId xmlns:a16="http://schemas.microsoft.com/office/drawing/2014/main" id="{E4FB58FE-5A5C-4AD4-890F-8D67FF5A4D35}"/>
              </a:ext>
            </a:extLst>
          </p:cNvPr>
          <p:cNvCxnSpPr>
            <a:cxnSpLocks/>
          </p:cNvCxnSpPr>
          <p:nvPr/>
        </p:nvCxnSpPr>
        <p:spPr>
          <a:xfrm>
            <a:off x="5199128" y="3002930"/>
            <a:ext cx="204362"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
        <p:nvSpPr>
          <p:cNvPr id="24" name="ZoneTexte 23">
            <a:extLst>
              <a:ext uri="{FF2B5EF4-FFF2-40B4-BE49-F238E27FC236}">
                <a16:creationId xmlns:a16="http://schemas.microsoft.com/office/drawing/2014/main" id="{035C56B8-12F3-4A38-A20B-83B56D1E6AD9}"/>
              </a:ext>
            </a:extLst>
          </p:cNvPr>
          <p:cNvSpPr txBox="1"/>
          <p:nvPr/>
        </p:nvSpPr>
        <p:spPr>
          <a:xfrm>
            <a:off x="4985541" y="3477616"/>
            <a:ext cx="2548367" cy="153888"/>
          </a:xfrm>
          <a:prstGeom prst="rect">
            <a:avLst/>
          </a:prstGeom>
        </p:spPr>
        <p:txBody>
          <a:bodyPr vert="horz" wrap="square" lIns="0" tIns="0" rIns="0" bIns="0" rtlCol="0">
            <a:spAutoFit/>
          </a:bodyPr>
          <a:lstStyle/>
          <a:p>
            <a:pPr marL="4763"/>
            <a:r>
              <a:rPr lang="fr-FR" sz="1000" i="1" dirty="0"/>
              <a:t>26% pour le primaire</a:t>
            </a:r>
          </a:p>
        </p:txBody>
      </p:sp>
      <p:cxnSp>
        <p:nvCxnSpPr>
          <p:cNvPr id="25" name="Connecteur droit avec flèche 24">
            <a:extLst>
              <a:ext uri="{FF2B5EF4-FFF2-40B4-BE49-F238E27FC236}">
                <a16:creationId xmlns:a16="http://schemas.microsoft.com/office/drawing/2014/main" id="{19A542B1-337C-4B6D-80E9-BFCE4578EE20}"/>
              </a:ext>
            </a:extLst>
          </p:cNvPr>
          <p:cNvCxnSpPr>
            <a:cxnSpLocks/>
          </p:cNvCxnSpPr>
          <p:nvPr/>
        </p:nvCxnSpPr>
        <p:spPr>
          <a:xfrm>
            <a:off x="4638095" y="3578956"/>
            <a:ext cx="204362"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
        <p:nvSpPr>
          <p:cNvPr id="29" name="ZoneTexte 28">
            <a:extLst>
              <a:ext uri="{FF2B5EF4-FFF2-40B4-BE49-F238E27FC236}">
                <a16:creationId xmlns:a16="http://schemas.microsoft.com/office/drawing/2014/main" id="{E9DCE28E-26C8-41B2-AC15-96F8D5F14FAA}"/>
              </a:ext>
            </a:extLst>
          </p:cNvPr>
          <p:cNvSpPr txBox="1"/>
          <p:nvPr/>
        </p:nvSpPr>
        <p:spPr>
          <a:xfrm>
            <a:off x="4985541" y="4042198"/>
            <a:ext cx="2548367" cy="307777"/>
          </a:xfrm>
          <a:prstGeom prst="rect">
            <a:avLst/>
          </a:prstGeom>
        </p:spPr>
        <p:txBody>
          <a:bodyPr vert="horz" wrap="square" lIns="0" tIns="0" rIns="0" bIns="0" rtlCol="0">
            <a:spAutoFit/>
          </a:bodyPr>
          <a:lstStyle/>
          <a:p>
            <a:pPr marL="4763"/>
            <a:r>
              <a:rPr lang="fr-FR" sz="1000" i="1" dirty="0"/>
              <a:t>32% en REP/REP+</a:t>
            </a:r>
          </a:p>
          <a:p>
            <a:pPr marL="4763"/>
            <a:r>
              <a:rPr lang="fr-FR" sz="1000" i="1" dirty="0"/>
              <a:t>28% des enseignants depuis mois de 5 ans</a:t>
            </a:r>
          </a:p>
        </p:txBody>
      </p:sp>
      <p:cxnSp>
        <p:nvCxnSpPr>
          <p:cNvPr id="30" name="Connecteur droit avec flèche 29">
            <a:extLst>
              <a:ext uri="{FF2B5EF4-FFF2-40B4-BE49-F238E27FC236}">
                <a16:creationId xmlns:a16="http://schemas.microsoft.com/office/drawing/2014/main" id="{2023BD10-94E3-4327-A180-45CC9788C853}"/>
              </a:ext>
            </a:extLst>
          </p:cNvPr>
          <p:cNvCxnSpPr>
            <a:cxnSpLocks/>
          </p:cNvCxnSpPr>
          <p:nvPr/>
        </p:nvCxnSpPr>
        <p:spPr>
          <a:xfrm>
            <a:off x="4638095" y="4143538"/>
            <a:ext cx="204362"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19129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3F19FA7D-99BC-4573-A6A1-88FAB3A5E40F}"/>
              </a:ext>
            </a:extLst>
          </p:cNvPr>
          <p:cNvGraphicFramePr/>
          <p:nvPr>
            <p:extLst>
              <p:ext uri="{D42A27DB-BD31-4B8C-83A1-F6EECF244321}">
                <p14:modId xmlns:p14="http://schemas.microsoft.com/office/powerpoint/2010/main" val="1861944680"/>
              </p:ext>
            </p:extLst>
          </p:nvPr>
        </p:nvGraphicFramePr>
        <p:xfrm>
          <a:off x="2400690" y="1298411"/>
          <a:ext cx="3024000" cy="2944368"/>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5874894" y="599396"/>
            <a:ext cx="3389426"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Dans le contexte actuel de pandémie, que préférez-vous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5703358" y="946219"/>
            <a:ext cx="3319300"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Dans le contexte actuel, seule une minorité de personnels comme de parents souhaite la fermeture totale des établissements, mais beaucoup sont favorables à une solution hybride</a:t>
            </a:r>
          </a:p>
        </p:txBody>
      </p:sp>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id="{DCDC61DB-6B20-455F-B54A-C99456124069}"/>
              </a:ext>
            </a:extLst>
          </p:cNvPr>
          <p:cNvGraphicFramePr>
            <a:graphicFrameLocks noGrp="1"/>
          </p:cNvGraphicFramePr>
          <p:nvPr>
            <p:extLst>
              <p:ext uri="{D42A27DB-BD31-4B8C-83A1-F6EECF244321}">
                <p14:modId xmlns:p14="http://schemas.microsoft.com/office/powerpoint/2010/main" val="419395165"/>
              </p:ext>
            </p:extLst>
          </p:nvPr>
        </p:nvGraphicFramePr>
        <p:xfrm>
          <a:off x="208769" y="1744646"/>
          <a:ext cx="2168672" cy="2160000"/>
        </p:xfrm>
        <a:graphic>
          <a:graphicData uri="http://schemas.openxmlformats.org/drawingml/2006/table">
            <a:tbl>
              <a:tblPr>
                <a:tableStyleId>{5C22544A-7EE6-4342-B048-85BDC9FD1C3A}</a:tableStyleId>
              </a:tblPr>
              <a:tblGrid>
                <a:gridCol w="2168672">
                  <a:extLst>
                    <a:ext uri="{9D8B030D-6E8A-4147-A177-3AD203B41FA5}">
                      <a16:colId xmlns:a16="http://schemas.microsoft.com/office/drawing/2014/main" val="1460710205"/>
                    </a:ext>
                  </a:extLst>
                </a:gridCol>
              </a:tblGrid>
              <a:tr h="612000">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Une fermeture totale </a:t>
                      </a:r>
                    </a:p>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des établissements scolaires</a:t>
                      </a:r>
                    </a:p>
                  </a:txBody>
                  <a:tcPr marL="7620" marR="7620" marT="7620" marB="0" anchor="ctr">
                    <a:noFill/>
                  </a:tcPr>
                </a:tc>
                <a:extLst>
                  <a:ext uri="{0D108BD9-81ED-4DB2-BD59-A6C34878D82A}">
                    <a16:rowId xmlns:a16="http://schemas.microsoft.com/office/drawing/2014/main" val="469989869"/>
                  </a:ext>
                </a:extLst>
              </a:tr>
              <a:tr h="972000">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Un enseignement hybride </a:t>
                      </a:r>
                    </a:p>
                    <a:p>
                      <a:pPr marL="0" algn="r" defTabSz="924282" rtl="0" eaLnBrk="1" fontAlgn="ctr" latinLnBrk="0" hangingPunct="1"/>
                      <a:r>
                        <a:rPr lang="fr-FR" sz="1100" i="1" u="none" strike="noStrike" kern="1200" dirty="0">
                          <a:solidFill>
                            <a:srgbClr val="002060"/>
                          </a:solidFill>
                          <a:effectLst/>
                          <a:latin typeface="Calibri Light" panose="020F0302020204030204" pitchFamily="34" charset="0"/>
                          <a:ea typeface="+mn-ea"/>
                          <a:cs typeface="Calibri Light" panose="020F0302020204030204" pitchFamily="34" charset="0"/>
                        </a:rPr>
                        <a:t>(présentiel / distanciel)</a:t>
                      </a:r>
                    </a:p>
                  </a:txBody>
                  <a:tcPr marL="7620" marR="7620" marT="7620" marB="0" anchor="ctr">
                    <a:noFill/>
                  </a:tcPr>
                </a:tc>
                <a:extLst>
                  <a:ext uri="{0D108BD9-81ED-4DB2-BD59-A6C34878D82A}">
                    <a16:rowId xmlns:a16="http://schemas.microsoft.com/office/drawing/2014/main" val="2989625118"/>
                  </a:ext>
                </a:extLst>
              </a:tr>
              <a:tr h="576000">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Maintenir ouvert le plus possible les établissements scolaires</a:t>
                      </a:r>
                    </a:p>
                  </a:txBody>
                  <a:tcPr marL="7620" marR="7620" marT="7620" marB="0" anchor="ctr">
                    <a:noFill/>
                  </a:tcPr>
                </a:tc>
                <a:extLst>
                  <a:ext uri="{0D108BD9-81ED-4DB2-BD59-A6C34878D82A}">
                    <a16:rowId xmlns:a16="http://schemas.microsoft.com/office/drawing/2014/main" val="3241999116"/>
                  </a:ext>
                </a:extLst>
              </a:tr>
            </a:tbl>
          </a:graphicData>
        </a:graphic>
      </p:graphicFrame>
      <p:graphicFrame>
        <p:nvGraphicFramePr>
          <p:cNvPr id="29" name="Tableau 28">
            <a:extLst>
              <a:ext uri="{FF2B5EF4-FFF2-40B4-BE49-F238E27FC236}">
                <a16:creationId xmlns:a16="http://schemas.microsoft.com/office/drawing/2014/main" id="{1F93C857-E117-4C2D-B23F-EBCAA9ADF704}"/>
              </a:ext>
            </a:extLst>
          </p:cNvPr>
          <p:cNvGraphicFramePr>
            <a:graphicFrameLocks noGrp="1"/>
          </p:cNvGraphicFramePr>
          <p:nvPr>
            <p:extLst>
              <p:ext uri="{D42A27DB-BD31-4B8C-83A1-F6EECF244321}">
                <p14:modId xmlns:p14="http://schemas.microsoft.com/office/powerpoint/2010/main" val="2100681453"/>
              </p:ext>
            </p:extLst>
          </p:nvPr>
        </p:nvGraphicFramePr>
        <p:xfrm>
          <a:off x="4352142" y="1190816"/>
          <a:ext cx="1426270" cy="2813415"/>
        </p:xfrm>
        <a:graphic>
          <a:graphicData uri="http://schemas.openxmlformats.org/drawingml/2006/table">
            <a:tbl>
              <a:tblPr>
                <a:tableStyleId>{5C22544A-7EE6-4342-B048-85BDC9FD1C3A}</a:tableStyleId>
              </a:tblPr>
              <a:tblGrid>
                <a:gridCol w="713135">
                  <a:extLst>
                    <a:ext uri="{9D8B030D-6E8A-4147-A177-3AD203B41FA5}">
                      <a16:colId xmlns:a16="http://schemas.microsoft.com/office/drawing/2014/main" val="673360338"/>
                    </a:ext>
                  </a:extLst>
                </a:gridCol>
                <a:gridCol w="713135">
                  <a:extLst>
                    <a:ext uri="{9D8B030D-6E8A-4147-A177-3AD203B41FA5}">
                      <a16:colId xmlns:a16="http://schemas.microsoft.com/office/drawing/2014/main" val="606815232"/>
                    </a:ext>
                  </a:extLst>
                </a:gridCol>
              </a:tblGrid>
              <a:tr h="404739">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non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802892">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17</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23</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802892">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46</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1841441"/>
                  </a:ext>
                </a:extLst>
              </a:tr>
              <a:tr h="802892">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44</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bl>
          </a:graphicData>
        </a:graphic>
      </p:graphicFrame>
      <p:graphicFrame>
        <p:nvGraphicFramePr>
          <p:cNvPr id="25" name="Graphique 24">
            <a:extLst>
              <a:ext uri="{FF2B5EF4-FFF2-40B4-BE49-F238E27FC236}">
                <a16:creationId xmlns:a16="http://schemas.microsoft.com/office/drawing/2014/main" id="{06DD147B-248B-4CF6-BE46-F4C68ACD629C}"/>
              </a:ext>
            </a:extLst>
          </p:cNvPr>
          <p:cNvGraphicFramePr/>
          <p:nvPr>
            <p:extLst>
              <p:ext uri="{D42A27DB-BD31-4B8C-83A1-F6EECF244321}">
                <p14:modId xmlns:p14="http://schemas.microsoft.com/office/powerpoint/2010/main" val="347272472"/>
              </p:ext>
            </p:extLst>
          </p:nvPr>
        </p:nvGraphicFramePr>
        <p:xfrm>
          <a:off x="6596770" y="1286182"/>
          <a:ext cx="3024000" cy="2944368"/>
        </p:xfrm>
        <a:graphic>
          <a:graphicData uri="http://schemas.openxmlformats.org/drawingml/2006/chart">
            <c:chart xmlns:c="http://schemas.openxmlformats.org/drawingml/2006/chart" xmlns:r="http://schemas.openxmlformats.org/officeDocument/2006/relationships" r:id="rId3"/>
          </a:graphicData>
        </a:graphic>
      </p:graphicFrame>
      <p:sp>
        <p:nvSpPr>
          <p:cNvPr id="26" name="ZoneTexte 25">
            <a:extLst>
              <a:ext uri="{FF2B5EF4-FFF2-40B4-BE49-F238E27FC236}">
                <a16:creationId xmlns:a16="http://schemas.microsoft.com/office/drawing/2014/main" id="{54B36005-E2A8-4B4F-AA13-C1B090C6D5FE}"/>
              </a:ext>
            </a:extLst>
          </p:cNvPr>
          <p:cNvSpPr txBox="1"/>
          <p:nvPr/>
        </p:nvSpPr>
        <p:spPr>
          <a:xfrm>
            <a:off x="2245199" y="1377622"/>
            <a:ext cx="1376397" cy="400110"/>
          </a:xfrm>
          <a:prstGeom prst="rect">
            <a:avLst/>
          </a:prstGeom>
          <a:noFill/>
        </p:spPr>
        <p:txBody>
          <a:bodyPr wrap="square" rtlCol="0">
            <a:spAutoFit/>
          </a:bodyPr>
          <a:lstStyle/>
          <a:p>
            <a:pPr algn="ctr"/>
            <a:r>
              <a:rPr lang="fr-FR" sz="1000" b="1" dirty="0">
                <a:solidFill>
                  <a:schemeClr val="tx2">
                    <a:lumMod val="60000"/>
                    <a:lumOff val="40000"/>
                  </a:schemeClr>
                </a:solidFill>
              </a:rPr>
              <a:t>% Personnels de l’éducation nationale</a:t>
            </a:r>
          </a:p>
        </p:txBody>
      </p:sp>
      <p:grpSp>
        <p:nvGrpSpPr>
          <p:cNvPr id="38" name="Group 133">
            <a:extLst>
              <a:ext uri="{FF2B5EF4-FFF2-40B4-BE49-F238E27FC236}">
                <a16:creationId xmlns:a16="http://schemas.microsoft.com/office/drawing/2014/main" id="{BA21B4D7-288C-4226-8107-4E96D41B4388}"/>
              </a:ext>
            </a:extLst>
          </p:cNvPr>
          <p:cNvGrpSpPr>
            <a:grpSpLocks noChangeAspect="1"/>
          </p:cNvGrpSpPr>
          <p:nvPr/>
        </p:nvGrpSpPr>
        <p:grpSpPr>
          <a:xfrm>
            <a:off x="2553058" y="840353"/>
            <a:ext cx="701364" cy="536439"/>
            <a:chOff x="2691656" y="1556792"/>
            <a:chExt cx="1621008" cy="1239832"/>
          </a:xfrm>
          <a:solidFill>
            <a:schemeClr val="tx2">
              <a:lumMod val="60000"/>
              <a:lumOff val="40000"/>
            </a:schemeClr>
          </a:solidFill>
        </p:grpSpPr>
        <p:sp>
          <p:nvSpPr>
            <p:cNvPr id="49" name="Freeform 6">
              <a:extLst>
                <a:ext uri="{FF2B5EF4-FFF2-40B4-BE49-F238E27FC236}">
                  <a16:creationId xmlns:a16="http://schemas.microsoft.com/office/drawing/2014/main" id="{4318B711-5A90-461C-8C90-B89264A74EE6}"/>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7">
              <a:extLst>
                <a:ext uri="{FF2B5EF4-FFF2-40B4-BE49-F238E27FC236}">
                  <a16:creationId xmlns:a16="http://schemas.microsoft.com/office/drawing/2014/main" id="{44FBC15E-7461-4E1F-A9D2-ADF342606CA8}"/>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8">
              <a:extLst>
                <a:ext uri="{FF2B5EF4-FFF2-40B4-BE49-F238E27FC236}">
                  <a16:creationId xmlns:a16="http://schemas.microsoft.com/office/drawing/2014/main" id="{721AEFCD-16EF-4172-A052-F4C45BE614C9}"/>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2" name="ZoneTexte 51">
            <a:extLst>
              <a:ext uri="{FF2B5EF4-FFF2-40B4-BE49-F238E27FC236}">
                <a16:creationId xmlns:a16="http://schemas.microsoft.com/office/drawing/2014/main" id="{50539F6A-6086-4686-8778-7D40332984BC}"/>
              </a:ext>
            </a:extLst>
          </p:cNvPr>
          <p:cNvSpPr txBox="1"/>
          <p:nvPr/>
        </p:nvSpPr>
        <p:spPr>
          <a:xfrm>
            <a:off x="6490274" y="1498701"/>
            <a:ext cx="1426270" cy="246221"/>
          </a:xfrm>
          <a:prstGeom prst="rect">
            <a:avLst/>
          </a:prstGeom>
          <a:noFill/>
        </p:spPr>
        <p:txBody>
          <a:bodyPr wrap="square" rtlCol="0">
            <a:spAutoFit/>
          </a:bodyPr>
          <a:lstStyle/>
          <a:p>
            <a:pPr algn="ctr"/>
            <a:r>
              <a:rPr lang="fr-FR" sz="1000" b="1" dirty="0">
                <a:solidFill>
                  <a:srgbClr val="00B0F0"/>
                </a:solidFill>
              </a:rPr>
              <a:t>% Parents d ’élèves</a:t>
            </a:r>
          </a:p>
        </p:txBody>
      </p:sp>
      <p:grpSp>
        <p:nvGrpSpPr>
          <p:cNvPr id="53" name="Group 132">
            <a:extLst>
              <a:ext uri="{FF2B5EF4-FFF2-40B4-BE49-F238E27FC236}">
                <a16:creationId xmlns:a16="http://schemas.microsoft.com/office/drawing/2014/main" id="{E0ECFADC-675C-43CA-8467-87F6FD085C77}"/>
              </a:ext>
            </a:extLst>
          </p:cNvPr>
          <p:cNvGrpSpPr>
            <a:grpSpLocks noChangeAspect="1"/>
          </p:cNvGrpSpPr>
          <p:nvPr/>
        </p:nvGrpSpPr>
        <p:grpSpPr>
          <a:xfrm>
            <a:off x="6905395" y="1033120"/>
            <a:ext cx="470747" cy="481383"/>
            <a:chOff x="3280191" y="4293096"/>
            <a:chExt cx="1760229" cy="1800000"/>
          </a:xfrm>
          <a:solidFill>
            <a:srgbClr val="00B0F0"/>
          </a:solidFill>
        </p:grpSpPr>
        <p:sp>
          <p:nvSpPr>
            <p:cNvPr id="54" name="Freeform 8">
              <a:extLst>
                <a:ext uri="{FF2B5EF4-FFF2-40B4-BE49-F238E27FC236}">
                  <a16:creationId xmlns:a16="http://schemas.microsoft.com/office/drawing/2014/main" id="{FDB37E4D-9B1B-4493-806E-38C472679BD6}"/>
                </a:ext>
              </a:extLst>
            </p:cNvPr>
            <p:cNvSpPr>
              <a:spLocks/>
            </p:cNvSpPr>
            <p:nvPr/>
          </p:nvSpPr>
          <p:spPr bwMode="auto">
            <a:xfrm>
              <a:off x="4164680" y="4293096"/>
              <a:ext cx="388953"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9">
              <a:extLst>
                <a:ext uri="{FF2B5EF4-FFF2-40B4-BE49-F238E27FC236}">
                  <a16:creationId xmlns:a16="http://schemas.microsoft.com/office/drawing/2014/main" id="{F9A5E800-25F3-4913-8133-432DF9290D30}"/>
                </a:ext>
              </a:extLst>
            </p:cNvPr>
            <p:cNvSpPr>
              <a:spLocks/>
            </p:cNvSpPr>
            <p:nvPr/>
          </p:nvSpPr>
          <p:spPr bwMode="auto">
            <a:xfrm>
              <a:off x="4676125" y="5247581"/>
              <a:ext cx="50906"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0">
              <a:extLst>
                <a:ext uri="{FF2B5EF4-FFF2-40B4-BE49-F238E27FC236}">
                  <a16:creationId xmlns:a16="http://schemas.microsoft.com/office/drawing/2014/main" id="{D8A69F05-6EF5-4AE4-8D9A-CB41BCA3F6A3}"/>
                </a:ext>
              </a:extLst>
            </p:cNvPr>
            <p:cNvSpPr>
              <a:spLocks/>
            </p:cNvSpPr>
            <p:nvPr/>
          </p:nvSpPr>
          <p:spPr bwMode="auto">
            <a:xfrm>
              <a:off x="3712095" y="5461545"/>
              <a:ext cx="31816" cy="176580"/>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1">
              <a:extLst>
                <a:ext uri="{FF2B5EF4-FFF2-40B4-BE49-F238E27FC236}">
                  <a16:creationId xmlns:a16="http://schemas.microsoft.com/office/drawing/2014/main" id="{13F9544A-6F7C-468D-BA17-C5DFD14050B6}"/>
                </a:ext>
              </a:extLst>
            </p:cNvPr>
            <p:cNvSpPr>
              <a:spLocks/>
            </p:cNvSpPr>
            <p:nvPr/>
          </p:nvSpPr>
          <p:spPr bwMode="auto">
            <a:xfrm>
              <a:off x="3509267" y="5240423"/>
              <a:ext cx="114538" cy="16704"/>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2">
              <a:extLst>
                <a:ext uri="{FF2B5EF4-FFF2-40B4-BE49-F238E27FC236}">
                  <a16:creationId xmlns:a16="http://schemas.microsoft.com/office/drawing/2014/main" id="{AC4C7D0E-835E-4A3C-844B-487EE8C7518C}"/>
                </a:ext>
              </a:extLst>
            </p:cNvPr>
            <p:cNvSpPr>
              <a:spLocks/>
            </p:cNvSpPr>
            <p:nvPr/>
          </p:nvSpPr>
          <p:spPr bwMode="auto">
            <a:xfrm>
              <a:off x="3605511" y="4697161"/>
              <a:ext cx="1143791" cy="1395935"/>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3">
              <a:extLst>
                <a:ext uri="{FF2B5EF4-FFF2-40B4-BE49-F238E27FC236}">
                  <a16:creationId xmlns:a16="http://schemas.microsoft.com/office/drawing/2014/main" id="{A948B058-6BED-4E8B-8802-E73FFE0B0CCD}"/>
                </a:ext>
              </a:extLst>
            </p:cNvPr>
            <p:cNvSpPr>
              <a:spLocks/>
            </p:cNvSpPr>
            <p:nvPr/>
          </p:nvSpPr>
          <p:spPr bwMode="auto">
            <a:xfrm>
              <a:off x="3753456" y="4456949"/>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4">
              <a:extLst>
                <a:ext uri="{FF2B5EF4-FFF2-40B4-BE49-F238E27FC236}">
                  <a16:creationId xmlns:a16="http://schemas.microsoft.com/office/drawing/2014/main" id="{049B70B3-DCD9-4112-A0AD-7B6573C36FD4}"/>
                </a:ext>
              </a:extLst>
            </p:cNvPr>
            <p:cNvSpPr>
              <a:spLocks/>
            </p:cNvSpPr>
            <p:nvPr/>
          </p:nvSpPr>
          <p:spPr bwMode="auto">
            <a:xfrm>
              <a:off x="3434499" y="4975553"/>
              <a:ext cx="262483" cy="262483"/>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15">
              <a:extLst>
                <a:ext uri="{FF2B5EF4-FFF2-40B4-BE49-F238E27FC236}">
                  <a16:creationId xmlns:a16="http://schemas.microsoft.com/office/drawing/2014/main" id="{9F7AD5D3-2A57-4BF2-A676-349ADEAE9E26}"/>
                </a:ext>
              </a:extLst>
            </p:cNvPr>
            <p:cNvSpPr>
              <a:spLocks/>
            </p:cNvSpPr>
            <p:nvPr/>
          </p:nvSpPr>
          <p:spPr bwMode="auto">
            <a:xfrm>
              <a:off x="3280191" y="5272239"/>
              <a:ext cx="571100" cy="819266"/>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16">
              <a:extLst>
                <a:ext uri="{FF2B5EF4-FFF2-40B4-BE49-F238E27FC236}">
                  <a16:creationId xmlns:a16="http://schemas.microsoft.com/office/drawing/2014/main" id="{0DBF1FD8-35E6-4917-9D5C-D1683C628E40}"/>
                </a:ext>
              </a:extLst>
            </p:cNvPr>
            <p:cNvSpPr>
              <a:spLocks/>
            </p:cNvSpPr>
            <p:nvPr/>
          </p:nvSpPr>
          <p:spPr bwMode="auto">
            <a:xfrm>
              <a:off x="4649877" y="5032027"/>
              <a:ext cx="240212" cy="240212"/>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17">
              <a:extLst>
                <a:ext uri="{FF2B5EF4-FFF2-40B4-BE49-F238E27FC236}">
                  <a16:creationId xmlns:a16="http://schemas.microsoft.com/office/drawing/2014/main" id="{EC7706A7-C7C2-42A5-9018-1E4D58ADD64A}"/>
                </a:ext>
              </a:extLst>
            </p:cNvPr>
            <p:cNvSpPr>
              <a:spLocks/>
            </p:cNvSpPr>
            <p:nvPr/>
          </p:nvSpPr>
          <p:spPr bwMode="auto">
            <a:xfrm>
              <a:off x="4501136" y="5292919"/>
              <a:ext cx="539284" cy="800177"/>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ZoneTexte 29">
            <a:extLst>
              <a:ext uri="{FF2B5EF4-FFF2-40B4-BE49-F238E27FC236}">
                <a16:creationId xmlns:a16="http://schemas.microsoft.com/office/drawing/2014/main" id="{6B796636-2CC7-4D89-85D6-D5088C0F0700}"/>
              </a:ext>
            </a:extLst>
          </p:cNvPr>
          <p:cNvSpPr txBox="1"/>
          <p:nvPr/>
        </p:nvSpPr>
        <p:spPr>
          <a:xfrm>
            <a:off x="4363962" y="3746182"/>
            <a:ext cx="701315" cy="615553"/>
          </a:xfrm>
          <a:prstGeom prst="rect">
            <a:avLst/>
          </a:prstGeom>
        </p:spPr>
        <p:txBody>
          <a:bodyPr vert="horz" wrap="square" lIns="0" tIns="0" rIns="0" bIns="0" rtlCol="0">
            <a:spAutoFit/>
          </a:bodyPr>
          <a:lstStyle/>
          <a:p>
            <a:pPr marL="4763"/>
            <a:r>
              <a:rPr lang="fr-FR" sz="1000" i="1" dirty="0"/>
              <a:t>53% pour le primaire</a:t>
            </a:r>
          </a:p>
          <a:p>
            <a:pPr marL="4763"/>
            <a:r>
              <a:rPr lang="fr-FR" sz="1000" i="1" dirty="0"/>
              <a:t>37% pour le secondaire</a:t>
            </a:r>
          </a:p>
        </p:txBody>
      </p:sp>
      <p:sp>
        <p:nvSpPr>
          <p:cNvPr id="31" name="ZoneTexte 30">
            <a:extLst>
              <a:ext uri="{FF2B5EF4-FFF2-40B4-BE49-F238E27FC236}">
                <a16:creationId xmlns:a16="http://schemas.microsoft.com/office/drawing/2014/main" id="{4B61D31E-6EA5-4F92-9EAF-FE34FC500691}"/>
              </a:ext>
            </a:extLst>
          </p:cNvPr>
          <p:cNvSpPr txBox="1"/>
          <p:nvPr/>
        </p:nvSpPr>
        <p:spPr>
          <a:xfrm>
            <a:off x="4390091" y="2945078"/>
            <a:ext cx="701315" cy="307777"/>
          </a:xfrm>
          <a:prstGeom prst="rect">
            <a:avLst/>
          </a:prstGeom>
        </p:spPr>
        <p:txBody>
          <a:bodyPr vert="horz" wrap="square" lIns="0" tIns="0" rIns="0" bIns="0" rtlCol="0">
            <a:spAutoFit/>
          </a:bodyPr>
          <a:lstStyle/>
          <a:p>
            <a:pPr marL="4763"/>
            <a:r>
              <a:rPr lang="fr-FR" sz="1000" i="1" dirty="0"/>
              <a:t>45% pour le secondaire</a:t>
            </a:r>
          </a:p>
        </p:txBody>
      </p:sp>
      <p:sp>
        <p:nvSpPr>
          <p:cNvPr id="34" name="ZoneTexte 33">
            <a:extLst>
              <a:ext uri="{FF2B5EF4-FFF2-40B4-BE49-F238E27FC236}">
                <a16:creationId xmlns:a16="http://schemas.microsoft.com/office/drawing/2014/main" id="{1CC3E938-0E95-42EE-BBF8-7A72C3772D28}"/>
              </a:ext>
            </a:extLst>
          </p:cNvPr>
          <p:cNvSpPr txBox="1"/>
          <p:nvPr/>
        </p:nvSpPr>
        <p:spPr>
          <a:xfrm>
            <a:off x="6792686" y="2212123"/>
            <a:ext cx="2077325" cy="307777"/>
          </a:xfrm>
          <a:prstGeom prst="rect">
            <a:avLst/>
          </a:prstGeom>
        </p:spPr>
        <p:txBody>
          <a:bodyPr vert="horz" wrap="square" lIns="0" tIns="0" rIns="0" bIns="0" rtlCol="0">
            <a:spAutoFit/>
          </a:bodyPr>
          <a:lstStyle/>
          <a:p>
            <a:pPr marL="4763"/>
            <a:r>
              <a:rPr lang="fr-FR" sz="1000" i="1" dirty="0"/>
              <a:t>24% quand enfant scolarisé en primaire</a:t>
            </a:r>
          </a:p>
          <a:p>
            <a:pPr marL="4763"/>
            <a:r>
              <a:rPr lang="fr-FR" sz="1000" i="1" dirty="0"/>
              <a:t>18% quand scolarisé dans le secondaire</a:t>
            </a:r>
          </a:p>
        </p:txBody>
      </p:sp>
      <p:sp>
        <p:nvSpPr>
          <p:cNvPr id="35" name="ZoneTexte 34">
            <a:extLst>
              <a:ext uri="{FF2B5EF4-FFF2-40B4-BE49-F238E27FC236}">
                <a16:creationId xmlns:a16="http://schemas.microsoft.com/office/drawing/2014/main" id="{97B8CF7D-FB2E-48DE-8587-156583B3E971}"/>
              </a:ext>
            </a:extLst>
          </p:cNvPr>
          <p:cNvSpPr txBox="1"/>
          <p:nvPr/>
        </p:nvSpPr>
        <p:spPr>
          <a:xfrm>
            <a:off x="6792686" y="3769098"/>
            <a:ext cx="2077325" cy="307777"/>
          </a:xfrm>
          <a:prstGeom prst="rect">
            <a:avLst/>
          </a:prstGeom>
        </p:spPr>
        <p:txBody>
          <a:bodyPr vert="horz" wrap="square" lIns="0" tIns="0" rIns="0" bIns="0" rtlCol="0">
            <a:spAutoFit/>
          </a:bodyPr>
          <a:lstStyle/>
          <a:p>
            <a:pPr marL="4763"/>
            <a:r>
              <a:rPr lang="fr-FR" sz="1000" i="1" dirty="0"/>
              <a:t>45% quand enfant scolarisé en primaire</a:t>
            </a:r>
          </a:p>
          <a:p>
            <a:pPr marL="4763"/>
            <a:r>
              <a:rPr lang="fr-FR" sz="1000" i="1" dirty="0"/>
              <a:t>39% quand scolarisé dans le secondaire</a:t>
            </a:r>
          </a:p>
        </p:txBody>
      </p:sp>
      <p:sp>
        <p:nvSpPr>
          <p:cNvPr id="36" name="ZoneTexte 35">
            <a:extLst>
              <a:ext uri="{FF2B5EF4-FFF2-40B4-BE49-F238E27FC236}">
                <a16:creationId xmlns:a16="http://schemas.microsoft.com/office/drawing/2014/main" id="{2B652DEF-A819-461C-860E-A27AE358C2CC}"/>
              </a:ext>
            </a:extLst>
          </p:cNvPr>
          <p:cNvSpPr txBox="1"/>
          <p:nvPr/>
        </p:nvSpPr>
        <p:spPr>
          <a:xfrm>
            <a:off x="6798907" y="3021939"/>
            <a:ext cx="2077325" cy="307777"/>
          </a:xfrm>
          <a:prstGeom prst="rect">
            <a:avLst/>
          </a:prstGeom>
        </p:spPr>
        <p:txBody>
          <a:bodyPr vert="horz" wrap="square" lIns="0" tIns="0" rIns="0" bIns="0" rtlCol="0">
            <a:spAutoFit/>
          </a:bodyPr>
          <a:lstStyle/>
          <a:p>
            <a:pPr marL="4763"/>
            <a:r>
              <a:rPr lang="fr-FR" sz="1000" i="1" dirty="0"/>
              <a:t>31% quand enfant scolarisé en primaire</a:t>
            </a:r>
          </a:p>
          <a:p>
            <a:pPr marL="4763"/>
            <a:r>
              <a:rPr lang="fr-FR" sz="1000" i="1" dirty="0"/>
              <a:t>43% quand scolarisé dans le secondaire</a:t>
            </a:r>
          </a:p>
        </p:txBody>
      </p:sp>
    </p:spTree>
    <p:extLst>
      <p:ext uri="{BB962C8B-B14F-4D97-AF65-F5344CB8AC3E}">
        <p14:creationId xmlns:p14="http://schemas.microsoft.com/office/powerpoint/2010/main" val="3396264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CDD3B868-9555-4A36-9FB0-357760E2D802}"/>
              </a:ext>
            </a:extLst>
          </p:cNvPr>
          <p:cNvGraphicFramePr>
            <a:graphicFrameLocks noGrp="1"/>
          </p:cNvGraphicFramePr>
          <p:nvPr>
            <p:extLst>
              <p:ext uri="{D42A27DB-BD31-4B8C-83A1-F6EECF244321}">
                <p14:modId xmlns:p14="http://schemas.microsoft.com/office/powerpoint/2010/main" val="1847499919"/>
              </p:ext>
            </p:extLst>
          </p:nvPr>
        </p:nvGraphicFramePr>
        <p:xfrm>
          <a:off x="8230311" y="1436988"/>
          <a:ext cx="864000" cy="2625599"/>
        </p:xfrm>
        <a:graphic>
          <a:graphicData uri="http://schemas.openxmlformats.org/drawingml/2006/table">
            <a:tbl>
              <a:tblPr>
                <a:tableStyleId>{5C22544A-7EE6-4342-B048-85BDC9FD1C3A}</a:tableStyleId>
              </a:tblPr>
              <a:tblGrid>
                <a:gridCol w="864000">
                  <a:extLst>
                    <a:ext uri="{9D8B030D-6E8A-4147-A177-3AD203B41FA5}">
                      <a16:colId xmlns:a16="http://schemas.microsoft.com/office/drawing/2014/main" val="1244105759"/>
                    </a:ext>
                  </a:extLst>
                </a:gridCol>
              </a:tblGrid>
              <a:tr h="619741">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cap="small" baseline="0" dirty="0">
                          <a:solidFill>
                            <a:srgbClr val="009900"/>
                          </a:solidFill>
                          <a:effectLst/>
                          <a:latin typeface="Calibri" panose="020F0502020204030204" pitchFamily="34" charset="0"/>
                        </a:rPr>
                        <a:t>% Importante ou essentielle</a:t>
                      </a:r>
                    </a:p>
                  </a:txBody>
                  <a:tcPr marL="0" marR="0" marT="9525" marB="0" anchor="ctr">
                    <a:lnL w="12700"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31050398"/>
                  </a:ext>
                </a:extLst>
              </a:tr>
              <a:tr h="841166">
                <a:tc>
                  <a:txBody>
                    <a:bodyPr/>
                    <a:lstStyle/>
                    <a:p>
                      <a:pPr algn="ctr" fontAlgn="ctr"/>
                      <a:r>
                        <a:rPr lang="fr-FR" sz="1400" b="1" i="0" u="none" strike="noStrike" kern="1200" dirty="0">
                          <a:solidFill>
                            <a:srgbClr val="00B050"/>
                          </a:solidFill>
                          <a:effectLst/>
                          <a:latin typeface="Calibri" panose="020F0502020204030204" pitchFamily="34" charset="0"/>
                          <a:ea typeface="+mn-ea"/>
                          <a:cs typeface="+mn-cs"/>
                        </a:rPr>
                        <a:t>94</a:t>
                      </a:r>
                    </a:p>
                  </a:txBody>
                  <a:tcPr marL="0" marR="0" marT="9525" marB="0" anchor="ctr">
                    <a:lnL w="12700"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69108786"/>
                  </a:ext>
                </a:extLst>
              </a:tr>
              <a:tr h="1164692">
                <a:tc>
                  <a:txBody>
                    <a:bodyPr/>
                    <a:lstStyle/>
                    <a:p>
                      <a:pPr algn="ctr" fontAlgn="ctr"/>
                      <a:r>
                        <a:rPr lang="fr-FR" sz="1400" b="1" i="0" u="none" strike="noStrike" kern="1200" dirty="0">
                          <a:solidFill>
                            <a:srgbClr val="00B050"/>
                          </a:solidFill>
                          <a:effectLst/>
                          <a:latin typeface="Calibri" panose="020F0502020204030204" pitchFamily="34" charset="0"/>
                          <a:ea typeface="+mn-ea"/>
                          <a:cs typeface="+mn-cs"/>
                        </a:rPr>
                        <a:t>92</a:t>
                      </a:r>
                    </a:p>
                  </a:txBody>
                  <a:tcPr marL="0" marR="0" marT="9525" marB="0" anchor="ctr">
                    <a:lnL w="12700"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78342814"/>
                  </a:ext>
                </a:extLst>
              </a:tr>
            </a:tbl>
          </a:graphicData>
        </a:graphic>
      </p:graphicFrame>
      <p:graphicFrame>
        <p:nvGraphicFramePr>
          <p:cNvPr id="29" name="Tableau 28">
            <a:extLst>
              <a:ext uri="{FF2B5EF4-FFF2-40B4-BE49-F238E27FC236}">
                <a16:creationId xmlns:a16="http://schemas.microsoft.com/office/drawing/2014/main" id="{1F93C857-E117-4C2D-B23F-EBCAA9ADF704}"/>
              </a:ext>
            </a:extLst>
          </p:cNvPr>
          <p:cNvGraphicFramePr>
            <a:graphicFrameLocks noGrp="1"/>
          </p:cNvGraphicFramePr>
          <p:nvPr>
            <p:extLst>
              <p:ext uri="{D42A27DB-BD31-4B8C-83A1-F6EECF244321}">
                <p14:modId xmlns:p14="http://schemas.microsoft.com/office/powerpoint/2010/main" val="2288664755"/>
              </p:ext>
            </p:extLst>
          </p:nvPr>
        </p:nvGraphicFramePr>
        <p:xfrm>
          <a:off x="3800500" y="1459477"/>
          <a:ext cx="2376000" cy="2625599"/>
        </p:xfrm>
        <a:graphic>
          <a:graphicData uri="http://schemas.openxmlformats.org/drawingml/2006/table">
            <a:tbl>
              <a:tblPr>
                <a:tableStyleId>{5C22544A-7EE6-4342-B048-85BDC9FD1C3A}</a:tableStyleId>
              </a:tblPr>
              <a:tblGrid>
                <a:gridCol w="864000">
                  <a:extLst>
                    <a:ext uri="{9D8B030D-6E8A-4147-A177-3AD203B41FA5}">
                      <a16:colId xmlns:a16="http://schemas.microsoft.com/office/drawing/2014/main" val="1402019685"/>
                    </a:ext>
                  </a:extLst>
                </a:gridCol>
                <a:gridCol w="756000">
                  <a:extLst>
                    <a:ext uri="{9D8B030D-6E8A-4147-A177-3AD203B41FA5}">
                      <a16:colId xmlns:a16="http://schemas.microsoft.com/office/drawing/2014/main" val="673360338"/>
                    </a:ext>
                  </a:extLst>
                </a:gridCol>
                <a:gridCol w="756000">
                  <a:extLst>
                    <a:ext uri="{9D8B030D-6E8A-4147-A177-3AD203B41FA5}">
                      <a16:colId xmlns:a16="http://schemas.microsoft.com/office/drawing/2014/main" val="606815232"/>
                    </a:ext>
                  </a:extLst>
                </a:gridCol>
              </a:tblGrid>
              <a:tr h="619741">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cap="small" baseline="0" dirty="0">
                          <a:solidFill>
                            <a:srgbClr val="009900"/>
                          </a:solidFill>
                          <a:effectLst/>
                          <a:latin typeface="Calibri" panose="020F0502020204030204" pitchFamily="34" charset="0"/>
                        </a:rPr>
                        <a:t>% Importante ou essentielle</a:t>
                      </a:r>
                    </a:p>
                  </a:txBody>
                  <a:tcPr marL="0" marR="0" marT="9525" marB="0" anchor="ctr">
                    <a:lnL w="12700" cap="flat" cmpd="sng" algn="ctr">
                      <a:noFill/>
                      <a:prstDash val="sysDash"/>
                      <a:round/>
                      <a:headEnd type="none" w="med" len="med"/>
                      <a:tailEnd type="none" w="med" len="med"/>
                    </a:lnL>
                    <a:lnR w="9525" cap="flat" cmpd="sng" algn="ctr">
                      <a:solidFill>
                        <a:schemeClr val="tx1"/>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enseignants</a:t>
                      </a:r>
                    </a:p>
                  </a:txBody>
                  <a:tcPr marL="0" marR="0" marT="9525" marB="0" anchor="ctr">
                    <a:lnL w="9525" cap="flat" cmpd="sng" algn="ctr">
                      <a:solidFill>
                        <a:schemeClr val="tx1"/>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non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841166">
                <a:tc>
                  <a:txBody>
                    <a:bodyPr/>
                    <a:lstStyle/>
                    <a:p>
                      <a:pPr algn="ctr" fontAlgn="ctr"/>
                      <a:r>
                        <a:rPr lang="fr-FR" sz="1400" b="1" i="0" u="none" strike="noStrike" kern="1200" dirty="0">
                          <a:solidFill>
                            <a:srgbClr val="00B050"/>
                          </a:solidFill>
                          <a:effectLst/>
                          <a:latin typeface="Calibri" panose="020F0502020204030204" pitchFamily="34" charset="0"/>
                          <a:ea typeface="+mn-ea"/>
                          <a:cs typeface="+mn-cs"/>
                        </a:rPr>
                        <a:t>98</a:t>
                      </a:r>
                    </a:p>
                  </a:txBody>
                  <a:tcPr marL="0" marR="0" marT="9525" marB="0" anchor="ctr">
                    <a:lnL w="12700" cap="flat" cmpd="sng" algn="ctr">
                      <a:noFill/>
                      <a:prstDash val="sysDash"/>
                      <a:round/>
                      <a:headEnd type="none" w="med" len="med"/>
                      <a:tailEnd type="none" w="med" len="med"/>
                    </a:lnL>
                    <a:lnR w="9525" cap="flat" cmpd="sng" algn="ctr">
                      <a:solidFill>
                        <a:schemeClr val="tx1"/>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98</a:t>
                      </a:r>
                    </a:p>
                  </a:txBody>
                  <a:tcPr marL="0" marR="0" marT="9525" marB="0" anchor="ctr">
                    <a:lnL w="9525" cap="flat" cmpd="sng" algn="ctr">
                      <a:solidFill>
                        <a:schemeClr val="tx1"/>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96</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1164692">
                <a:tc>
                  <a:txBody>
                    <a:bodyPr/>
                    <a:lstStyle/>
                    <a:p>
                      <a:pPr algn="ctr" fontAlgn="ctr"/>
                      <a:r>
                        <a:rPr lang="fr-FR" sz="1400" b="1" i="0" u="none" strike="noStrike" kern="1200" dirty="0">
                          <a:solidFill>
                            <a:srgbClr val="00B050"/>
                          </a:solidFill>
                          <a:effectLst/>
                          <a:latin typeface="Calibri" panose="020F0502020204030204" pitchFamily="34" charset="0"/>
                          <a:ea typeface="+mn-ea"/>
                          <a:cs typeface="+mn-cs"/>
                        </a:rPr>
                        <a:t>77</a:t>
                      </a:r>
                    </a:p>
                  </a:txBody>
                  <a:tcPr marL="0" marR="0" marT="9525" marB="0" anchor="ctr">
                    <a:lnL w="12700" cap="flat" cmpd="sng" algn="ctr">
                      <a:noFill/>
                      <a:prstDash val="sysDash"/>
                      <a:round/>
                      <a:headEnd type="none" w="med" len="med"/>
                      <a:tailEnd type="none" w="med" len="med"/>
                    </a:lnL>
                    <a:lnR w="9525" cap="flat" cmpd="sng" algn="ctr">
                      <a:solidFill>
                        <a:schemeClr val="tx1"/>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72</a:t>
                      </a:r>
                    </a:p>
                  </a:txBody>
                  <a:tcPr marL="0" marR="0" marT="9525" marB="0" anchor="ctr">
                    <a:lnL w="9525" cap="flat" cmpd="sng" algn="ctr">
                      <a:solidFill>
                        <a:schemeClr val="tx1"/>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94</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bl>
          </a:graphicData>
        </a:graphic>
      </p:graphicFrame>
      <p:graphicFrame>
        <p:nvGraphicFramePr>
          <p:cNvPr id="49" name="Graphique 48">
            <a:extLst>
              <a:ext uri="{FF2B5EF4-FFF2-40B4-BE49-F238E27FC236}">
                <a16:creationId xmlns:a16="http://schemas.microsoft.com/office/drawing/2014/main" id="{8A254F00-131B-498A-9DF4-FC8899386CDB}"/>
              </a:ext>
            </a:extLst>
          </p:cNvPr>
          <p:cNvGraphicFramePr/>
          <p:nvPr>
            <p:extLst>
              <p:ext uri="{D42A27DB-BD31-4B8C-83A1-F6EECF244321}">
                <p14:modId xmlns:p14="http://schemas.microsoft.com/office/powerpoint/2010/main" val="1896646835"/>
              </p:ext>
            </p:extLst>
          </p:nvPr>
        </p:nvGraphicFramePr>
        <p:xfrm>
          <a:off x="5343987" y="1748564"/>
          <a:ext cx="3173413" cy="24172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0" name="Graphique 99">
            <a:extLst>
              <a:ext uri="{FF2B5EF4-FFF2-40B4-BE49-F238E27FC236}">
                <a16:creationId xmlns:a16="http://schemas.microsoft.com/office/drawing/2014/main" id="{F0296468-A55E-420B-903E-87BC6E7EE370}"/>
              </a:ext>
            </a:extLst>
          </p:cNvPr>
          <p:cNvGraphicFramePr/>
          <p:nvPr>
            <p:extLst>
              <p:ext uri="{D42A27DB-BD31-4B8C-83A1-F6EECF244321}">
                <p14:modId xmlns:p14="http://schemas.microsoft.com/office/powerpoint/2010/main" val="3622961508"/>
              </p:ext>
            </p:extLst>
          </p:nvPr>
        </p:nvGraphicFramePr>
        <p:xfrm>
          <a:off x="920319" y="1738778"/>
          <a:ext cx="3173412" cy="2417292"/>
        </p:xfrm>
        <a:graphic>
          <a:graphicData uri="http://schemas.openxmlformats.org/drawingml/2006/chart">
            <c:chart xmlns:c="http://schemas.openxmlformats.org/drawingml/2006/chart" xmlns:r="http://schemas.openxmlformats.org/officeDocument/2006/relationships" r:id="rId3"/>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3623801" y="428576"/>
            <a:ext cx="5640519"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Selon vous, chacune des choses suivantes est-elle aujourd’hui essentielle, importante mais pas essentielle ou secondaire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3382139" y="830263"/>
            <a:ext cx="5640519"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338554"/>
          </a:xfrm>
          <a:prstGeom prst="rect">
            <a:avLst/>
          </a:prstGeom>
          <a:solidFill>
            <a:schemeClr val="tx2"/>
          </a:solidFill>
        </p:spPr>
        <p:txBody>
          <a:bodyPr wrap="square">
            <a:spAutoFit/>
          </a:bodyPr>
          <a:lstStyle/>
          <a:p>
            <a:r>
              <a:rPr lang="fr-FR" sz="1600" b="1" dirty="0">
                <a:solidFill>
                  <a:schemeClr val="bg1"/>
                </a:solidFill>
                <a:latin typeface="+mj-lt"/>
              </a:rPr>
              <a:t>Garantir l’autonomie pédagogique des enseignants apparaît toujours plus essentiel</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3072764425"/>
              </p:ext>
            </p:extLst>
          </p:nvPr>
        </p:nvGraphicFramePr>
        <p:xfrm>
          <a:off x="518" y="4267902"/>
          <a:ext cx="9143481" cy="277126"/>
        </p:xfrm>
        <a:graphic>
          <a:graphicData uri="http://schemas.openxmlformats.org/drawingml/2006/table">
            <a:tbl>
              <a:tblPr firstRow="1" bandRow="1">
                <a:tableStyleId>{5C22544A-7EE6-4342-B048-85BDC9FD1C3A}</a:tableStyleId>
              </a:tblPr>
              <a:tblGrid>
                <a:gridCol w="3047827">
                  <a:extLst>
                    <a:ext uri="{9D8B030D-6E8A-4147-A177-3AD203B41FA5}">
                      <a16:colId xmlns:a16="http://schemas.microsoft.com/office/drawing/2014/main" val="320208168"/>
                    </a:ext>
                  </a:extLst>
                </a:gridCol>
                <a:gridCol w="3047827">
                  <a:extLst>
                    <a:ext uri="{9D8B030D-6E8A-4147-A177-3AD203B41FA5}">
                      <a16:colId xmlns:a16="http://schemas.microsoft.com/office/drawing/2014/main" val="1067418211"/>
                    </a:ext>
                  </a:extLst>
                </a:gridCol>
                <a:gridCol w="3047827">
                  <a:extLst>
                    <a:ext uri="{9D8B030D-6E8A-4147-A177-3AD203B41FA5}">
                      <a16:colId xmlns:a16="http://schemas.microsoft.com/office/drawing/2014/main" val="1349187503"/>
                    </a:ext>
                  </a:extLst>
                </a:gridCol>
              </a:tblGrid>
              <a:tr h="277126">
                <a:tc>
                  <a:txBody>
                    <a:bodyPr/>
                    <a:lstStyle/>
                    <a:p>
                      <a:pPr algn="ctr"/>
                      <a:r>
                        <a:rPr lang="fr-FR" sz="1100" dirty="0"/>
                        <a:t>Essentielle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Importante mais pas essentielle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fr-FR" sz="1100" dirty="0"/>
                        <a:t>Secondaire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id="{DCDC61DB-6B20-455F-B54A-C99456124069}"/>
              </a:ext>
            </a:extLst>
          </p:cNvPr>
          <p:cNvGraphicFramePr>
            <a:graphicFrameLocks noGrp="1"/>
          </p:cNvGraphicFramePr>
          <p:nvPr>
            <p:extLst>
              <p:ext uri="{D42A27DB-BD31-4B8C-83A1-F6EECF244321}">
                <p14:modId xmlns:p14="http://schemas.microsoft.com/office/powerpoint/2010/main" val="1031876389"/>
              </p:ext>
            </p:extLst>
          </p:nvPr>
        </p:nvGraphicFramePr>
        <p:xfrm>
          <a:off x="518" y="1859065"/>
          <a:ext cx="1746171" cy="2000654"/>
        </p:xfrm>
        <a:graphic>
          <a:graphicData uri="http://schemas.openxmlformats.org/drawingml/2006/table">
            <a:tbl>
              <a:tblPr>
                <a:tableStyleId>{5C22544A-7EE6-4342-B048-85BDC9FD1C3A}</a:tableStyleId>
              </a:tblPr>
              <a:tblGrid>
                <a:gridCol w="1746171">
                  <a:extLst>
                    <a:ext uri="{9D8B030D-6E8A-4147-A177-3AD203B41FA5}">
                      <a16:colId xmlns:a16="http://schemas.microsoft.com/office/drawing/2014/main" val="1460710205"/>
                    </a:ext>
                  </a:extLst>
                </a:gridCol>
              </a:tblGrid>
              <a:tr h="1065035">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Garantir l’autonomie pédagogique des enseignants</a:t>
                      </a:r>
                    </a:p>
                  </a:txBody>
                  <a:tcPr marL="7620" marR="7620" marT="7620" marB="0" anchor="ctr">
                    <a:noFill/>
                  </a:tcPr>
                </a:tc>
                <a:extLst>
                  <a:ext uri="{0D108BD9-81ED-4DB2-BD59-A6C34878D82A}">
                    <a16:rowId xmlns:a16="http://schemas.microsoft.com/office/drawing/2014/main" val="469989869"/>
                  </a:ext>
                </a:extLst>
              </a:tr>
              <a:tr h="935619">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S’assurer que les enseignants mettent en œuvre les recommandations de leur hiérarchie et des experts</a:t>
                      </a:r>
                    </a:p>
                  </a:txBody>
                  <a:tcPr marL="7620" marR="7620" marT="7620" marB="0" anchor="ctr">
                    <a:noFill/>
                  </a:tcPr>
                </a:tc>
                <a:extLst>
                  <a:ext uri="{0D108BD9-81ED-4DB2-BD59-A6C34878D82A}">
                    <a16:rowId xmlns:a16="http://schemas.microsoft.com/office/drawing/2014/main" val="3241999116"/>
                  </a:ext>
                </a:extLst>
              </a:tr>
            </a:tbl>
          </a:graphicData>
        </a:graphic>
      </p:graphicFrame>
      <p:sp>
        <p:nvSpPr>
          <p:cNvPr id="50" name="ZoneTexte 49">
            <a:extLst>
              <a:ext uri="{FF2B5EF4-FFF2-40B4-BE49-F238E27FC236}">
                <a16:creationId xmlns:a16="http://schemas.microsoft.com/office/drawing/2014/main" id="{1D19EFC5-962F-4D11-B1B8-D22EAE074414}"/>
              </a:ext>
            </a:extLst>
          </p:cNvPr>
          <p:cNvSpPr txBox="1"/>
          <p:nvPr/>
        </p:nvSpPr>
        <p:spPr>
          <a:xfrm>
            <a:off x="2270389" y="1710840"/>
            <a:ext cx="1376397" cy="400110"/>
          </a:xfrm>
          <a:prstGeom prst="rect">
            <a:avLst/>
          </a:prstGeom>
          <a:noFill/>
        </p:spPr>
        <p:txBody>
          <a:bodyPr wrap="square" rtlCol="0">
            <a:spAutoFit/>
          </a:bodyPr>
          <a:lstStyle/>
          <a:p>
            <a:pPr algn="ctr"/>
            <a:r>
              <a:rPr lang="fr-FR" sz="1000" b="1" dirty="0">
                <a:solidFill>
                  <a:schemeClr val="tx2">
                    <a:lumMod val="60000"/>
                    <a:lumOff val="40000"/>
                  </a:schemeClr>
                </a:solidFill>
              </a:rPr>
              <a:t>% Personnels de l’éducation nationale</a:t>
            </a:r>
          </a:p>
        </p:txBody>
      </p:sp>
      <p:grpSp>
        <p:nvGrpSpPr>
          <p:cNvPr id="51" name="Group 133">
            <a:extLst>
              <a:ext uri="{FF2B5EF4-FFF2-40B4-BE49-F238E27FC236}">
                <a16:creationId xmlns:a16="http://schemas.microsoft.com/office/drawing/2014/main" id="{65CAE9D0-BDC6-4C62-8BA3-B0F82AE3C9E7}"/>
              </a:ext>
            </a:extLst>
          </p:cNvPr>
          <p:cNvGrpSpPr>
            <a:grpSpLocks noChangeAspect="1"/>
          </p:cNvGrpSpPr>
          <p:nvPr/>
        </p:nvGrpSpPr>
        <p:grpSpPr>
          <a:xfrm>
            <a:off x="2578248" y="1173571"/>
            <a:ext cx="701364" cy="536439"/>
            <a:chOff x="2691656" y="1556792"/>
            <a:chExt cx="1621008" cy="1239832"/>
          </a:xfrm>
          <a:solidFill>
            <a:schemeClr val="tx2">
              <a:lumMod val="60000"/>
              <a:lumOff val="40000"/>
            </a:schemeClr>
          </a:solidFill>
        </p:grpSpPr>
        <p:sp>
          <p:nvSpPr>
            <p:cNvPr id="52" name="Freeform 6">
              <a:extLst>
                <a:ext uri="{FF2B5EF4-FFF2-40B4-BE49-F238E27FC236}">
                  <a16:creationId xmlns:a16="http://schemas.microsoft.com/office/drawing/2014/main" id="{4FD98929-EB49-4FFE-80CA-52A9BF2F3C4F}"/>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7">
              <a:extLst>
                <a:ext uri="{FF2B5EF4-FFF2-40B4-BE49-F238E27FC236}">
                  <a16:creationId xmlns:a16="http://schemas.microsoft.com/office/drawing/2014/main" id="{44CDE85C-9BF5-4481-AB60-771FD2161B42}"/>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8">
              <a:extLst>
                <a:ext uri="{FF2B5EF4-FFF2-40B4-BE49-F238E27FC236}">
                  <a16:creationId xmlns:a16="http://schemas.microsoft.com/office/drawing/2014/main" id="{8EF54638-25CD-43BC-8162-A8648DB7EE61}"/>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5" name="ZoneTexte 54">
            <a:extLst>
              <a:ext uri="{FF2B5EF4-FFF2-40B4-BE49-F238E27FC236}">
                <a16:creationId xmlns:a16="http://schemas.microsoft.com/office/drawing/2014/main" id="{B34BA7FF-C66D-44AF-B96B-026056EA4F3A}"/>
              </a:ext>
            </a:extLst>
          </p:cNvPr>
          <p:cNvSpPr txBox="1"/>
          <p:nvPr/>
        </p:nvSpPr>
        <p:spPr>
          <a:xfrm>
            <a:off x="6662850" y="1813631"/>
            <a:ext cx="1310718" cy="246221"/>
          </a:xfrm>
          <a:prstGeom prst="rect">
            <a:avLst/>
          </a:prstGeom>
          <a:noFill/>
        </p:spPr>
        <p:txBody>
          <a:bodyPr wrap="square" rtlCol="0">
            <a:spAutoFit/>
          </a:bodyPr>
          <a:lstStyle/>
          <a:p>
            <a:pPr algn="ctr"/>
            <a:r>
              <a:rPr lang="fr-FR" sz="1000" b="1" dirty="0">
                <a:solidFill>
                  <a:srgbClr val="00B0F0"/>
                </a:solidFill>
              </a:rPr>
              <a:t>% Parents d’élèves</a:t>
            </a:r>
          </a:p>
        </p:txBody>
      </p:sp>
      <p:grpSp>
        <p:nvGrpSpPr>
          <p:cNvPr id="56" name="Group 132">
            <a:extLst>
              <a:ext uri="{FF2B5EF4-FFF2-40B4-BE49-F238E27FC236}">
                <a16:creationId xmlns:a16="http://schemas.microsoft.com/office/drawing/2014/main" id="{661DA90E-8872-4104-9F15-5462DB9B6243}"/>
              </a:ext>
            </a:extLst>
          </p:cNvPr>
          <p:cNvGrpSpPr>
            <a:grpSpLocks noChangeAspect="1"/>
          </p:cNvGrpSpPr>
          <p:nvPr/>
        </p:nvGrpSpPr>
        <p:grpSpPr>
          <a:xfrm>
            <a:off x="7048512" y="1257395"/>
            <a:ext cx="470747" cy="481383"/>
            <a:chOff x="3280191" y="4293096"/>
            <a:chExt cx="1760229" cy="1800000"/>
          </a:xfrm>
          <a:solidFill>
            <a:srgbClr val="00B0F0"/>
          </a:solidFill>
        </p:grpSpPr>
        <p:sp>
          <p:nvSpPr>
            <p:cNvPr id="57" name="Freeform 8">
              <a:extLst>
                <a:ext uri="{FF2B5EF4-FFF2-40B4-BE49-F238E27FC236}">
                  <a16:creationId xmlns:a16="http://schemas.microsoft.com/office/drawing/2014/main" id="{85BCCE19-3176-43CA-8C3E-F4309E59E0CD}"/>
                </a:ext>
              </a:extLst>
            </p:cNvPr>
            <p:cNvSpPr>
              <a:spLocks/>
            </p:cNvSpPr>
            <p:nvPr/>
          </p:nvSpPr>
          <p:spPr bwMode="auto">
            <a:xfrm>
              <a:off x="4164680" y="4293096"/>
              <a:ext cx="388953"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9">
              <a:extLst>
                <a:ext uri="{FF2B5EF4-FFF2-40B4-BE49-F238E27FC236}">
                  <a16:creationId xmlns:a16="http://schemas.microsoft.com/office/drawing/2014/main" id="{4B9D8AAF-D134-4285-B257-2491388A4CA3}"/>
                </a:ext>
              </a:extLst>
            </p:cNvPr>
            <p:cNvSpPr>
              <a:spLocks/>
            </p:cNvSpPr>
            <p:nvPr/>
          </p:nvSpPr>
          <p:spPr bwMode="auto">
            <a:xfrm>
              <a:off x="4676125" y="5247581"/>
              <a:ext cx="50906"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0">
              <a:extLst>
                <a:ext uri="{FF2B5EF4-FFF2-40B4-BE49-F238E27FC236}">
                  <a16:creationId xmlns:a16="http://schemas.microsoft.com/office/drawing/2014/main" id="{A4C4B37B-458E-48E1-B628-1993D2AAB72C}"/>
                </a:ext>
              </a:extLst>
            </p:cNvPr>
            <p:cNvSpPr>
              <a:spLocks/>
            </p:cNvSpPr>
            <p:nvPr/>
          </p:nvSpPr>
          <p:spPr bwMode="auto">
            <a:xfrm>
              <a:off x="3712095" y="5461545"/>
              <a:ext cx="31816" cy="176580"/>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1">
              <a:extLst>
                <a:ext uri="{FF2B5EF4-FFF2-40B4-BE49-F238E27FC236}">
                  <a16:creationId xmlns:a16="http://schemas.microsoft.com/office/drawing/2014/main" id="{07747B06-61BC-4A94-953A-824ADE85C535}"/>
                </a:ext>
              </a:extLst>
            </p:cNvPr>
            <p:cNvSpPr>
              <a:spLocks/>
            </p:cNvSpPr>
            <p:nvPr/>
          </p:nvSpPr>
          <p:spPr bwMode="auto">
            <a:xfrm>
              <a:off x="3509267" y="5240423"/>
              <a:ext cx="114538" cy="16704"/>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12">
              <a:extLst>
                <a:ext uri="{FF2B5EF4-FFF2-40B4-BE49-F238E27FC236}">
                  <a16:creationId xmlns:a16="http://schemas.microsoft.com/office/drawing/2014/main" id="{A2FB731E-0633-4052-AC87-3F5893C8A3BC}"/>
                </a:ext>
              </a:extLst>
            </p:cNvPr>
            <p:cNvSpPr>
              <a:spLocks/>
            </p:cNvSpPr>
            <p:nvPr/>
          </p:nvSpPr>
          <p:spPr bwMode="auto">
            <a:xfrm>
              <a:off x="3605511" y="4697161"/>
              <a:ext cx="1143791" cy="1395935"/>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13">
              <a:extLst>
                <a:ext uri="{FF2B5EF4-FFF2-40B4-BE49-F238E27FC236}">
                  <a16:creationId xmlns:a16="http://schemas.microsoft.com/office/drawing/2014/main" id="{D861F8BD-556B-4E4E-8A56-38002B242735}"/>
                </a:ext>
              </a:extLst>
            </p:cNvPr>
            <p:cNvSpPr>
              <a:spLocks/>
            </p:cNvSpPr>
            <p:nvPr/>
          </p:nvSpPr>
          <p:spPr bwMode="auto">
            <a:xfrm>
              <a:off x="3753456" y="4456949"/>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14">
              <a:extLst>
                <a:ext uri="{FF2B5EF4-FFF2-40B4-BE49-F238E27FC236}">
                  <a16:creationId xmlns:a16="http://schemas.microsoft.com/office/drawing/2014/main" id="{F81DF069-4CFD-4D0E-B860-B581AC9E77DA}"/>
                </a:ext>
              </a:extLst>
            </p:cNvPr>
            <p:cNvSpPr>
              <a:spLocks/>
            </p:cNvSpPr>
            <p:nvPr/>
          </p:nvSpPr>
          <p:spPr bwMode="auto">
            <a:xfrm>
              <a:off x="3434499" y="4975553"/>
              <a:ext cx="262483" cy="262483"/>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15">
              <a:extLst>
                <a:ext uri="{FF2B5EF4-FFF2-40B4-BE49-F238E27FC236}">
                  <a16:creationId xmlns:a16="http://schemas.microsoft.com/office/drawing/2014/main" id="{060F25E5-6DE3-43F2-98F9-6AF9AB352DE0}"/>
                </a:ext>
              </a:extLst>
            </p:cNvPr>
            <p:cNvSpPr>
              <a:spLocks/>
            </p:cNvSpPr>
            <p:nvPr/>
          </p:nvSpPr>
          <p:spPr bwMode="auto">
            <a:xfrm>
              <a:off x="3280191" y="5272239"/>
              <a:ext cx="571100" cy="819266"/>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16">
              <a:extLst>
                <a:ext uri="{FF2B5EF4-FFF2-40B4-BE49-F238E27FC236}">
                  <a16:creationId xmlns:a16="http://schemas.microsoft.com/office/drawing/2014/main" id="{933A54D8-5823-41B3-A96A-2D92BB922DEE}"/>
                </a:ext>
              </a:extLst>
            </p:cNvPr>
            <p:cNvSpPr>
              <a:spLocks/>
            </p:cNvSpPr>
            <p:nvPr/>
          </p:nvSpPr>
          <p:spPr bwMode="auto">
            <a:xfrm>
              <a:off x="4649877" y="5032027"/>
              <a:ext cx="240212" cy="240212"/>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17">
              <a:extLst>
                <a:ext uri="{FF2B5EF4-FFF2-40B4-BE49-F238E27FC236}">
                  <a16:creationId xmlns:a16="http://schemas.microsoft.com/office/drawing/2014/main" id="{BF1321C9-E446-4AE1-B23D-F409E7A9FDBA}"/>
                </a:ext>
              </a:extLst>
            </p:cNvPr>
            <p:cNvSpPr>
              <a:spLocks/>
            </p:cNvSpPr>
            <p:nvPr/>
          </p:nvSpPr>
          <p:spPr bwMode="auto">
            <a:xfrm>
              <a:off x="4501136" y="5292919"/>
              <a:ext cx="539284" cy="800177"/>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ZoneTexte 1">
            <a:extLst>
              <a:ext uri="{FF2B5EF4-FFF2-40B4-BE49-F238E27FC236}">
                <a16:creationId xmlns:a16="http://schemas.microsoft.com/office/drawing/2014/main" id="{01586DC6-7A6E-45DA-A427-781AFC66CF2A}"/>
              </a:ext>
            </a:extLst>
          </p:cNvPr>
          <p:cNvSpPr txBox="1"/>
          <p:nvPr/>
        </p:nvSpPr>
        <p:spPr>
          <a:xfrm>
            <a:off x="6270171" y="2822316"/>
            <a:ext cx="1208884" cy="307777"/>
          </a:xfrm>
          <a:prstGeom prst="rect">
            <a:avLst/>
          </a:prstGeom>
        </p:spPr>
        <p:txBody>
          <a:bodyPr vert="horz" wrap="square" lIns="0" tIns="0" rIns="0" bIns="0" rtlCol="0">
            <a:spAutoFit/>
          </a:bodyPr>
          <a:lstStyle/>
          <a:p>
            <a:pPr marL="4763"/>
            <a:r>
              <a:rPr lang="fr-FR" sz="1000" i="1" dirty="0">
                <a:solidFill>
                  <a:srgbClr val="009900"/>
                </a:solidFill>
              </a:rPr>
              <a:t>62% dans le public</a:t>
            </a:r>
          </a:p>
          <a:p>
            <a:pPr marL="4763"/>
            <a:r>
              <a:rPr lang="fr-FR" sz="1000" i="1" dirty="0">
                <a:solidFill>
                  <a:srgbClr val="009900"/>
                </a:solidFill>
              </a:rPr>
              <a:t>53% dans le privé</a:t>
            </a:r>
          </a:p>
        </p:txBody>
      </p:sp>
      <p:sp>
        <p:nvSpPr>
          <p:cNvPr id="31" name="ZoneTexte 30">
            <a:extLst>
              <a:ext uri="{FF2B5EF4-FFF2-40B4-BE49-F238E27FC236}">
                <a16:creationId xmlns:a16="http://schemas.microsoft.com/office/drawing/2014/main" id="{FBD27DCC-A650-4B30-BE8C-D9FC8062FA52}"/>
              </a:ext>
            </a:extLst>
          </p:cNvPr>
          <p:cNvSpPr txBox="1"/>
          <p:nvPr/>
        </p:nvSpPr>
        <p:spPr>
          <a:xfrm>
            <a:off x="6283110" y="3848293"/>
            <a:ext cx="1208884" cy="307777"/>
          </a:xfrm>
          <a:prstGeom prst="rect">
            <a:avLst/>
          </a:prstGeom>
        </p:spPr>
        <p:txBody>
          <a:bodyPr vert="horz" wrap="square" lIns="0" tIns="0" rIns="0" bIns="0" rtlCol="0">
            <a:spAutoFit/>
          </a:bodyPr>
          <a:lstStyle/>
          <a:p>
            <a:pPr marL="4763"/>
            <a:r>
              <a:rPr lang="fr-FR" sz="1000" i="1" dirty="0">
                <a:solidFill>
                  <a:srgbClr val="009900"/>
                </a:solidFill>
              </a:rPr>
              <a:t>54% dans le public</a:t>
            </a:r>
          </a:p>
          <a:p>
            <a:pPr marL="4763"/>
            <a:r>
              <a:rPr lang="fr-FR" sz="1000" i="1" dirty="0">
                <a:solidFill>
                  <a:srgbClr val="009900"/>
                </a:solidFill>
              </a:rPr>
              <a:t>65% dans le privé</a:t>
            </a:r>
          </a:p>
        </p:txBody>
      </p:sp>
    </p:spTree>
    <p:extLst>
      <p:ext uri="{BB962C8B-B14F-4D97-AF65-F5344CB8AC3E}">
        <p14:creationId xmlns:p14="http://schemas.microsoft.com/office/powerpoint/2010/main" val="2888097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Graphique 99">
            <a:extLst>
              <a:ext uri="{FF2B5EF4-FFF2-40B4-BE49-F238E27FC236}">
                <a16:creationId xmlns:a16="http://schemas.microsoft.com/office/drawing/2014/main" id="{F0296468-A55E-420B-903E-87BC6E7EE370}"/>
              </a:ext>
            </a:extLst>
          </p:cNvPr>
          <p:cNvGraphicFramePr/>
          <p:nvPr>
            <p:extLst>
              <p:ext uri="{D42A27DB-BD31-4B8C-83A1-F6EECF244321}">
                <p14:modId xmlns:p14="http://schemas.microsoft.com/office/powerpoint/2010/main" val="3560806207"/>
              </p:ext>
            </p:extLst>
          </p:nvPr>
        </p:nvGraphicFramePr>
        <p:xfrm>
          <a:off x="2367524" y="1744645"/>
          <a:ext cx="3568661" cy="2320979"/>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4242816" y="517257"/>
            <a:ext cx="4850548"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Diriez-vous que vous êtes aujourd’hui plutôt confiant ou plutôt inquiet en ce qui concerne…</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4178808" y="855146"/>
            <a:ext cx="4843850"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Les personnels de l’éducation et notamment les enseignants se montrent majoritairement inquiets du contexte sanitaire et sécuritaire dans lequel ils évoluent</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135021091"/>
              </p:ext>
            </p:extLst>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Très confiant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confiant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inquiet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Très inquiet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id="{DCDC61DB-6B20-455F-B54A-C99456124069}"/>
              </a:ext>
            </a:extLst>
          </p:cNvPr>
          <p:cNvGraphicFramePr>
            <a:graphicFrameLocks noGrp="1"/>
          </p:cNvGraphicFramePr>
          <p:nvPr>
            <p:extLst>
              <p:ext uri="{D42A27DB-BD31-4B8C-83A1-F6EECF244321}">
                <p14:modId xmlns:p14="http://schemas.microsoft.com/office/powerpoint/2010/main" val="261989667"/>
              </p:ext>
            </p:extLst>
          </p:nvPr>
        </p:nvGraphicFramePr>
        <p:xfrm>
          <a:off x="84451" y="1787178"/>
          <a:ext cx="3188029" cy="2211461"/>
        </p:xfrm>
        <a:graphic>
          <a:graphicData uri="http://schemas.openxmlformats.org/drawingml/2006/table">
            <a:tbl>
              <a:tblPr>
                <a:tableStyleId>{5C22544A-7EE6-4342-B048-85BDC9FD1C3A}</a:tableStyleId>
              </a:tblPr>
              <a:tblGrid>
                <a:gridCol w="3188029">
                  <a:extLst>
                    <a:ext uri="{9D8B030D-6E8A-4147-A177-3AD203B41FA5}">
                      <a16:colId xmlns:a16="http://schemas.microsoft.com/office/drawing/2014/main" val="1460710205"/>
                    </a:ext>
                  </a:extLst>
                </a:gridCol>
              </a:tblGrid>
              <a:tr h="432301">
                <a:tc>
                  <a:txBody>
                    <a:bodyPr/>
                    <a:lstStyle/>
                    <a:p>
                      <a:pPr marL="0" algn="r" defTabSz="924282" rtl="0" eaLnBrk="1" fontAlgn="ctr" latinLnBrk="0" hangingPunct="1"/>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Votre sécurité dans l’exercice de votre métier face à la menace terroriste</a:t>
                      </a:r>
                    </a:p>
                  </a:txBody>
                  <a:tcPr marL="7620" marR="7620" marT="7620" marB="0" anchor="ctr">
                    <a:noFill/>
                  </a:tcPr>
                </a:tc>
                <a:extLst>
                  <a:ext uri="{0D108BD9-81ED-4DB2-BD59-A6C34878D82A}">
                    <a16:rowId xmlns:a16="http://schemas.microsoft.com/office/drawing/2014/main" val="469989869"/>
                  </a:ext>
                </a:extLst>
              </a:tr>
              <a:tr h="756000">
                <a:tc>
                  <a:txBody>
                    <a:bodyPr/>
                    <a:lstStyle/>
                    <a:p>
                      <a:pPr marL="0" algn="r" defTabSz="924282" rtl="0" eaLnBrk="1" fontAlgn="ctr" latinLnBrk="0" hangingPunct="1"/>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Votre capacité à faire face à d’éventuelles remises en cause de la laïcité par certains élèves ou parents d’élèves</a:t>
                      </a:r>
                    </a:p>
                  </a:txBody>
                  <a:tcPr marL="7620" marR="7620" marT="7620" marB="0" anchor="ctr">
                    <a:noFill/>
                  </a:tcPr>
                </a:tc>
                <a:extLst>
                  <a:ext uri="{0D108BD9-81ED-4DB2-BD59-A6C34878D82A}">
                    <a16:rowId xmlns:a16="http://schemas.microsoft.com/office/drawing/2014/main" val="2989625118"/>
                  </a:ext>
                </a:extLst>
              </a:tr>
              <a:tr h="483160">
                <a:tc>
                  <a:txBody>
                    <a:bodyPr/>
                    <a:lstStyle/>
                    <a:p>
                      <a:pPr marL="0" algn="r" defTabSz="924282" rtl="0" eaLnBrk="1" fontAlgn="ctr" latinLnBrk="0" hangingPunct="1"/>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La protection de vote santé dans l’exercice de votre métier compte tenu du contexte sanitaire</a:t>
                      </a:r>
                    </a:p>
                  </a:txBody>
                  <a:tcPr marL="7620" marR="7620" marT="7620" marB="0" anchor="ctr">
                    <a:noFill/>
                  </a:tcPr>
                </a:tc>
                <a:extLst>
                  <a:ext uri="{0D108BD9-81ED-4DB2-BD59-A6C34878D82A}">
                    <a16:rowId xmlns:a16="http://schemas.microsoft.com/office/drawing/2014/main" val="3241999116"/>
                  </a:ext>
                </a:extLst>
              </a:tr>
              <a:tr h="540000">
                <a:tc>
                  <a:txBody>
                    <a:bodyPr/>
                    <a:lstStyle/>
                    <a:p>
                      <a:pPr marL="0" algn="r" defTabSz="924282" rtl="0" eaLnBrk="1" fontAlgn="ctr" latinLnBrk="0" hangingPunct="1"/>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L’impact de la situation sanitaire sur le niveau de vos élèves</a:t>
                      </a:r>
                    </a:p>
                  </a:txBody>
                  <a:tcPr marL="7620" marR="7620" marT="7620" marB="0" anchor="ctr">
                    <a:noFill/>
                  </a:tcPr>
                </a:tc>
                <a:extLst>
                  <a:ext uri="{0D108BD9-81ED-4DB2-BD59-A6C34878D82A}">
                    <a16:rowId xmlns:a16="http://schemas.microsoft.com/office/drawing/2014/main" val="3456821277"/>
                  </a:ext>
                </a:extLst>
              </a:tr>
            </a:tbl>
          </a:graphicData>
        </a:graphic>
      </p:graphicFrame>
      <p:graphicFrame>
        <p:nvGraphicFramePr>
          <p:cNvPr id="29" name="Tableau 28">
            <a:extLst>
              <a:ext uri="{FF2B5EF4-FFF2-40B4-BE49-F238E27FC236}">
                <a16:creationId xmlns:a16="http://schemas.microsoft.com/office/drawing/2014/main" id="{1F93C857-E117-4C2D-B23F-EBCAA9ADF704}"/>
              </a:ext>
            </a:extLst>
          </p:cNvPr>
          <p:cNvGraphicFramePr>
            <a:graphicFrameLocks noGrp="1"/>
          </p:cNvGraphicFramePr>
          <p:nvPr>
            <p:extLst>
              <p:ext uri="{D42A27DB-BD31-4B8C-83A1-F6EECF244321}">
                <p14:modId xmlns:p14="http://schemas.microsoft.com/office/powerpoint/2010/main" val="2363743976"/>
              </p:ext>
            </p:extLst>
          </p:nvPr>
        </p:nvGraphicFramePr>
        <p:xfrm>
          <a:off x="6019845" y="1406682"/>
          <a:ext cx="2761294" cy="2637554"/>
        </p:xfrm>
        <a:graphic>
          <a:graphicData uri="http://schemas.openxmlformats.org/drawingml/2006/table">
            <a:tbl>
              <a:tblPr>
                <a:tableStyleId>{5C22544A-7EE6-4342-B048-85BDC9FD1C3A}</a:tableStyleId>
              </a:tblPr>
              <a:tblGrid>
                <a:gridCol w="828388">
                  <a:extLst>
                    <a:ext uri="{9D8B030D-6E8A-4147-A177-3AD203B41FA5}">
                      <a16:colId xmlns:a16="http://schemas.microsoft.com/office/drawing/2014/main" val="1406748381"/>
                    </a:ext>
                  </a:extLst>
                </a:gridCol>
                <a:gridCol w="966453">
                  <a:extLst>
                    <a:ext uri="{9D8B030D-6E8A-4147-A177-3AD203B41FA5}">
                      <a16:colId xmlns:a16="http://schemas.microsoft.com/office/drawing/2014/main" val="673360338"/>
                    </a:ext>
                  </a:extLst>
                </a:gridCol>
                <a:gridCol w="966453">
                  <a:extLst>
                    <a:ext uri="{9D8B030D-6E8A-4147-A177-3AD203B41FA5}">
                      <a16:colId xmlns:a16="http://schemas.microsoft.com/office/drawing/2014/main" val="606815232"/>
                    </a:ext>
                  </a:extLst>
                </a:gridCol>
              </a:tblGrid>
              <a:tr h="352934">
                <a:tc>
                  <a:txBody>
                    <a:bodyPr/>
                    <a:lstStyle/>
                    <a:p>
                      <a:pPr algn="ctr" fontAlgn="ctr"/>
                      <a:r>
                        <a:rPr lang="fr-FR" sz="1200" b="1" i="0" u="none" strike="noStrike" cap="small" baseline="0" dirty="0">
                          <a:solidFill>
                            <a:srgbClr val="009900"/>
                          </a:solidFill>
                          <a:effectLst/>
                          <a:latin typeface="Calibri" panose="020F0502020204030204" pitchFamily="34" charset="0"/>
                        </a:rPr>
                        <a:t>% Confiant</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non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571155">
                <a:tc>
                  <a:txBody>
                    <a:bodyPr/>
                    <a:lstStyle/>
                    <a:p>
                      <a:pPr algn="ctr" fontAlgn="ctr"/>
                      <a:r>
                        <a:rPr lang="fr-FR" sz="1400" b="1" i="0" u="none" strike="noStrike" dirty="0">
                          <a:solidFill>
                            <a:srgbClr val="009900"/>
                          </a:solidFill>
                          <a:effectLst/>
                          <a:latin typeface="Calibri" panose="020F0502020204030204" pitchFamily="34" charset="0"/>
                        </a:rPr>
                        <a:t>48</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58</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571155">
                <a:tc>
                  <a:txBody>
                    <a:bodyPr/>
                    <a:lstStyle/>
                    <a:p>
                      <a:pPr algn="ctr" fontAlgn="ctr"/>
                      <a:r>
                        <a:rPr lang="fr-FR" sz="1400" b="1" i="0" u="none" strike="noStrike" dirty="0">
                          <a:solidFill>
                            <a:srgbClr val="009900"/>
                          </a:solidFill>
                          <a:effectLst/>
                          <a:latin typeface="Calibri" panose="020F0502020204030204" pitchFamily="34" charset="0"/>
                        </a:rPr>
                        <a:t>43</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40</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51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1841441"/>
                  </a:ext>
                </a:extLst>
              </a:tr>
              <a:tr h="571155">
                <a:tc>
                  <a:txBody>
                    <a:bodyPr/>
                    <a:lstStyle/>
                    <a:p>
                      <a:pPr algn="ctr" fontAlgn="ctr"/>
                      <a:r>
                        <a:rPr lang="fr-FR" sz="1400" b="1" i="0" u="none" strike="noStrike" dirty="0">
                          <a:solidFill>
                            <a:srgbClr val="009900"/>
                          </a:solidFill>
                          <a:effectLst/>
                          <a:latin typeface="Calibri" panose="020F0502020204030204" pitchFamily="34" charset="0"/>
                        </a:rPr>
                        <a:t>39</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36</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r h="571155">
                <a:tc>
                  <a:txBody>
                    <a:bodyPr/>
                    <a:lstStyle/>
                    <a:p>
                      <a:pPr algn="ctr" fontAlgn="ctr"/>
                      <a:r>
                        <a:rPr lang="fr-FR" sz="1400" b="1" i="0" u="none" strike="noStrike" dirty="0">
                          <a:solidFill>
                            <a:srgbClr val="009900"/>
                          </a:solidFill>
                          <a:effectLst/>
                          <a:latin typeface="Calibri" panose="020F0502020204030204" pitchFamily="34" charset="0"/>
                        </a:rPr>
                        <a:t>34</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33</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60511588"/>
                  </a:ext>
                </a:extLst>
              </a:tr>
            </a:tbl>
          </a:graphicData>
        </a:graphic>
      </p:graphicFrame>
      <p:sp>
        <p:nvSpPr>
          <p:cNvPr id="26" name="ZoneTexte 25">
            <a:extLst>
              <a:ext uri="{FF2B5EF4-FFF2-40B4-BE49-F238E27FC236}">
                <a16:creationId xmlns:a16="http://schemas.microsoft.com/office/drawing/2014/main" id="{8BB66C6C-46D5-4128-A641-EC0C5923C4B7}"/>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sp>
        <p:nvSpPr>
          <p:cNvPr id="15" name="ZoneTexte 14">
            <a:extLst>
              <a:ext uri="{FF2B5EF4-FFF2-40B4-BE49-F238E27FC236}">
                <a16:creationId xmlns:a16="http://schemas.microsoft.com/office/drawing/2014/main" id="{7FD1B3B1-0EEF-4C7F-A4DE-208B1C6D6558}"/>
              </a:ext>
            </a:extLst>
          </p:cNvPr>
          <p:cNvSpPr txBox="1"/>
          <p:nvPr/>
        </p:nvSpPr>
        <p:spPr>
          <a:xfrm>
            <a:off x="3916134" y="1434006"/>
            <a:ext cx="1376397" cy="400110"/>
          </a:xfrm>
          <a:prstGeom prst="rect">
            <a:avLst/>
          </a:prstGeom>
          <a:noFill/>
        </p:spPr>
        <p:txBody>
          <a:bodyPr wrap="square" rtlCol="0">
            <a:spAutoFit/>
          </a:bodyPr>
          <a:lstStyle/>
          <a:p>
            <a:pPr algn="ctr"/>
            <a:r>
              <a:rPr lang="fr-FR" sz="1000" b="1" dirty="0">
                <a:solidFill>
                  <a:schemeClr val="tx2">
                    <a:lumMod val="60000"/>
                    <a:lumOff val="40000"/>
                  </a:schemeClr>
                </a:solidFill>
              </a:rPr>
              <a:t>% Personnels de l’éducation nationale</a:t>
            </a:r>
          </a:p>
        </p:txBody>
      </p:sp>
      <p:grpSp>
        <p:nvGrpSpPr>
          <p:cNvPr id="16" name="Group 133">
            <a:extLst>
              <a:ext uri="{FF2B5EF4-FFF2-40B4-BE49-F238E27FC236}">
                <a16:creationId xmlns:a16="http://schemas.microsoft.com/office/drawing/2014/main" id="{6437EE31-7103-4C15-AF68-276DB10C2D89}"/>
              </a:ext>
            </a:extLst>
          </p:cNvPr>
          <p:cNvGrpSpPr>
            <a:grpSpLocks noChangeAspect="1"/>
          </p:cNvGrpSpPr>
          <p:nvPr/>
        </p:nvGrpSpPr>
        <p:grpSpPr>
          <a:xfrm>
            <a:off x="4223993" y="896737"/>
            <a:ext cx="701364" cy="536439"/>
            <a:chOff x="2691656" y="1556792"/>
            <a:chExt cx="1621008" cy="1239832"/>
          </a:xfrm>
          <a:solidFill>
            <a:schemeClr val="tx2">
              <a:lumMod val="60000"/>
              <a:lumOff val="40000"/>
            </a:schemeClr>
          </a:solidFill>
        </p:grpSpPr>
        <p:sp>
          <p:nvSpPr>
            <p:cNvPr id="17" name="Freeform 6">
              <a:extLst>
                <a:ext uri="{FF2B5EF4-FFF2-40B4-BE49-F238E27FC236}">
                  <a16:creationId xmlns:a16="http://schemas.microsoft.com/office/drawing/2014/main" id="{9DAB3907-0C21-409A-A4CD-E7FE1E26956C}"/>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7">
              <a:extLst>
                <a:ext uri="{FF2B5EF4-FFF2-40B4-BE49-F238E27FC236}">
                  <a16:creationId xmlns:a16="http://schemas.microsoft.com/office/drawing/2014/main" id="{E5D4BB48-E1D1-4ECF-B25B-2AA2E5DE7C6B}"/>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8">
              <a:extLst>
                <a:ext uri="{FF2B5EF4-FFF2-40B4-BE49-F238E27FC236}">
                  <a16:creationId xmlns:a16="http://schemas.microsoft.com/office/drawing/2014/main" id="{977C3ED7-BA8E-4BA7-A7B3-44D56762AD48}"/>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0" name="ZoneTexte 19">
            <a:extLst>
              <a:ext uri="{FF2B5EF4-FFF2-40B4-BE49-F238E27FC236}">
                <a16:creationId xmlns:a16="http://schemas.microsoft.com/office/drawing/2014/main" id="{91CBF20A-A8D4-4974-83C8-669A036D0843}"/>
              </a:ext>
            </a:extLst>
          </p:cNvPr>
          <p:cNvSpPr txBox="1"/>
          <p:nvPr/>
        </p:nvSpPr>
        <p:spPr>
          <a:xfrm>
            <a:off x="6966478" y="3251059"/>
            <a:ext cx="868028" cy="307777"/>
          </a:xfrm>
          <a:prstGeom prst="rect">
            <a:avLst/>
          </a:prstGeom>
        </p:spPr>
        <p:txBody>
          <a:bodyPr vert="horz" wrap="square" lIns="0" tIns="0" rIns="0" bIns="0" rtlCol="0">
            <a:spAutoFit/>
          </a:bodyPr>
          <a:lstStyle/>
          <a:p>
            <a:pPr marL="4763"/>
            <a:r>
              <a:rPr lang="fr-FR" sz="1000" i="1" dirty="0"/>
              <a:t>28% primaire</a:t>
            </a:r>
          </a:p>
          <a:p>
            <a:pPr marL="4763"/>
            <a:r>
              <a:rPr lang="fr-FR" sz="1000" i="1" dirty="0"/>
              <a:t>42% secondaire</a:t>
            </a:r>
          </a:p>
        </p:txBody>
      </p:sp>
      <p:sp>
        <p:nvSpPr>
          <p:cNvPr id="21" name="ZoneTexte 20">
            <a:extLst>
              <a:ext uri="{FF2B5EF4-FFF2-40B4-BE49-F238E27FC236}">
                <a16:creationId xmlns:a16="http://schemas.microsoft.com/office/drawing/2014/main" id="{5846D093-4D80-49F4-998A-C92D5050E58B}"/>
              </a:ext>
            </a:extLst>
          </p:cNvPr>
          <p:cNvSpPr txBox="1"/>
          <p:nvPr/>
        </p:nvSpPr>
        <p:spPr>
          <a:xfrm>
            <a:off x="6942214" y="3841799"/>
            <a:ext cx="868028" cy="153888"/>
          </a:xfrm>
          <a:prstGeom prst="rect">
            <a:avLst/>
          </a:prstGeom>
        </p:spPr>
        <p:txBody>
          <a:bodyPr vert="horz" wrap="square" lIns="0" tIns="0" rIns="0" bIns="0" rtlCol="0">
            <a:spAutoFit/>
          </a:bodyPr>
          <a:lstStyle/>
          <a:p>
            <a:pPr marL="4763"/>
            <a:r>
              <a:rPr lang="fr-FR" sz="1000" i="1" dirty="0"/>
              <a:t>29% secondaire</a:t>
            </a:r>
          </a:p>
        </p:txBody>
      </p:sp>
    </p:spTree>
    <p:extLst>
      <p:ext uri="{BB962C8B-B14F-4D97-AF65-F5344CB8AC3E}">
        <p14:creationId xmlns:p14="http://schemas.microsoft.com/office/powerpoint/2010/main" val="1003290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a:extLst>
              <a:ext uri="{FF2B5EF4-FFF2-40B4-BE49-F238E27FC236}">
                <a16:creationId xmlns:a16="http://schemas.microsoft.com/office/drawing/2014/main" id="{33553375-A52F-45D4-ADEB-69531FCD0CAA}"/>
              </a:ext>
            </a:extLst>
          </p:cNvPr>
          <p:cNvSpPr>
            <a:spLocks noGrp="1"/>
          </p:cNvSpPr>
          <p:nvPr>
            <p:ph type="subTitle" idx="1"/>
          </p:nvPr>
        </p:nvSpPr>
        <p:spPr/>
        <p:txBody>
          <a:bodyPr/>
          <a:lstStyle/>
          <a:p>
            <a:r>
              <a:rPr lang="fr-FR" dirty="0"/>
              <a:t>1 - Satisfaction à l’égard du métier et du fonctionnement du système éducatif</a:t>
            </a:r>
          </a:p>
        </p:txBody>
      </p:sp>
      <p:pic>
        <p:nvPicPr>
          <p:cNvPr id="11" name="Espace réservé pour une image  10" descr="Une image contenant très coloré, jouet, coloré, jeune&#10;&#10;Description générée automatiquement">
            <a:extLst>
              <a:ext uri="{FF2B5EF4-FFF2-40B4-BE49-F238E27FC236}">
                <a16:creationId xmlns:a16="http://schemas.microsoft.com/office/drawing/2014/main" id="{F6F9514D-65AC-421F-97F1-65E5DA1E75B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1571" r="21571"/>
          <a:stretch>
            <a:fillRect/>
          </a:stretch>
        </p:blipFill>
        <p:spPr/>
      </p:pic>
    </p:spTree>
    <p:extLst>
      <p:ext uri="{BB962C8B-B14F-4D97-AF65-F5344CB8AC3E}">
        <p14:creationId xmlns:p14="http://schemas.microsoft.com/office/powerpoint/2010/main" val="121176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Graphique 99">
            <a:extLst>
              <a:ext uri="{FF2B5EF4-FFF2-40B4-BE49-F238E27FC236}">
                <a16:creationId xmlns:a16="http://schemas.microsoft.com/office/drawing/2014/main" id="{F0296468-A55E-420B-903E-87BC6E7EE370}"/>
              </a:ext>
            </a:extLst>
          </p:cNvPr>
          <p:cNvGraphicFramePr/>
          <p:nvPr>
            <p:extLst>
              <p:ext uri="{D42A27DB-BD31-4B8C-83A1-F6EECF244321}">
                <p14:modId xmlns:p14="http://schemas.microsoft.com/office/powerpoint/2010/main" val="868004191"/>
              </p:ext>
            </p:extLst>
          </p:nvPr>
        </p:nvGraphicFramePr>
        <p:xfrm>
          <a:off x="2947230" y="1564813"/>
          <a:ext cx="3568661" cy="2417292"/>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4224528" y="539104"/>
            <a:ext cx="4868836"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Diriez-vous que vous êtes aujourd’hui plutôt confiant ou plutôt inquiet en ce qui concerne…</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4224528" y="895071"/>
            <a:ext cx="4798130"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42" name="Rectangle 41">
            <a:extLst>
              <a:ext uri="{FF2B5EF4-FFF2-40B4-BE49-F238E27FC236}">
                <a16:creationId xmlns:a16="http://schemas.microsoft.com/office/drawing/2014/main" id="{AB26EB44-C6AB-45F8-82E3-CA22153B1832}"/>
              </a:ext>
            </a:extLst>
          </p:cNvPr>
          <p:cNvSpPr/>
          <p:nvPr/>
        </p:nvSpPr>
        <p:spPr>
          <a:xfrm>
            <a:off x="518" y="65682"/>
            <a:ext cx="9022140" cy="584775"/>
          </a:xfrm>
          <a:prstGeom prst="rect">
            <a:avLst/>
          </a:prstGeom>
          <a:solidFill>
            <a:schemeClr val="tx2"/>
          </a:solidFill>
        </p:spPr>
        <p:txBody>
          <a:bodyPr wrap="square">
            <a:spAutoFit/>
          </a:bodyPr>
          <a:lstStyle/>
          <a:p>
            <a:r>
              <a:rPr lang="fr-FR" sz="1600" b="1" dirty="0">
                <a:solidFill>
                  <a:schemeClr val="bg1"/>
                </a:solidFill>
                <a:latin typeface="+mj-lt"/>
              </a:rPr>
              <a:t>Quant aux parents, s’ils sont pour une courte majorité confiants en ce qui concerne la santé et la sécurité de leurs enfants, ils sont majoritairement inquiets de l’impact de la pandémie sur leur niveau scolaire</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1394312934"/>
              </p:ext>
            </p:extLst>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Très confiant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confiant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inquiet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Très inquiet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id="{DCDC61DB-6B20-455F-B54A-C99456124069}"/>
              </a:ext>
            </a:extLst>
          </p:cNvPr>
          <p:cNvGraphicFramePr>
            <a:graphicFrameLocks noGrp="1"/>
          </p:cNvGraphicFramePr>
          <p:nvPr>
            <p:extLst>
              <p:ext uri="{D42A27DB-BD31-4B8C-83A1-F6EECF244321}">
                <p14:modId xmlns:p14="http://schemas.microsoft.com/office/powerpoint/2010/main" val="3397740678"/>
              </p:ext>
            </p:extLst>
          </p:nvPr>
        </p:nvGraphicFramePr>
        <p:xfrm>
          <a:off x="413634" y="1671494"/>
          <a:ext cx="3477882" cy="2268000"/>
        </p:xfrm>
        <a:graphic>
          <a:graphicData uri="http://schemas.openxmlformats.org/drawingml/2006/table">
            <a:tbl>
              <a:tblPr>
                <a:tableStyleId>{5C22544A-7EE6-4342-B048-85BDC9FD1C3A}</a:tableStyleId>
              </a:tblPr>
              <a:tblGrid>
                <a:gridCol w="3477882">
                  <a:extLst>
                    <a:ext uri="{9D8B030D-6E8A-4147-A177-3AD203B41FA5}">
                      <a16:colId xmlns:a16="http://schemas.microsoft.com/office/drawing/2014/main" val="1460710205"/>
                    </a:ext>
                  </a:extLst>
                </a:gridCol>
              </a:tblGrid>
              <a:tr h="612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La protection de la santé de vos enfants dans les établissements scolaires, compte-tenu du contexte sanitaire</a:t>
                      </a:r>
                    </a:p>
                  </a:txBody>
                  <a:tcPr marL="7620" marR="7620" marT="7620" marB="0" anchor="ctr">
                    <a:noFill/>
                  </a:tcPr>
                </a:tc>
                <a:extLst>
                  <a:ext uri="{0D108BD9-81ED-4DB2-BD59-A6C34878D82A}">
                    <a16:rowId xmlns:a16="http://schemas.microsoft.com/office/drawing/2014/main" val="469989869"/>
                  </a:ext>
                </a:extLst>
              </a:tr>
              <a:tr h="972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La sécurité de vos enfants dans les établissements scolaires face à la menace terroriste</a:t>
                      </a:r>
                    </a:p>
                  </a:txBody>
                  <a:tcPr marL="7620" marR="7620" marT="7620" marB="0" anchor="ctr">
                    <a:noFill/>
                  </a:tcPr>
                </a:tc>
                <a:extLst>
                  <a:ext uri="{0D108BD9-81ED-4DB2-BD59-A6C34878D82A}">
                    <a16:rowId xmlns:a16="http://schemas.microsoft.com/office/drawing/2014/main" val="2989625118"/>
                  </a:ext>
                </a:extLst>
              </a:tr>
              <a:tr h="684000">
                <a:tc>
                  <a:txBody>
                    <a:bodyPr/>
                    <a:lstStyle/>
                    <a:p>
                      <a:pPr marL="0" algn="r" defTabSz="924282" rtl="0" eaLnBrk="1" fontAlgn="ctr" latinLnBrk="0" hangingPunct="1"/>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L’impact de la situation sanitaire sur le niveau scolaire de vos enfants</a:t>
                      </a:r>
                    </a:p>
                  </a:txBody>
                  <a:tcPr marL="7620" marR="7620" marT="7620" marB="0" anchor="ctr">
                    <a:noFill/>
                  </a:tcPr>
                </a:tc>
                <a:extLst>
                  <a:ext uri="{0D108BD9-81ED-4DB2-BD59-A6C34878D82A}">
                    <a16:rowId xmlns:a16="http://schemas.microsoft.com/office/drawing/2014/main" val="3241999116"/>
                  </a:ext>
                </a:extLst>
              </a:tr>
            </a:tbl>
          </a:graphicData>
        </a:graphic>
      </p:graphicFrame>
      <p:graphicFrame>
        <p:nvGraphicFramePr>
          <p:cNvPr id="29" name="Tableau 28">
            <a:extLst>
              <a:ext uri="{FF2B5EF4-FFF2-40B4-BE49-F238E27FC236}">
                <a16:creationId xmlns:a16="http://schemas.microsoft.com/office/drawing/2014/main" id="{1F93C857-E117-4C2D-B23F-EBCAA9ADF704}"/>
              </a:ext>
            </a:extLst>
          </p:cNvPr>
          <p:cNvGraphicFramePr>
            <a:graphicFrameLocks noGrp="1"/>
          </p:cNvGraphicFramePr>
          <p:nvPr>
            <p:extLst>
              <p:ext uri="{D42A27DB-BD31-4B8C-83A1-F6EECF244321}">
                <p14:modId xmlns:p14="http://schemas.microsoft.com/office/powerpoint/2010/main" val="2277752201"/>
              </p:ext>
            </p:extLst>
          </p:nvPr>
        </p:nvGraphicFramePr>
        <p:xfrm>
          <a:off x="6649661" y="1354539"/>
          <a:ext cx="1800000" cy="2470421"/>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1406748381"/>
                    </a:ext>
                  </a:extLst>
                </a:gridCol>
                <a:gridCol w="900000">
                  <a:extLst>
                    <a:ext uri="{9D8B030D-6E8A-4147-A177-3AD203B41FA5}">
                      <a16:colId xmlns:a16="http://schemas.microsoft.com/office/drawing/2014/main" val="1616915116"/>
                    </a:ext>
                  </a:extLst>
                </a:gridCol>
              </a:tblGrid>
              <a:tr h="310421">
                <a:tc>
                  <a:txBody>
                    <a:bodyPr/>
                    <a:lstStyle/>
                    <a:p>
                      <a:pPr algn="ctr" fontAlgn="ctr"/>
                      <a:r>
                        <a:rPr lang="fr-FR" sz="1200" b="1" i="0" u="none" strike="noStrike" cap="small" baseline="0" dirty="0">
                          <a:solidFill>
                            <a:srgbClr val="009900"/>
                          </a:solidFill>
                          <a:effectLst/>
                          <a:latin typeface="Calibri" panose="020F0502020204030204" pitchFamily="34" charset="0"/>
                        </a:rPr>
                        <a:t>% Confiant</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200" b="1" i="0" u="none" strike="noStrike" cap="small" baseline="0" dirty="0">
                          <a:solidFill>
                            <a:srgbClr val="C00000"/>
                          </a:solidFill>
                          <a:effectLst/>
                          <a:latin typeface="Calibri" panose="020F0502020204030204" pitchFamily="34" charset="0"/>
                        </a:rPr>
                        <a:t>% Inquiet</a:t>
                      </a:r>
                    </a:p>
                  </a:txBody>
                  <a:tcPr marL="0" marR="0" marT="9525" marB="0" anchor="ctr">
                    <a:lnL w="12700" cap="flat" cmpd="sng" algn="ctr">
                      <a:solidFill>
                        <a:schemeClr val="bg2"/>
                      </a:solidFill>
                      <a:prstDash val="sysDash"/>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250041"/>
                  </a:ext>
                </a:extLst>
              </a:tr>
              <a:tr h="540000">
                <a:tc>
                  <a:txBody>
                    <a:bodyPr/>
                    <a:lstStyle/>
                    <a:p>
                      <a:pPr algn="ctr" fontAlgn="ctr"/>
                      <a:r>
                        <a:rPr lang="fr-FR" sz="1400" b="1" i="0" u="none" strike="noStrike" dirty="0">
                          <a:solidFill>
                            <a:srgbClr val="009900"/>
                          </a:solidFill>
                          <a:effectLst/>
                          <a:latin typeface="Calibri" panose="020F0502020204030204" pitchFamily="34" charset="0"/>
                        </a:rPr>
                        <a:t>56</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C00000"/>
                          </a:solidFill>
                          <a:effectLst/>
                          <a:latin typeface="Calibri" panose="020F0502020204030204" pitchFamily="34" charset="0"/>
                        </a:rPr>
                        <a:t>44</a:t>
                      </a:r>
                    </a:p>
                  </a:txBody>
                  <a:tcPr marL="0" marR="0" marT="9525" marB="0" anchor="ctr">
                    <a:lnL w="12700" cap="flat" cmpd="sng" algn="ctr">
                      <a:solidFill>
                        <a:schemeClr val="bg2"/>
                      </a:solidFill>
                      <a:prstDash val="sysDash"/>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935159"/>
                  </a:ext>
                </a:extLst>
              </a:tr>
              <a:tr h="1116000">
                <a:tc>
                  <a:txBody>
                    <a:bodyPr/>
                    <a:lstStyle/>
                    <a:p>
                      <a:pPr algn="ctr" fontAlgn="ctr"/>
                      <a:r>
                        <a:rPr lang="fr-FR" sz="1400" b="1" i="0" u="none" strike="noStrike" dirty="0">
                          <a:solidFill>
                            <a:srgbClr val="009900"/>
                          </a:solidFill>
                          <a:effectLst/>
                          <a:latin typeface="Calibri" panose="020F0502020204030204" pitchFamily="34" charset="0"/>
                        </a:rPr>
                        <a:t>53</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C00000"/>
                          </a:solidFill>
                          <a:effectLst/>
                          <a:latin typeface="Calibri" panose="020F0502020204030204" pitchFamily="34" charset="0"/>
                        </a:rPr>
                        <a:t>47</a:t>
                      </a:r>
                    </a:p>
                  </a:txBody>
                  <a:tcPr marL="0" marR="0" marT="9525" marB="0" anchor="ctr">
                    <a:lnL w="12700" cap="flat" cmpd="sng" algn="ctr">
                      <a:solidFill>
                        <a:schemeClr val="bg2"/>
                      </a:solidFill>
                      <a:prstDash val="sysDash"/>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1841441"/>
                  </a:ext>
                </a:extLst>
              </a:tr>
              <a:tr h="504000">
                <a:tc>
                  <a:txBody>
                    <a:bodyPr/>
                    <a:lstStyle/>
                    <a:p>
                      <a:pPr algn="ctr" fontAlgn="ctr"/>
                      <a:r>
                        <a:rPr lang="fr-FR" sz="1400" b="1" i="0" u="none" strike="noStrike" dirty="0">
                          <a:solidFill>
                            <a:srgbClr val="009900"/>
                          </a:solidFill>
                          <a:effectLst/>
                          <a:latin typeface="Calibri" panose="020F0502020204030204" pitchFamily="34" charset="0"/>
                        </a:rPr>
                        <a:t>40</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C00000"/>
                          </a:solidFill>
                          <a:effectLst/>
                          <a:latin typeface="Calibri" panose="020F0502020204030204" pitchFamily="34" charset="0"/>
                        </a:rPr>
                        <a:t>60</a:t>
                      </a:r>
                    </a:p>
                  </a:txBody>
                  <a:tcPr marL="0" marR="0" marT="9525" marB="0" anchor="ctr">
                    <a:lnL w="12700" cap="flat" cmpd="sng" algn="ctr">
                      <a:solidFill>
                        <a:schemeClr val="bg2"/>
                      </a:solidFill>
                      <a:prstDash val="sysDash"/>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558246"/>
                  </a:ext>
                </a:extLst>
              </a:tr>
            </a:tbl>
          </a:graphicData>
        </a:graphic>
      </p:graphicFrame>
      <p:sp>
        <p:nvSpPr>
          <p:cNvPr id="26" name="ZoneTexte 25">
            <a:extLst>
              <a:ext uri="{FF2B5EF4-FFF2-40B4-BE49-F238E27FC236}">
                <a16:creationId xmlns:a16="http://schemas.microsoft.com/office/drawing/2014/main" id="{8BB66C6C-46D5-4128-A641-EC0C5923C4B7}"/>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parents d’élèves</a:t>
            </a:r>
          </a:p>
        </p:txBody>
      </p:sp>
      <p:sp>
        <p:nvSpPr>
          <p:cNvPr id="22" name="ZoneTexte 21">
            <a:extLst>
              <a:ext uri="{FF2B5EF4-FFF2-40B4-BE49-F238E27FC236}">
                <a16:creationId xmlns:a16="http://schemas.microsoft.com/office/drawing/2014/main" id="{189A761F-F6FE-459C-B73D-73D8889DEBAA}"/>
              </a:ext>
            </a:extLst>
          </p:cNvPr>
          <p:cNvSpPr txBox="1"/>
          <p:nvPr/>
        </p:nvSpPr>
        <p:spPr>
          <a:xfrm>
            <a:off x="4549790" y="1412129"/>
            <a:ext cx="1265794" cy="246221"/>
          </a:xfrm>
          <a:prstGeom prst="rect">
            <a:avLst/>
          </a:prstGeom>
          <a:noFill/>
        </p:spPr>
        <p:txBody>
          <a:bodyPr wrap="square" rtlCol="0">
            <a:spAutoFit/>
          </a:bodyPr>
          <a:lstStyle/>
          <a:p>
            <a:pPr algn="ctr"/>
            <a:r>
              <a:rPr lang="fr-FR" sz="1000" b="1" dirty="0">
                <a:solidFill>
                  <a:srgbClr val="00B0F0"/>
                </a:solidFill>
              </a:rPr>
              <a:t>% Parents d ’élèves</a:t>
            </a:r>
          </a:p>
        </p:txBody>
      </p:sp>
      <p:grpSp>
        <p:nvGrpSpPr>
          <p:cNvPr id="23" name="Group 132">
            <a:extLst>
              <a:ext uri="{FF2B5EF4-FFF2-40B4-BE49-F238E27FC236}">
                <a16:creationId xmlns:a16="http://schemas.microsoft.com/office/drawing/2014/main" id="{D39465C8-FB17-45AD-A537-671603BEB38C}"/>
              </a:ext>
            </a:extLst>
          </p:cNvPr>
          <p:cNvGrpSpPr>
            <a:grpSpLocks noChangeAspect="1"/>
          </p:cNvGrpSpPr>
          <p:nvPr/>
        </p:nvGrpSpPr>
        <p:grpSpPr>
          <a:xfrm>
            <a:off x="4918333" y="945589"/>
            <a:ext cx="470747" cy="481383"/>
            <a:chOff x="3280191" y="4293096"/>
            <a:chExt cx="1760229" cy="1800000"/>
          </a:xfrm>
          <a:solidFill>
            <a:srgbClr val="00B0F0"/>
          </a:solidFill>
        </p:grpSpPr>
        <p:sp>
          <p:nvSpPr>
            <p:cNvPr id="24" name="Freeform 8">
              <a:extLst>
                <a:ext uri="{FF2B5EF4-FFF2-40B4-BE49-F238E27FC236}">
                  <a16:creationId xmlns:a16="http://schemas.microsoft.com/office/drawing/2014/main" id="{35F301E7-BF47-4FB0-B802-2D4EDD936400}"/>
                </a:ext>
              </a:extLst>
            </p:cNvPr>
            <p:cNvSpPr>
              <a:spLocks/>
            </p:cNvSpPr>
            <p:nvPr/>
          </p:nvSpPr>
          <p:spPr bwMode="auto">
            <a:xfrm>
              <a:off x="4164680" y="4293096"/>
              <a:ext cx="388953"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9">
              <a:extLst>
                <a:ext uri="{FF2B5EF4-FFF2-40B4-BE49-F238E27FC236}">
                  <a16:creationId xmlns:a16="http://schemas.microsoft.com/office/drawing/2014/main" id="{3D8C6D90-6DFF-4D17-8A22-1EB93F3DF497}"/>
                </a:ext>
              </a:extLst>
            </p:cNvPr>
            <p:cNvSpPr>
              <a:spLocks/>
            </p:cNvSpPr>
            <p:nvPr/>
          </p:nvSpPr>
          <p:spPr bwMode="auto">
            <a:xfrm>
              <a:off x="4676125" y="5247581"/>
              <a:ext cx="50906"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0">
              <a:extLst>
                <a:ext uri="{FF2B5EF4-FFF2-40B4-BE49-F238E27FC236}">
                  <a16:creationId xmlns:a16="http://schemas.microsoft.com/office/drawing/2014/main" id="{D6DE4CC9-464E-4FDE-8B6E-D867F04B7C90}"/>
                </a:ext>
              </a:extLst>
            </p:cNvPr>
            <p:cNvSpPr>
              <a:spLocks/>
            </p:cNvSpPr>
            <p:nvPr/>
          </p:nvSpPr>
          <p:spPr bwMode="auto">
            <a:xfrm>
              <a:off x="3712095" y="5461545"/>
              <a:ext cx="31816" cy="176580"/>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11">
              <a:extLst>
                <a:ext uri="{FF2B5EF4-FFF2-40B4-BE49-F238E27FC236}">
                  <a16:creationId xmlns:a16="http://schemas.microsoft.com/office/drawing/2014/main" id="{C7C01462-4A45-49BD-86FF-6C6304F8165F}"/>
                </a:ext>
              </a:extLst>
            </p:cNvPr>
            <p:cNvSpPr>
              <a:spLocks/>
            </p:cNvSpPr>
            <p:nvPr/>
          </p:nvSpPr>
          <p:spPr bwMode="auto">
            <a:xfrm>
              <a:off x="3509267" y="5240423"/>
              <a:ext cx="114538" cy="16704"/>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12">
              <a:extLst>
                <a:ext uri="{FF2B5EF4-FFF2-40B4-BE49-F238E27FC236}">
                  <a16:creationId xmlns:a16="http://schemas.microsoft.com/office/drawing/2014/main" id="{9A49E677-7293-4CCB-BF89-B6045B1A40F1}"/>
                </a:ext>
              </a:extLst>
            </p:cNvPr>
            <p:cNvSpPr>
              <a:spLocks/>
            </p:cNvSpPr>
            <p:nvPr/>
          </p:nvSpPr>
          <p:spPr bwMode="auto">
            <a:xfrm>
              <a:off x="3605511" y="4697161"/>
              <a:ext cx="1143791" cy="1395935"/>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13">
              <a:extLst>
                <a:ext uri="{FF2B5EF4-FFF2-40B4-BE49-F238E27FC236}">
                  <a16:creationId xmlns:a16="http://schemas.microsoft.com/office/drawing/2014/main" id="{4547EEEE-16AB-48F0-ABA6-B93C2E4B0D51}"/>
                </a:ext>
              </a:extLst>
            </p:cNvPr>
            <p:cNvSpPr>
              <a:spLocks/>
            </p:cNvSpPr>
            <p:nvPr/>
          </p:nvSpPr>
          <p:spPr bwMode="auto">
            <a:xfrm>
              <a:off x="3753456" y="4456949"/>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14">
              <a:extLst>
                <a:ext uri="{FF2B5EF4-FFF2-40B4-BE49-F238E27FC236}">
                  <a16:creationId xmlns:a16="http://schemas.microsoft.com/office/drawing/2014/main" id="{567635D7-72FC-4FDB-9F04-5006DB63B356}"/>
                </a:ext>
              </a:extLst>
            </p:cNvPr>
            <p:cNvSpPr>
              <a:spLocks/>
            </p:cNvSpPr>
            <p:nvPr/>
          </p:nvSpPr>
          <p:spPr bwMode="auto">
            <a:xfrm>
              <a:off x="3434499" y="4975553"/>
              <a:ext cx="262483" cy="262483"/>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5">
              <a:extLst>
                <a:ext uri="{FF2B5EF4-FFF2-40B4-BE49-F238E27FC236}">
                  <a16:creationId xmlns:a16="http://schemas.microsoft.com/office/drawing/2014/main" id="{6053CADA-D45B-47D1-B568-3759C09A6FD3}"/>
                </a:ext>
              </a:extLst>
            </p:cNvPr>
            <p:cNvSpPr>
              <a:spLocks/>
            </p:cNvSpPr>
            <p:nvPr/>
          </p:nvSpPr>
          <p:spPr bwMode="auto">
            <a:xfrm>
              <a:off x="3280191" y="5272239"/>
              <a:ext cx="571100" cy="819266"/>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6">
              <a:extLst>
                <a:ext uri="{FF2B5EF4-FFF2-40B4-BE49-F238E27FC236}">
                  <a16:creationId xmlns:a16="http://schemas.microsoft.com/office/drawing/2014/main" id="{FC44924A-A05F-444A-AD23-7841BFC7AFDE}"/>
                </a:ext>
              </a:extLst>
            </p:cNvPr>
            <p:cNvSpPr>
              <a:spLocks/>
            </p:cNvSpPr>
            <p:nvPr/>
          </p:nvSpPr>
          <p:spPr bwMode="auto">
            <a:xfrm>
              <a:off x="4649877" y="5032027"/>
              <a:ext cx="240212" cy="240212"/>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17">
              <a:extLst>
                <a:ext uri="{FF2B5EF4-FFF2-40B4-BE49-F238E27FC236}">
                  <a16:creationId xmlns:a16="http://schemas.microsoft.com/office/drawing/2014/main" id="{24A2BFF7-74AE-4761-A8AD-4CE338850FC0}"/>
                </a:ext>
              </a:extLst>
            </p:cNvPr>
            <p:cNvSpPr>
              <a:spLocks/>
            </p:cNvSpPr>
            <p:nvPr/>
          </p:nvSpPr>
          <p:spPr bwMode="auto">
            <a:xfrm>
              <a:off x="4501136" y="5292919"/>
              <a:ext cx="539284" cy="800177"/>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1" name="ZoneTexte 40">
            <a:extLst>
              <a:ext uri="{FF2B5EF4-FFF2-40B4-BE49-F238E27FC236}">
                <a16:creationId xmlns:a16="http://schemas.microsoft.com/office/drawing/2014/main" id="{8CC4873F-D50A-4020-89FB-30AD1B4C64CA}"/>
              </a:ext>
            </a:extLst>
          </p:cNvPr>
          <p:cNvSpPr txBox="1"/>
          <p:nvPr/>
        </p:nvSpPr>
        <p:spPr>
          <a:xfrm>
            <a:off x="7631454" y="2885077"/>
            <a:ext cx="1147243" cy="461665"/>
          </a:xfrm>
          <a:prstGeom prst="rect">
            <a:avLst/>
          </a:prstGeom>
        </p:spPr>
        <p:txBody>
          <a:bodyPr vert="horz" wrap="square" lIns="0" tIns="0" rIns="0" bIns="0" rtlCol="0">
            <a:spAutoFit/>
          </a:bodyPr>
          <a:lstStyle/>
          <a:p>
            <a:pPr marL="4763"/>
            <a:r>
              <a:rPr lang="fr-FR" sz="1000" i="1" dirty="0">
                <a:solidFill>
                  <a:srgbClr val="C00000"/>
                </a:solidFill>
              </a:rPr>
              <a:t>54% en Ile-de-France</a:t>
            </a:r>
          </a:p>
          <a:p>
            <a:pPr marL="4763"/>
            <a:r>
              <a:rPr lang="fr-FR" sz="1000" i="1" dirty="0">
                <a:solidFill>
                  <a:srgbClr val="C00000"/>
                </a:solidFill>
              </a:rPr>
              <a:t>56% des employés</a:t>
            </a:r>
          </a:p>
          <a:p>
            <a:pPr marL="4763"/>
            <a:r>
              <a:rPr lang="fr-FR" sz="1000" i="1" dirty="0">
                <a:solidFill>
                  <a:srgbClr val="C00000"/>
                </a:solidFill>
              </a:rPr>
              <a:t>53% des ouvriers</a:t>
            </a:r>
          </a:p>
        </p:txBody>
      </p:sp>
      <p:sp>
        <p:nvSpPr>
          <p:cNvPr id="43" name="ZoneTexte 42">
            <a:extLst>
              <a:ext uri="{FF2B5EF4-FFF2-40B4-BE49-F238E27FC236}">
                <a16:creationId xmlns:a16="http://schemas.microsoft.com/office/drawing/2014/main" id="{623FB702-0BFC-4C76-A802-2B7F23D404D6}"/>
              </a:ext>
            </a:extLst>
          </p:cNvPr>
          <p:cNvSpPr txBox="1"/>
          <p:nvPr/>
        </p:nvSpPr>
        <p:spPr>
          <a:xfrm>
            <a:off x="7604625" y="3666040"/>
            <a:ext cx="1418033" cy="461665"/>
          </a:xfrm>
          <a:prstGeom prst="rect">
            <a:avLst/>
          </a:prstGeom>
        </p:spPr>
        <p:txBody>
          <a:bodyPr vert="horz" wrap="square" lIns="0" tIns="0" rIns="0" bIns="0" rtlCol="0">
            <a:spAutoFit/>
          </a:bodyPr>
          <a:lstStyle/>
          <a:p>
            <a:pPr marL="4763"/>
            <a:r>
              <a:rPr lang="fr-FR" sz="1000" i="1" dirty="0">
                <a:solidFill>
                  <a:srgbClr val="C00000"/>
                </a:solidFill>
              </a:rPr>
              <a:t>71% des parents de lycéens</a:t>
            </a:r>
          </a:p>
          <a:p>
            <a:pPr marL="4763"/>
            <a:r>
              <a:rPr lang="fr-FR" sz="1000" i="1" dirty="0">
                <a:solidFill>
                  <a:srgbClr val="C00000"/>
                </a:solidFill>
              </a:rPr>
              <a:t>61% de collégiens</a:t>
            </a:r>
          </a:p>
          <a:p>
            <a:pPr marL="4763"/>
            <a:r>
              <a:rPr lang="fr-FR" sz="1000" i="1" dirty="0">
                <a:solidFill>
                  <a:srgbClr val="C00000"/>
                </a:solidFill>
              </a:rPr>
              <a:t>56% à l’école élémentaire</a:t>
            </a:r>
          </a:p>
        </p:txBody>
      </p:sp>
      <p:sp>
        <p:nvSpPr>
          <p:cNvPr id="44" name="ZoneTexte 43">
            <a:extLst>
              <a:ext uri="{FF2B5EF4-FFF2-40B4-BE49-F238E27FC236}">
                <a16:creationId xmlns:a16="http://schemas.microsoft.com/office/drawing/2014/main" id="{CCCE8436-68FF-4A24-AE84-A741796561DA}"/>
              </a:ext>
            </a:extLst>
          </p:cNvPr>
          <p:cNvSpPr txBox="1"/>
          <p:nvPr/>
        </p:nvSpPr>
        <p:spPr>
          <a:xfrm>
            <a:off x="7631454" y="2054604"/>
            <a:ext cx="1418033" cy="307777"/>
          </a:xfrm>
          <a:prstGeom prst="rect">
            <a:avLst/>
          </a:prstGeom>
        </p:spPr>
        <p:txBody>
          <a:bodyPr vert="horz" wrap="square" lIns="0" tIns="0" rIns="0" bIns="0" rtlCol="0">
            <a:spAutoFit/>
          </a:bodyPr>
          <a:lstStyle/>
          <a:p>
            <a:pPr marL="4763"/>
            <a:r>
              <a:rPr lang="fr-FR" sz="1000" i="1" dirty="0">
                <a:solidFill>
                  <a:srgbClr val="C00000"/>
                </a:solidFill>
              </a:rPr>
              <a:t>52% des parents de lycéens</a:t>
            </a:r>
          </a:p>
          <a:p>
            <a:pPr marL="4763"/>
            <a:r>
              <a:rPr lang="fr-FR" sz="1000" i="1" dirty="0">
                <a:solidFill>
                  <a:srgbClr val="C00000"/>
                </a:solidFill>
              </a:rPr>
              <a:t>48% de collégiens</a:t>
            </a:r>
          </a:p>
        </p:txBody>
      </p:sp>
      <p:sp>
        <p:nvSpPr>
          <p:cNvPr id="45" name="ZoneTexte 44">
            <a:extLst>
              <a:ext uri="{FF2B5EF4-FFF2-40B4-BE49-F238E27FC236}">
                <a16:creationId xmlns:a16="http://schemas.microsoft.com/office/drawing/2014/main" id="{29C6EEF3-2A18-4B17-9EBC-CD02677DAED7}"/>
              </a:ext>
            </a:extLst>
          </p:cNvPr>
          <p:cNvSpPr txBox="1"/>
          <p:nvPr/>
        </p:nvSpPr>
        <p:spPr>
          <a:xfrm>
            <a:off x="6609110" y="2038122"/>
            <a:ext cx="1418033" cy="307777"/>
          </a:xfrm>
          <a:prstGeom prst="rect">
            <a:avLst/>
          </a:prstGeom>
        </p:spPr>
        <p:txBody>
          <a:bodyPr vert="horz" wrap="square" lIns="0" tIns="0" rIns="0" bIns="0" rtlCol="0">
            <a:spAutoFit/>
          </a:bodyPr>
          <a:lstStyle/>
          <a:p>
            <a:pPr marL="4763"/>
            <a:r>
              <a:rPr lang="fr-FR" sz="1000" i="1" dirty="0">
                <a:solidFill>
                  <a:srgbClr val="009900"/>
                </a:solidFill>
              </a:rPr>
              <a:t>66% maternelle</a:t>
            </a:r>
          </a:p>
          <a:p>
            <a:pPr marL="4763"/>
            <a:r>
              <a:rPr lang="fr-FR" sz="1000" i="1" dirty="0">
                <a:solidFill>
                  <a:srgbClr val="009900"/>
                </a:solidFill>
              </a:rPr>
              <a:t>56% élémentaire</a:t>
            </a:r>
          </a:p>
        </p:txBody>
      </p:sp>
      <p:sp>
        <p:nvSpPr>
          <p:cNvPr id="46" name="ZoneTexte 45">
            <a:extLst>
              <a:ext uri="{FF2B5EF4-FFF2-40B4-BE49-F238E27FC236}">
                <a16:creationId xmlns:a16="http://schemas.microsoft.com/office/drawing/2014/main" id="{D9FFF160-80CB-4CFE-A195-AA166490833D}"/>
              </a:ext>
            </a:extLst>
          </p:cNvPr>
          <p:cNvSpPr txBox="1"/>
          <p:nvPr/>
        </p:nvSpPr>
        <p:spPr>
          <a:xfrm>
            <a:off x="6515891" y="3657380"/>
            <a:ext cx="1418033" cy="307777"/>
          </a:xfrm>
          <a:prstGeom prst="rect">
            <a:avLst/>
          </a:prstGeom>
        </p:spPr>
        <p:txBody>
          <a:bodyPr vert="horz" wrap="square" lIns="0" tIns="0" rIns="0" bIns="0" rtlCol="0">
            <a:spAutoFit/>
          </a:bodyPr>
          <a:lstStyle/>
          <a:p>
            <a:pPr marL="4763"/>
            <a:r>
              <a:rPr lang="fr-FR" sz="1000" i="1" dirty="0">
                <a:solidFill>
                  <a:srgbClr val="009900"/>
                </a:solidFill>
              </a:rPr>
              <a:t>52% des Bac+3 et +</a:t>
            </a:r>
          </a:p>
          <a:p>
            <a:pPr marL="4763"/>
            <a:r>
              <a:rPr lang="fr-FR" sz="1000" i="1" dirty="0">
                <a:solidFill>
                  <a:srgbClr val="009900"/>
                </a:solidFill>
              </a:rPr>
              <a:t>52% des cadres sup</a:t>
            </a:r>
          </a:p>
        </p:txBody>
      </p:sp>
    </p:spTree>
    <p:extLst>
      <p:ext uri="{BB962C8B-B14F-4D97-AF65-F5344CB8AC3E}">
        <p14:creationId xmlns:p14="http://schemas.microsoft.com/office/powerpoint/2010/main" val="1906949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Espace réservé pour une image  8"/>
          <p:cNvPicPr>
            <a:picLocks noGrp="1" noChangeAspect="1"/>
          </p:cNvPicPr>
          <p:nvPr>
            <p:ph type="pic" sz="quarter" idx="15"/>
          </p:nvPr>
        </p:nvPicPr>
        <p:blipFill rotWithShape="1">
          <a:blip r:embed="rId3" cstate="print">
            <a:extLst>
              <a:ext uri="{28A0092B-C50C-407E-A947-70E740481C1C}">
                <a14:useLocalDpi xmlns:a14="http://schemas.microsoft.com/office/drawing/2010/main" val="0"/>
              </a:ext>
            </a:extLst>
          </a:blip>
          <a:srcRect l="18997" t="27103" r="6440" b="14548"/>
          <a:stretch/>
        </p:blipFill>
        <p:spPr>
          <a:xfrm>
            <a:off x="0" y="-8966"/>
            <a:ext cx="4392706" cy="5152465"/>
          </a:xfrm>
        </p:spPr>
      </p:pic>
      <p:grpSp>
        <p:nvGrpSpPr>
          <p:cNvPr id="8" name="Group 6"/>
          <p:cNvGrpSpPr/>
          <p:nvPr/>
        </p:nvGrpSpPr>
        <p:grpSpPr>
          <a:xfrm>
            <a:off x="2703133" y="1079"/>
            <a:ext cx="2892126" cy="5142421"/>
            <a:chOff x="3973512" y="1587"/>
            <a:chExt cx="4251325" cy="7561263"/>
          </a:xfrm>
        </p:grpSpPr>
        <p:sp>
          <p:nvSpPr>
            <p:cNvPr id="9" name="Freeform 6"/>
            <p:cNvSpPr>
              <a:spLocks/>
            </p:cNvSpPr>
            <p:nvPr/>
          </p:nvSpPr>
          <p:spPr bwMode="white">
            <a:xfrm flipH="1">
              <a:off x="3973513" y="3175"/>
              <a:ext cx="2865893" cy="7559675"/>
            </a:xfrm>
            <a:custGeom>
              <a:avLst/>
              <a:gdLst/>
              <a:ahLst/>
              <a:cxnLst/>
              <a:rect l="l" t="t" r="r" b="b"/>
              <a:pathLst>
                <a:path w="2865893" h="7559675">
                  <a:moveTo>
                    <a:pt x="2865893" y="0"/>
                  </a:moveTo>
                  <a:lnTo>
                    <a:pt x="0" y="0"/>
                  </a:lnTo>
                  <a:lnTo>
                    <a:pt x="0" y="7559675"/>
                  </a:lnTo>
                  <a:lnTo>
                    <a:pt x="389393" y="755967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7"/>
            <p:cNvSpPr>
              <a:spLocks/>
            </p:cNvSpPr>
            <p:nvPr/>
          </p:nvSpPr>
          <p:spPr bwMode="ltGray">
            <a:xfrm flipH="1">
              <a:off x="3973512" y="1587"/>
              <a:ext cx="4251325" cy="3200400"/>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8"/>
            <p:cNvSpPr>
              <a:spLocks/>
            </p:cNvSpPr>
            <p:nvPr/>
          </p:nvSpPr>
          <p:spPr bwMode="ltGray">
            <a:xfrm flipH="1">
              <a:off x="4732337" y="2278062"/>
              <a:ext cx="1800225" cy="2657475"/>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p:cNvSpPr>
            <p:nvPr/>
          </p:nvSpPr>
          <p:spPr bwMode="ltGray">
            <a:xfrm flipH="1">
              <a:off x="5116512" y="862012"/>
              <a:ext cx="866775"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10"/>
            <p:cNvSpPr>
              <a:spLocks/>
            </p:cNvSpPr>
            <p:nvPr/>
          </p:nvSpPr>
          <p:spPr bwMode="ltGray">
            <a:xfrm flipH="1">
              <a:off x="4438649" y="3582987"/>
              <a:ext cx="1355725" cy="2019300"/>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11"/>
            <p:cNvSpPr>
              <a:spLocks/>
            </p:cNvSpPr>
            <p:nvPr/>
          </p:nvSpPr>
          <p:spPr bwMode="ltGray">
            <a:xfrm flipH="1">
              <a:off x="6684962" y="989012"/>
              <a:ext cx="647700" cy="660400"/>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7" name="Sous-titre 9"/>
          <p:cNvSpPr txBox="1">
            <a:spLocks/>
          </p:cNvSpPr>
          <p:nvPr/>
        </p:nvSpPr>
        <p:spPr>
          <a:xfrm>
            <a:off x="4786371" y="2177674"/>
            <a:ext cx="4100599" cy="549561"/>
          </a:xfrm>
          <a:prstGeom prst="rect">
            <a:avLst/>
          </a:prstGeom>
        </p:spPr>
        <p:txBody>
          <a:bodyPr vert="horz" lIns="0" tIns="0" rIns="0" bIns="0" rtlCol="0" anchor="ctr">
            <a:norm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2700" b="1" kern="1200" cap="all" baseline="0">
                <a:solidFill>
                  <a:schemeClr val="tx1"/>
                </a:solidFill>
                <a:latin typeface="+mn-lt"/>
                <a:ea typeface="+mn-ea"/>
                <a:cs typeface="+mn-cs"/>
              </a:defRPr>
            </a:lvl1pPr>
            <a:lvl2pPr marL="3240" indent="0" algn="l" defTabSz="924282" rtl="0" eaLnBrk="1" latinLnBrk="0" hangingPunct="1">
              <a:lnSpc>
                <a:spcPct val="100000"/>
              </a:lnSpc>
              <a:spcBef>
                <a:spcPts val="0"/>
              </a:spcBef>
              <a:spcAft>
                <a:spcPts val="300"/>
              </a:spcAft>
              <a:buFont typeface="Arial" panose="020B0604020202020204" pitchFamily="34" charset="0"/>
              <a:buNone/>
              <a:tabLst/>
              <a:defRPr sz="2200" kern="1200" baseline="0">
                <a:solidFill>
                  <a:schemeClr val="bg2"/>
                </a:solidFill>
                <a:latin typeface="+mn-lt"/>
                <a:ea typeface="+mn-ea"/>
                <a:cs typeface="+mn-cs"/>
              </a:defRPr>
            </a:lvl2pPr>
            <a:lvl3pPr marL="924282" indent="0" algn="ctr"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tint val="75000"/>
                  </a:schemeClr>
                </a:solidFill>
                <a:latin typeface="+mn-lt"/>
                <a:ea typeface="+mn-ea"/>
                <a:cs typeface="+mn-cs"/>
              </a:defRPr>
            </a:lvl3pPr>
            <a:lvl4pPr marL="1386422" indent="0" algn="ctr"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tint val="75000"/>
                  </a:schemeClr>
                </a:solidFill>
                <a:latin typeface="+mn-lt"/>
                <a:ea typeface="+mn-ea"/>
                <a:cs typeface="+mn-cs"/>
              </a:defRPr>
            </a:lvl4pPr>
            <a:lvl5pPr marL="1848564" indent="0" algn="ctr" defTabSz="924282" rtl="0" eaLnBrk="1" latinLnBrk="0" hangingPunct="1">
              <a:lnSpc>
                <a:spcPct val="100000"/>
              </a:lnSpc>
              <a:spcBef>
                <a:spcPts val="300"/>
              </a:spcBef>
              <a:spcAft>
                <a:spcPts val="300"/>
              </a:spcAft>
              <a:buSzPct val="85000"/>
              <a:buFont typeface="Arial" panose="020B0604020202020204" pitchFamily="34" charset="0"/>
              <a:buNone/>
              <a:defRPr sz="1200" kern="1200">
                <a:solidFill>
                  <a:schemeClr val="tx1">
                    <a:tint val="75000"/>
                  </a:schemeClr>
                </a:solidFill>
                <a:latin typeface="+mn-lt"/>
                <a:ea typeface="+mn-ea"/>
                <a:cs typeface="+mn-cs"/>
              </a:defRPr>
            </a:lvl5pPr>
            <a:lvl6pPr marL="2310704"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7284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3498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9712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2400" dirty="0">
                <a:solidFill>
                  <a:srgbClr val="002060"/>
                </a:solidFill>
              </a:rPr>
              <a:t>ANNEXES</a:t>
            </a:r>
            <a:r>
              <a:rPr lang="fr-FR" sz="2400" dirty="0"/>
              <a:t> </a:t>
            </a:r>
          </a:p>
        </p:txBody>
      </p:sp>
      <p:grpSp>
        <p:nvGrpSpPr>
          <p:cNvPr id="23" name="Groupe 22"/>
          <p:cNvGrpSpPr/>
          <p:nvPr/>
        </p:nvGrpSpPr>
        <p:grpSpPr>
          <a:xfrm>
            <a:off x="8282124" y="171450"/>
            <a:ext cx="666614" cy="676275"/>
            <a:chOff x="8181975" y="171450"/>
            <a:chExt cx="766763" cy="777875"/>
          </a:xfrm>
        </p:grpSpPr>
        <p:sp>
          <p:nvSpPr>
            <p:cNvPr id="24" name="Freeform 6"/>
            <p:cNvSpPr>
              <a:spLocks/>
            </p:cNvSpPr>
            <p:nvPr/>
          </p:nvSpPr>
          <p:spPr bwMode="auto">
            <a:xfrm>
              <a:off x="8394700" y="400050"/>
              <a:ext cx="130175" cy="76200"/>
            </a:xfrm>
            <a:custGeom>
              <a:avLst/>
              <a:gdLst>
                <a:gd name="T0" fmla="*/ 18 w 245"/>
                <a:gd name="T1" fmla="*/ 0 h 146"/>
                <a:gd name="T2" fmla="*/ 18 w 245"/>
                <a:gd name="T3" fmla="*/ 0 h 146"/>
                <a:gd name="T4" fmla="*/ 18 w 245"/>
                <a:gd name="T5" fmla="*/ 0 h 146"/>
                <a:gd name="T6" fmla="*/ 10 w 245"/>
                <a:gd name="T7" fmla="*/ 26 h 146"/>
                <a:gd name="T8" fmla="*/ 4 w 245"/>
                <a:gd name="T9" fmla="*/ 53 h 146"/>
                <a:gd name="T10" fmla="*/ 1 w 245"/>
                <a:gd name="T11" fmla="*/ 80 h 146"/>
                <a:gd name="T12" fmla="*/ 0 w 245"/>
                <a:gd name="T13" fmla="*/ 109 h 146"/>
                <a:gd name="T14" fmla="*/ 0 w 245"/>
                <a:gd name="T15" fmla="*/ 109 h 146"/>
                <a:gd name="T16" fmla="*/ 0 w 245"/>
                <a:gd name="T17" fmla="*/ 127 h 146"/>
                <a:gd name="T18" fmla="*/ 1 w 245"/>
                <a:gd name="T19" fmla="*/ 146 h 146"/>
                <a:gd name="T20" fmla="*/ 245 w 245"/>
                <a:gd name="T21" fmla="*/ 100 h 146"/>
                <a:gd name="T22" fmla="*/ 18 w 245"/>
                <a:gd name="T23" fmla="*/ 0 h 146"/>
                <a:gd name="T24" fmla="*/ 18 w 245"/>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5" h="146">
                  <a:moveTo>
                    <a:pt x="18" y="0"/>
                  </a:moveTo>
                  <a:lnTo>
                    <a:pt x="18" y="0"/>
                  </a:lnTo>
                  <a:lnTo>
                    <a:pt x="18" y="0"/>
                  </a:lnTo>
                  <a:lnTo>
                    <a:pt x="10" y="26"/>
                  </a:lnTo>
                  <a:lnTo>
                    <a:pt x="4" y="53"/>
                  </a:lnTo>
                  <a:lnTo>
                    <a:pt x="1" y="80"/>
                  </a:lnTo>
                  <a:lnTo>
                    <a:pt x="0" y="109"/>
                  </a:lnTo>
                  <a:lnTo>
                    <a:pt x="0" y="109"/>
                  </a:lnTo>
                  <a:lnTo>
                    <a:pt x="0" y="127"/>
                  </a:lnTo>
                  <a:lnTo>
                    <a:pt x="1" y="146"/>
                  </a:lnTo>
                  <a:lnTo>
                    <a:pt x="245" y="100"/>
                  </a:lnTo>
                  <a:lnTo>
                    <a:pt x="18" y="0"/>
                  </a:lnTo>
                  <a:lnTo>
                    <a:pt x="18"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7"/>
            <p:cNvSpPr>
              <a:spLocks/>
            </p:cNvSpPr>
            <p:nvPr/>
          </p:nvSpPr>
          <p:spPr bwMode="auto">
            <a:xfrm>
              <a:off x="8415338" y="287338"/>
              <a:ext cx="152400" cy="150813"/>
            </a:xfrm>
            <a:custGeom>
              <a:avLst/>
              <a:gdLst>
                <a:gd name="T0" fmla="*/ 289 w 289"/>
                <a:gd name="T1" fmla="*/ 0 h 287"/>
                <a:gd name="T2" fmla="*/ 289 w 289"/>
                <a:gd name="T3" fmla="*/ 0 h 287"/>
                <a:gd name="T4" fmla="*/ 289 w 289"/>
                <a:gd name="T5" fmla="*/ 0 h 287"/>
                <a:gd name="T6" fmla="*/ 285 w 289"/>
                <a:gd name="T7" fmla="*/ 0 h 287"/>
                <a:gd name="T8" fmla="*/ 285 w 289"/>
                <a:gd name="T9" fmla="*/ 0 h 287"/>
                <a:gd name="T10" fmla="*/ 262 w 289"/>
                <a:gd name="T11" fmla="*/ 2 h 287"/>
                <a:gd name="T12" fmla="*/ 239 w 289"/>
                <a:gd name="T13" fmla="*/ 3 h 287"/>
                <a:gd name="T14" fmla="*/ 217 w 289"/>
                <a:gd name="T15" fmla="*/ 7 h 287"/>
                <a:gd name="T16" fmla="*/ 195 w 289"/>
                <a:gd name="T17" fmla="*/ 13 h 287"/>
                <a:gd name="T18" fmla="*/ 175 w 289"/>
                <a:gd name="T19" fmla="*/ 19 h 287"/>
                <a:gd name="T20" fmla="*/ 155 w 289"/>
                <a:gd name="T21" fmla="*/ 27 h 287"/>
                <a:gd name="T22" fmla="*/ 135 w 289"/>
                <a:gd name="T23" fmla="*/ 36 h 287"/>
                <a:gd name="T24" fmla="*/ 116 w 289"/>
                <a:gd name="T25" fmla="*/ 48 h 287"/>
                <a:gd name="T26" fmla="*/ 99 w 289"/>
                <a:gd name="T27" fmla="*/ 59 h 287"/>
                <a:gd name="T28" fmla="*/ 82 w 289"/>
                <a:gd name="T29" fmla="*/ 72 h 287"/>
                <a:gd name="T30" fmla="*/ 65 w 289"/>
                <a:gd name="T31" fmla="*/ 86 h 287"/>
                <a:gd name="T32" fmla="*/ 50 w 289"/>
                <a:gd name="T33" fmla="*/ 101 h 287"/>
                <a:gd name="T34" fmla="*/ 36 w 289"/>
                <a:gd name="T35" fmla="*/ 116 h 287"/>
                <a:gd name="T36" fmla="*/ 23 w 289"/>
                <a:gd name="T37" fmla="*/ 134 h 287"/>
                <a:gd name="T38" fmla="*/ 11 w 289"/>
                <a:gd name="T39" fmla="*/ 152 h 287"/>
                <a:gd name="T40" fmla="*/ 0 w 289"/>
                <a:gd name="T41" fmla="*/ 171 h 287"/>
                <a:gd name="T42" fmla="*/ 264 w 289"/>
                <a:gd name="T43" fmla="*/ 287 h 287"/>
                <a:gd name="T44" fmla="*/ 289 w 289"/>
                <a:gd name="T45" fmla="*/ 0 h 287"/>
                <a:gd name="T46" fmla="*/ 289 w 289"/>
                <a:gd name="T4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9" h="287">
                  <a:moveTo>
                    <a:pt x="289" y="0"/>
                  </a:moveTo>
                  <a:lnTo>
                    <a:pt x="289" y="0"/>
                  </a:lnTo>
                  <a:lnTo>
                    <a:pt x="289" y="0"/>
                  </a:lnTo>
                  <a:lnTo>
                    <a:pt x="285" y="0"/>
                  </a:lnTo>
                  <a:lnTo>
                    <a:pt x="285" y="0"/>
                  </a:lnTo>
                  <a:lnTo>
                    <a:pt x="262" y="2"/>
                  </a:lnTo>
                  <a:lnTo>
                    <a:pt x="239" y="3"/>
                  </a:lnTo>
                  <a:lnTo>
                    <a:pt x="217" y="7"/>
                  </a:lnTo>
                  <a:lnTo>
                    <a:pt x="195" y="13"/>
                  </a:lnTo>
                  <a:lnTo>
                    <a:pt x="175" y="19"/>
                  </a:lnTo>
                  <a:lnTo>
                    <a:pt x="155" y="27"/>
                  </a:lnTo>
                  <a:lnTo>
                    <a:pt x="135" y="36"/>
                  </a:lnTo>
                  <a:lnTo>
                    <a:pt x="116" y="48"/>
                  </a:lnTo>
                  <a:lnTo>
                    <a:pt x="99" y="59"/>
                  </a:lnTo>
                  <a:lnTo>
                    <a:pt x="82" y="72"/>
                  </a:lnTo>
                  <a:lnTo>
                    <a:pt x="65" y="86"/>
                  </a:lnTo>
                  <a:lnTo>
                    <a:pt x="50" y="101"/>
                  </a:lnTo>
                  <a:lnTo>
                    <a:pt x="36" y="116"/>
                  </a:lnTo>
                  <a:lnTo>
                    <a:pt x="23" y="134"/>
                  </a:lnTo>
                  <a:lnTo>
                    <a:pt x="11" y="152"/>
                  </a:lnTo>
                  <a:lnTo>
                    <a:pt x="0" y="171"/>
                  </a:lnTo>
                  <a:lnTo>
                    <a:pt x="264" y="287"/>
                  </a:lnTo>
                  <a:lnTo>
                    <a:pt x="289" y="0"/>
                  </a:lnTo>
                  <a:lnTo>
                    <a:pt x="289"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8"/>
            <p:cNvSpPr>
              <a:spLocks/>
            </p:cNvSpPr>
            <p:nvPr/>
          </p:nvSpPr>
          <p:spPr bwMode="auto">
            <a:xfrm>
              <a:off x="8578850" y="288925"/>
              <a:ext cx="157163" cy="265113"/>
            </a:xfrm>
            <a:custGeom>
              <a:avLst/>
              <a:gdLst>
                <a:gd name="T0" fmla="*/ 240 w 298"/>
                <a:gd name="T1" fmla="*/ 501 h 501"/>
                <a:gd name="T2" fmla="*/ 240 w 298"/>
                <a:gd name="T3" fmla="*/ 501 h 501"/>
                <a:gd name="T4" fmla="*/ 240 w 298"/>
                <a:gd name="T5" fmla="*/ 501 h 501"/>
                <a:gd name="T6" fmla="*/ 253 w 298"/>
                <a:gd name="T7" fmla="*/ 480 h 501"/>
                <a:gd name="T8" fmla="*/ 264 w 298"/>
                <a:gd name="T9" fmla="*/ 459 h 501"/>
                <a:gd name="T10" fmla="*/ 275 w 298"/>
                <a:gd name="T11" fmla="*/ 437 h 501"/>
                <a:gd name="T12" fmla="*/ 283 w 298"/>
                <a:gd name="T13" fmla="*/ 414 h 501"/>
                <a:gd name="T14" fmla="*/ 289 w 298"/>
                <a:gd name="T15" fmla="*/ 391 h 501"/>
                <a:gd name="T16" fmla="*/ 295 w 298"/>
                <a:gd name="T17" fmla="*/ 367 h 501"/>
                <a:gd name="T18" fmla="*/ 298 w 298"/>
                <a:gd name="T19" fmla="*/ 343 h 501"/>
                <a:gd name="T20" fmla="*/ 298 w 298"/>
                <a:gd name="T21" fmla="*/ 317 h 501"/>
                <a:gd name="T22" fmla="*/ 298 w 298"/>
                <a:gd name="T23" fmla="*/ 317 h 501"/>
                <a:gd name="T24" fmla="*/ 296 w 298"/>
                <a:gd name="T25" fmla="*/ 287 h 501"/>
                <a:gd name="T26" fmla="*/ 293 w 298"/>
                <a:gd name="T27" fmla="*/ 258 h 501"/>
                <a:gd name="T28" fmla="*/ 286 w 298"/>
                <a:gd name="T29" fmla="*/ 231 h 501"/>
                <a:gd name="T30" fmla="*/ 277 w 298"/>
                <a:gd name="T31" fmla="*/ 203 h 501"/>
                <a:gd name="T32" fmla="*/ 266 w 298"/>
                <a:gd name="T33" fmla="*/ 178 h 501"/>
                <a:gd name="T34" fmla="*/ 253 w 298"/>
                <a:gd name="T35" fmla="*/ 152 h 501"/>
                <a:gd name="T36" fmla="*/ 237 w 298"/>
                <a:gd name="T37" fmla="*/ 129 h 501"/>
                <a:gd name="T38" fmla="*/ 220 w 298"/>
                <a:gd name="T39" fmla="*/ 107 h 501"/>
                <a:gd name="T40" fmla="*/ 201 w 298"/>
                <a:gd name="T41" fmla="*/ 87 h 501"/>
                <a:gd name="T42" fmla="*/ 180 w 298"/>
                <a:gd name="T43" fmla="*/ 68 h 501"/>
                <a:gd name="T44" fmla="*/ 158 w 298"/>
                <a:gd name="T45" fmla="*/ 51 h 501"/>
                <a:gd name="T46" fmla="*/ 134 w 298"/>
                <a:gd name="T47" fmla="*/ 37 h 501"/>
                <a:gd name="T48" fmla="*/ 108 w 298"/>
                <a:gd name="T49" fmla="*/ 24 h 501"/>
                <a:gd name="T50" fmla="*/ 82 w 298"/>
                <a:gd name="T51" fmla="*/ 14 h 501"/>
                <a:gd name="T52" fmla="*/ 55 w 298"/>
                <a:gd name="T53" fmla="*/ 5 h 501"/>
                <a:gd name="T54" fmla="*/ 26 w 298"/>
                <a:gd name="T55" fmla="*/ 0 h 501"/>
                <a:gd name="T56" fmla="*/ 0 w 298"/>
                <a:gd name="T57" fmla="*/ 307 h 501"/>
                <a:gd name="T58" fmla="*/ 240 w 298"/>
                <a:gd name="T59" fmla="*/ 501 h 501"/>
                <a:gd name="T60" fmla="*/ 240 w 298"/>
                <a:gd name="T61" fmla="*/ 501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8" h="501">
                  <a:moveTo>
                    <a:pt x="240" y="501"/>
                  </a:moveTo>
                  <a:lnTo>
                    <a:pt x="240" y="501"/>
                  </a:lnTo>
                  <a:lnTo>
                    <a:pt x="240" y="501"/>
                  </a:lnTo>
                  <a:lnTo>
                    <a:pt x="253" y="480"/>
                  </a:lnTo>
                  <a:lnTo>
                    <a:pt x="264" y="459"/>
                  </a:lnTo>
                  <a:lnTo>
                    <a:pt x="275" y="437"/>
                  </a:lnTo>
                  <a:lnTo>
                    <a:pt x="283" y="414"/>
                  </a:lnTo>
                  <a:lnTo>
                    <a:pt x="289" y="391"/>
                  </a:lnTo>
                  <a:lnTo>
                    <a:pt x="295" y="367"/>
                  </a:lnTo>
                  <a:lnTo>
                    <a:pt x="298" y="343"/>
                  </a:lnTo>
                  <a:lnTo>
                    <a:pt x="298" y="317"/>
                  </a:lnTo>
                  <a:lnTo>
                    <a:pt x="298" y="317"/>
                  </a:lnTo>
                  <a:lnTo>
                    <a:pt x="296" y="287"/>
                  </a:lnTo>
                  <a:lnTo>
                    <a:pt x="293" y="258"/>
                  </a:lnTo>
                  <a:lnTo>
                    <a:pt x="286" y="231"/>
                  </a:lnTo>
                  <a:lnTo>
                    <a:pt x="277" y="203"/>
                  </a:lnTo>
                  <a:lnTo>
                    <a:pt x="266" y="178"/>
                  </a:lnTo>
                  <a:lnTo>
                    <a:pt x="253" y="152"/>
                  </a:lnTo>
                  <a:lnTo>
                    <a:pt x="237" y="129"/>
                  </a:lnTo>
                  <a:lnTo>
                    <a:pt x="220" y="107"/>
                  </a:lnTo>
                  <a:lnTo>
                    <a:pt x="201" y="87"/>
                  </a:lnTo>
                  <a:lnTo>
                    <a:pt x="180" y="68"/>
                  </a:lnTo>
                  <a:lnTo>
                    <a:pt x="158" y="51"/>
                  </a:lnTo>
                  <a:lnTo>
                    <a:pt x="134" y="37"/>
                  </a:lnTo>
                  <a:lnTo>
                    <a:pt x="108" y="24"/>
                  </a:lnTo>
                  <a:lnTo>
                    <a:pt x="82" y="14"/>
                  </a:lnTo>
                  <a:lnTo>
                    <a:pt x="55" y="5"/>
                  </a:lnTo>
                  <a:lnTo>
                    <a:pt x="26" y="0"/>
                  </a:lnTo>
                  <a:lnTo>
                    <a:pt x="0" y="307"/>
                  </a:lnTo>
                  <a:lnTo>
                    <a:pt x="240" y="501"/>
                  </a:lnTo>
                  <a:lnTo>
                    <a:pt x="240" y="50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9"/>
            <p:cNvSpPr>
              <a:spLocks/>
            </p:cNvSpPr>
            <p:nvPr/>
          </p:nvSpPr>
          <p:spPr bwMode="auto">
            <a:xfrm>
              <a:off x="8401050" y="469900"/>
              <a:ext cx="288925" cy="157163"/>
            </a:xfrm>
            <a:custGeom>
              <a:avLst/>
              <a:gdLst>
                <a:gd name="T0" fmla="*/ 312 w 547"/>
                <a:gd name="T1" fmla="*/ 297 h 297"/>
                <a:gd name="T2" fmla="*/ 312 w 547"/>
                <a:gd name="T3" fmla="*/ 297 h 297"/>
                <a:gd name="T4" fmla="*/ 312 w 547"/>
                <a:gd name="T5" fmla="*/ 297 h 297"/>
                <a:gd name="T6" fmla="*/ 329 w 547"/>
                <a:gd name="T7" fmla="*/ 297 h 297"/>
                <a:gd name="T8" fmla="*/ 346 w 547"/>
                <a:gd name="T9" fmla="*/ 296 h 297"/>
                <a:gd name="T10" fmla="*/ 363 w 547"/>
                <a:gd name="T11" fmla="*/ 293 h 297"/>
                <a:gd name="T12" fmla="*/ 379 w 547"/>
                <a:gd name="T13" fmla="*/ 290 h 297"/>
                <a:gd name="T14" fmla="*/ 396 w 547"/>
                <a:gd name="T15" fmla="*/ 286 h 297"/>
                <a:gd name="T16" fmla="*/ 412 w 547"/>
                <a:gd name="T17" fmla="*/ 282 h 297"/>
                <a:gd name="T18" fmla="*/ 442 w 547"/>
                <a:gd name="T19" fmla="*/ 270 h 297"/>
                <a:gd name="T20" fmla="*/ 471 w 547"/>
                <a:gd name="T21" fmla="*/ 254 h 297"/>
                <a:gd name="T22" fmla="*/ 498 w 547"/>
                <a:gd name="T23" fmla="*/ 237 h 297"/>
                <a:gd name="T24" fmla="*/ 524 w 547"/>
                <a:gd name="T25" fmla="*/ 217 h 297"/>
                <a:gd name="T26" fmla="*/ 547 w 547"/>
                <a:gd name="T27" fmla="*/ 195 h 297"/>
                <a:gd name="T28" fmla="*/ 306 w 547"/>
                <a:gd name="T29" fmla="*/ 0 h 297"/>
                <a:gd name="T30" fmla="*/ 0 w 547"/>
                <a:gd name="T31" fmla="*/ 59 h 297"/>
                <a:gd name="T32" fmla="*/ 0 w 547"/>
                <a:gd name="T33" fmla="*/ 59 h 297"/>
                <a:gd name="T34" fmla="*/ 8 w 547"/>
                <a:gd name="T35" fmla="*/ 83 h 297"/>
                <a:gd name="T36" fmla="*/ 18 w 547"/>
                <a:gd name="T37" fmla="*/ 108 h 297"/>
                <a:gd name="T38" fmla="*/ 30 w 547"/>
                <a:gd name="T39" fmla="*/ 132 h 297"/>
                <a:gd name="T40" fmla="*/ 43 w 547"/>
                <a:gd name="T41" fmla="*/ 154 h 297"/>
                <a:gd name="T42" fmla="*/ 59 w 547"/>
                <a:gd name="T43" fmla="*/ 175 h 297"/>
                <a:gd name="T44" fmla="*/ 76 w 547"/>
                <a:gd name="T45" fmla="*/ 194 h 297"/>
                <a:gd name="T46" fmla="*/ 93 w 547"/>
                <a:gd name="T47" fmla="*/ 213 h 297"/>
                <a:gd name="T48" fmla="*/ 113 w 547"/>
                <a:gd name="T49" fmla="*/ 230 h 297"/>
                <a:gd name="T50" fmla="*/ 135 w 547"/>
                <a:gd name="T51" fmla="*/ 244 h 297"/>
                <a:gd name="T52" fmla="*/ 156 w 547"/>
                <a:gd name="T53" fmla="*/ 259 h 297"/>
                <a:gd name="T54" fmla="*/ 181 w 547"/>
                <a:gd name="T55" fmla="*/ 270 h 297"/>
                <a:gd name="T56" fmla="*/ 205 w 547"/>
                <a:gd name="T57" fmla="*/ 279 h 297"/>
                <a:gd name="T58" fmla="*/ 231 w 547"/>
                <a:gd name="T59" fmla="*/ 287 h 297"/>
                <a:gd name="T60" fmla="*/ 257 w 547"/>
                <a:gd name="T61" fmla="*/ 293 h 297"/>
                <a:gd name="T62" fmla="*/ 284 w 547"/>
                <a:gd name="T63" fmla="*/ 296 h 297"/>
                <a:gd name="T64" fmla="*/ 312 w 547"/>
                <a:gd name="T65" fmla="*/ 297 h 297"/>
                <a:gd name="T66" fmla="*/ 312 w 547"/>
                <a:gd name="T6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7" h="297">
                  <a:moveTo>
                    <a:pt x="312" y="297"/>
                  </a:moveTo>
                  <a:lnTo>
                    <a:pt x="312" y="297"/>
                  </a:lnTo>
                  <a:lnTo>
                    <a:pt x="312" y="297"/>
                  </a:lnTo>
                  <a:lnTo>
                    <a:pt x="329" y="297"/>
                  </a:lnTo>
                  <a:lnTo>
                    <a:pt x="346" y="296"/>
                  </a:lnTo>
                  <a:lnTo>
                    <a:pt x="363" y="293"/>
                  </a:lnTo>
                  <a:lnTo>
                    <a:pt x="379" y="290"/>
                  </a:lnTo>
                  <a:lnTo>
                    <a:pt x="396" y="286"/>
                  </a:lnTo>
                  <a:lnTo>
                    <a:pt x="412" y="282"/>
                  </a:lnTo>
                  <a:lnTo>
                    <a:pt x="442" y="270"/>
                  </a:lnTo>
                  <a:lnTo>
                    <a:pt x="471" y="254"/>
                  </a:lnTo>
                  <a:lnTo>
                    <a:pt x="498" y="237"/>
                  </a:lnTo>
                  <a:lnTo>
                    <a:pt x="524" y="217"/>
                  </a:lnTo>
                  <a:lnTo>
                    <a:pt x="547" y="195"/>
                  </a:lnTo>
                  <a:lnTo>
                    <a:pt x="306" y="0"/>
                  </a:lnTo>
                  <a:lnTo>
                    <a:pt x="0" y="59"/>
                  </a:lnTo>
                  <a:lnTo>
                    <a:pt x="0" y="59"/>
                  </a:lnTo>
                  <a:lnTo>
                    <a:pt x="8" y="83"/>
                  </a:lnTo>
                  <a:lnTo>
                    <a:pt x="18" y="108"/>
                  </a:lnTo>
                  <a:lnTo>
                    <a:pt x="30" y="132"/>
                  </a:lnTo>
                  <a:lnTo>
                    <a:pt x="43" y="154"/>
                  </a:lnTo>
                  <a:lnTo>
                    <a:pt x="59" y="175"/>
                  </a:lnTo>
                  <a:lnTo>
                    <a:pt x="76" y="194"/>
                  </a:lnTo>
                  <a:lnTo>
                    <a:pt x="93" y="213"/>
                  </a:lnTo>
                  <a:lnTo>
                    <a:pt x="113" y="230"/>
                  </a:lnTo>
                  <a:lnTo>
                    <a:pt x="135" y="244"/>
                  </a:lnTo>
                  <a:lnTo>
                    <a:pt x="156" y="259"/>
                  </a:lnTo>
                  <a:lnTo>
                    <a:pt x="181" y="270"/>
                  </a:lnTo>
                  <a:lnTo>
                    <a:pt x="205" y="279"/>
                  </a:lnTo>
                  <a:lnTo>
                    <a:pt x="231" y="287"/>
                  </a:lnTo>
                  <a:lnTo>
                    <a:pt x="257" y="293"/>
                  </a:lnTo>
                  <a:lnTo>
                    <a:pt x="284" y="296"/>
                  </a:lnTo>
                  <a:lnTo>
                    <a:pt x="312" y="297"/>
                  </a:lnTo>
                  <a:lnTo>
                    <a:pt x="312" y="297"/>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8" name="Freeform 10"/>
            <p:cNvSpPr>
              <a:spLocks noEditPoints="1"/>
            </p:cNvSpPr>
            <p:nvPr/>
          </p:nvSpPr>
          <p:spPr bwMode="auto">
            <a:xfrm>
              <a:off x="8181975" y="171450"/>
              <a:ext cx="766763" cy="777875"/>
            </a:xfrm>
            <a:custGeom>
              <a:avLst/>
              <a:gdLst>
                <a:gd name="T0" fmla="*/ 1351 w 1449"/>
                <a:gd name="T1" fmla="*/ 965 h 1470"/>
                <a:gd name="T2" fmla="*/ 98 w 1449"/>
                <a:gd name="T3" fmla="*/ 115 h 1470"/>
                <a:gd name="T4" fmla="*/ 1032 w 1449"/>
                <a:gd name="T5" fmla="*/ 1469 h 1470"/>
                <a:gd name="T6" fmla="*/ 998 w 1449"/>
                <a:gd name="T7" fmla="*/ 1450 h 1470"/>
                <a:gd name="T8" fmla="*/ 979 w 1449"/>
                <a:gd name="T9" fmla="*/ 1415 h 1470"/>
                <a:gd name="T10" fmla="*/ 979 w 1449"/>
                <a:gd name="T11" fmla="*/ 1388 h 1470"/>
                <a:gd name="T12" fmla="*/ 690 w 1449"/>
                <a:gd name="T13" fmla="*/ 1321 h 1470"/>
                <a:gd name="T14" fmla="*/ 470 w 1449"/>
                <a:gd name="T15" fmla="*/ 1388 h 1470"/>
                <a:gd name="T16" fmla="*/ 470 w 1449"/>
                <a:gd name="T17" fmla="*/ 1415 h 1470"/>
                <a:gd name="T18" fmla="*/ 451 w 1449"/>
                <a:gd name="T19" fmla="*/ 1450 h 1470"/>
                <a:gd name="T20" fmla="*/ 417 w 1449"/>
                <a:gd name="T21" fmla="*/ 1469 h 1470"/>
                <a:gd name="T22" fmla="*/ 388 w 1449"/>
                <a:gd name="T23" fmla="*/ 1469 h 1470"/>
                <a:gd name="T24" fmla="*/ 354 w 1449"/>
                <a:gd name="T25" fmla="*/ 1450 h 1470"/>
                <a:gd name="T26" fmla="*/ 335 w 1449"/>
                <a:gd name="T27" fmla="*/ 1415 h 1470"/>
                <a:gd name="T28" fmla="*/ 335 w 1449"/>
                <a:gd name="T29" fmla="*/ 1387 h 1470"/>
                <a:gd name="T30" fmla="*/ 354 w 1449"/>
                <a:gd name="T31" fmla="*/ 1352 h 1470"/>
                <a:gd name="T32" fmla="*/ 388 w 1449"/>
                <a:gd name="T33" fmla="*/ 1334 h 1470"/>
                <a:gd name="T34" fmla="*/ 415 w 1449"/>
                <a:gd name="T35" fmla="*/ 1334 h 1470"/>
                <a:gd name="T36" fmla="*/ 447 w 1449"/>
                <a:gd name="T37" fmla="*/ 1349 h 1470"/>
                <a:gd name="T38" fmla="*/ 35 w 1449"/>
                <a:gd name="T39" fmla="*/ 1034 h 1470"/>
                <a:gd name="T40" fmla="*/ 22 w 1449"/>
                <a:gd name="T41" fmla="*/ 1031 h 1470"/>
                <a:gd name="T42" fmla="*/ 6 w 1449"/>
                <a:gd name="T43" fmla="*/ 1018 h 1470"/>
                <a:gd name="T44" fmla="*/ 0 w 1449"/>
                <a:gd name="T45" fmla="*/ 999 h 1470"/>
                <a:gd name="T46" fmla="*/ 3 w 1449"/>
                <a:gd name="T47" fmla="*/ 986 h 1470"/>
                <a:gd name="T48" fmla="*/ 16 w 1449"/>
                <a:gd name="T49" fmla="*/ 970 h 1470"/>
                <a:gd name="T50" fmla="*/ 35 w 1449"/>
                <a:gd name="T51" fmla="*/ 965 h 1470"/>
                <a:gd name="T52" fmla="*/ 35 w 1449"/>
                <a:gd name="T53" fmla="*/ 115 h 1470"/>
                <a:gd name="T54" fmla="*/ 22 w 1449"/>
                <a:gd name="T55" fmla="*/ 112 h 1470"/>
                <a:gd name="T56" fmla="*/ 6 w 1449"/>
                <a:gd name="T57" fmla="*/ 99 h 1470"/>
                <a:gd name="T58" fmla="*/ 0 w 1449"/>
                <a:gd name="T59" fmla="*/ 80 h 1470"/>
                <a:gd name="T60" fmla="*/ 3 w 1449"/>
                <a:gd name="T61" fmla="*/ 67 h 1470"/>
                <a:gd name="T62" fmla="*/ 16 w 1449"/>
                <a:gd name="T63" fmla="*/ 52 h 1470"/>
                <a:gd name="T64" fmla="*/ 35 w 1449"/>
                <a:gd name="T65" fmla="*/ 46 h 1470"/>
                <a:gd name="T66" fmla="*/ 759 w 1449"/>
                <a:gd name="T67" fmla="*/ 0 h 1470"/>
                <a:gd name="T68" fmla="*/ 1415 w 1449"/>
                <a:gd name="T69" fmla="*/ 46 h 1470"/>
                <a:gd name="T70" fmla="*/ 1433 w 1449"/>
                <a:gd name="T71" fmla="*/ 52 h 1470"/>
                <a:gd name="T72" fmla="*/ 1446 w 1449"/>
                <a:gd name="T73" fmla="*/ 67 h 1470"/>
                <a:gd name="T74" fmla="*/ 1449 w 1449"/>
                <a:gd name="T75" fmla="*/ 80 h 1470"/>
                <a:gd name="T76" fmla="*/ 1443 w 1449"/>
                <a:gd name="T77" fmla="*/ 99 h 1470"/>
                <a:gd name="T78" fmla="*/ 1427 w 1449"/>
                <a:gd name="T79" fmla="*/ 112 h 1470"/>
                <a:gd name="T80" fmla="*/ 1397 w 1449"/>
                <a:gd name="T81" fmla="*/ 115 h 1470"/>
                <a:gd name="T82" fmla="*/ 1415 w 1449"/>
                <a:gd name="T83" fmla="*/ 965 h 1470"/>
                <a:gd name="T84" fmla="*/ 1433 w 1449"/>
                <a:gd name="T85" fmla="*/ 970 h 1470"/>
                <a:gd name="T86" fmla="*/ 1446 w 1449"/>
                <a:gd name="T87" fmla="*/ 986 h 1470"/>
                <a:gd name="T88" fmla="*/ 1449 w 1449"/>
                <a:gd name="T89" fmla="*/ 999 h 1470"/>
                <a:gd name="T90" fmla="*/ 1443 w 1449"/>
                <a:gd name="T91" fmla="*/ 1018 h 1470"/>
                <a:gd name="T92" fmla="*/ 1427 w 1449"/>
                <a:gd name="T93" fmla="*/ 1031 h 1470"/>
                <a:gd name="T94" fmla="*/ 759 w 1449"/>
                <a:gd name="T95" fmla="*/ 1034 h 1470"/>
                <a:gd name="T96" fmla="*/ 1002 w 1449"/>
                <a:gd name="T97" fmla="*/ 1349 h 1470"/>
                <a:gd name="T98" fmla="*/ 1034 w 1449"/>
                <a:gd name="T99" fmla="*/ 1334 h 1470"/>
                <a:gd name="T100" fmla="*/ 1061 w 1449"/>
                <a:gd name="T101" fmla="*/ 1334 h 1470"/>
                <a:gd name="T102" fmla="*/ 1095 w 1449"/>
                <a:gd name="T103" fmla="*/ 1352 h 1470"/>
                <a:gd name="T104" fmla="*/ 1114 w 1449"/>
                <a:gd name="T105" fmla="*/ 1387 h 1470"/>
                <a:gd name="T106" fmla="*/ 1114 w 1449"/>
                <a:gd name="T107" fmla="*/ 1415 h 1470"/>
                <a:gd name="T108" fmla="*/ 1095 w 1449"/>
                <a:gd name="T109" fmla="*/ 1450 h 1470"/>
                <a:gd name="T110" fmla="*/ 1061 w 1449"/>
                <a:gd name="T111" fmla="*/ 1469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9" h="1470">
                  <a:moveTo>
                    <a:pt x="98" y="115"/>
                  </a:moveTo>
                  <a:lnTo>
                    <a:pt x="98" y="965"/>
                  </a:lnTo>
                  <a:lnTo>
                    <a:pt x="1351" y="965"/>
                  </a:lnTo>
                  <a:lnTo>
                    <a:pt x="1351" y="115"/>
                  </a:lnTo>
                  <a:lnTo>
                    <a:pt x="98" y="115"/>
                  </a:lnTo>
                  <a:lnTo>
                    <a:pt x="98" y="115"/>
                  </a:lnTo>
                  <a:close/>
                  <a:moveTo>
                    <a:pt x="1047" y="1470"/>
                  </a:moveTo>
                  <a:lnTo>
                    <a:pt x="1047" y="1470"/>
                  </a:lnTo>
                  <a:lnTo>
                    <a:pt x="1032" y="1469"/>
                  </a:lnTo>
                  <a:lnTo>
                    <a:pt x="1019" y="1464"/>
                  </a:lnTo>
                  <a:lnTo>
                    <a:pt x="1008" y="1459"/>
                  </a:lnTo>
                  <a:lnTo>
                    <a:pt x="998" y="1450"/>
                  </a:lnTo>
                  <a:lnTo>
                    <a:pt x="989" y="1440"/>
                  </a:lnTo>
                  <a:lnTo>
                    <a:pt x="983" y="1428"/>
                  </a:lnTo>
                  <a:lnTo>
                    <a:pt x="979" y="1415"/>
                  </a:lnTo>
                  <a:lnTo>
                    <a:pt x="978" y="1401"/>
                  </a:lnTo>
                  <a:lnTo>
                    <a:pt x="978" y="1401"/>
                  </a:lnTo>
                  <a:lnTo>
                    <a:pt x="979" y="1388"/>
                  </a:lnTo>
                  <a:lnTo>
                    <a:pt x="759" y="1262"/>
                  </a:lnTo>
                  <a:lnTo>
                    <a:pt x="759" y="1321"/>
                  </a:lnTo>
                  <a:lnTo>
                    <a:pt x="690" y="1321"/>
                  </a:lnTo>
                  <a:lnTo>
                    <a:pt x="690" y="1262"/>
                  </a:lnTo>
                  <a:lnTo>
                    <a:pt x="470" y="1388"/>
                  </a:lnTo>
                  <a:lnTo>
                    <a:pt x="470" y="1388"/>
                  </a:lnTo>
                  <a:lnTo>
                    <a:pt x="472" y="1401"/>
                  </a:lnTo>
                  <a:lnTo>
                    <a:pt x="472" y="1401"/>
                  </a:lnTo>
                  <a:lnTo>
                    <a:pt x="470" y="1415"/>
                  </a:lnTo>
                  <a:lnTo>
                    <a:pt x="466" y="1428"/>
                  </a:lnTo>
                  <a:lnTo>
                    <a:pt x="460" y="1440"/>
                  </a:lnTo>
                  <a:lnTo>
                    <a:pt x="451" y="1450"/>
                  </a:lnTo>
                  <a:lnTo>
                    <a:pt x="441" y="1459"/>
                  </a:lnTo>
                  <a:lnTo>
                    <a:pt x="430" y="1464"/>
                  </a:lnTo>
                  <a:lnTo>
                    <a:pt x="417" y="1469"/>
                  </a:lnTo>
                  <a:lnTo>
                    <a:pt x="403" y="1470"/>
                  </a:lnTo>
                  <a:lnTo>
                    <a:pt x="403" y="1470"/>
                  </a:lnTo>
                  <a:lnTo>
                    <a:pt x="388" y="1469"/>
                  </a:lnTo>
                  <a:lnTo>
                    <a:pt x="375" y="1464"/>
                  </a:lnTo>
                  <a:lnTo>
                    <a:pt x="364" y="1459"/>
                  </a:lnTo>
                  <a:lnTo>
                    <a:pt x="354" y="1450"/>
                  </a:lnTo>
                  <a:lnTo>
                    <a:pt x="345" y="1440"/>
                  </a:lnTo>
                  <a:lnTo>
                    <a:pt x="339" y="1428"/>
                  </a:lnTo>
                  <a:lnTo>
                    <a:pt x="335" y="1415"/>
                  </a:lnTo>
                  <a:lnTo>
                    <a:pt x="334" y="1401"/>
                  </a:lnTo>
                  <a:lnTo>
                    <a:pt x="334" y="1401"/>
                  </a:lnTo>
                  <a:lnTo>
                    <a:pt x="335" y="1387"/>
                  </a:lnTo>
                  <a:lnTo>
                    <a:pt x="339" y="1374"/>
                  </a:lnTo>
                  <a:lnTo>
                    <a:pt x="345" y="1362"/>
                  </a:lnTo>
                  <a:lnTo>
                    <a:pt x="354" y="1352"/>
                  </a:lnTo>
                  <a:lnTo>
                    <a:pt x="364" y="1344"/>
                  </a:lnTo>
                  <a:lnTo>
                    <a:pt x="375" y="1338"/>
                  </a:lnTo>
                  <a:lnTo>
                    <a:pt x="388" y="1334"/>
                  </a:lnTo>
                  <a:lnTo>
                    <a:pt x="403" y="1332"/>
                  </a:lnTo>
                  <a:lnTo>
                    <a:pt x="403" y="1332"/>
                  </a:lnTo>
                  <a:lnTo>
                    <a:pt x="415" y="1334"/>
                  </a:lnTo>
                  <a:lnTo>
                    <a:pt x="427" y="1336"/>
                  </a:lnTo>
                  <a:lnTo>
                    <a:pt x="437" y="1342"/>
                  </a:lnTo>
                  <a:lnTo>
                    <a:pt x="447" y="1349"/>
                  </a:lnTo>
                  <a:lnTo>
                    <a:pt x="690" y="1209"/>
                  </a:lnTo>
                  <a:lnTo>
                    <a:pt x="690" y="1034"/>
                  </a:lnTo>
                  <a:lnTo>
                    <a:pt x="35" y="1034"/>
                  </a:lnTo>
                  <a:lnTo>
                    <a:pt x="35" y="1034"/>
                  </a:lnTo>
                  <a:lnTo>
                    <a:pt x="27" y="1034"/>
                  </a:lnTo>
                  <a:lnTo>
                    <a:pt x="22" y="1031"/>
                  </a:lnTo>
                  <a:lnTo>
                    <a:pt x="16" y="1028"/>
                  </a:lnTo>
                  <a:lnTo>
                    <a:pt x="10" y="1024"/>
                  </a:lnTo>
                  <a:lnTo>
                    <a:pt x="6" y="1018"/>
                  </a:lnTo>
                  <a:lnTo>
                    <a:pt x="3" y="1012"/>
                  </a:lnTo>
                  <a:lnTo>
                    <a:pt x="0" y="1006"/>
                  </a:lnTo>
                  <a:lnTo>
                    <a:pt x="0" y="999"/>
                  </a:lnTo>
                  <a:lnTo>
                    <a:pt x="0" y="999"/>
                  </a:lnTo>
                  <a:lnTo>
                    <a:pt x="0" y="992"/>
                  </a:lnTo>
                  <a:lnTo>
                    <a:pt x="3" y="986"/>
                  </a:lnTo>
                  <a:lnTo>
                    <a:pt x="6" y="980"/>
                  </a:lnTo>
                  <a:lnTo>
                    <a:pt x="10" y="975"/>
                  </a:lnTo>
                  <a:lnTo>
                    <a:pt x="16" y="970"/>
                  </a:lnTo>
                  <a:lnTo>
                    <a:pt x="22" y="968"/>
                  </a:lnTo>
                  <a:lnTo>
                    <a:pt x="27" y="965"/>
                  </a:lnTo>
                  <a:lnTo>
                    <a:pt x="35" y="965"/>
                  </a:lnTo>
                  <a:lnTo>
                    <a:pt x="52" y="965"/>
                  </a:lnTo>
                  <a:lnTo>
                    <a:pt x="52" y="115"/>
                  </a:lnTo>
                  <a:lnTo>
                    <a:pt x="35" y="115"/>
                  </a:lnTo>
                  <a:lnTo>
                    <a:pt x="35" y="115"/>
                  </a:lnTo>
                  <a:lnTo>
                    <a:pt x="27" y="115"/>
                  </a:lnTo>
                  <a:lnTo>
                    <a:pt x="22" y="112"/>
                  </a:lnTo>
                  <a:lnTo>
                    <a:pt x="16" y="109"/>
                  </a:lnTo>
                  <a:lnTo>
                    <a:pt x="10" y="105"/>
                  </a:lnTo>
                  <a:lnTo>
                    <a:pt x="6" y="99"/>
                  </a:lnTo>
                  <a:lnTo>
                    <a:pt x="3" y="93"/>
                  </a:lnTo>
                  <a:lnTo>
                    <a:pt x="0" y="88"/>
                  </a:lnTo>
                  <a:lnTo>
                    <a:pt x="0" y="80"/>
                  </a:lnTo>
                  <a:lnTo>
                    <a:pt x="0" y="80"/>
                  </a:lnTo>
                  <a:lnTo>
                    <a:pt x="0" y="73"/>
                  </a:lnTo>
                  <a:lnTo>
                    <a:pt x="3" y="67"/>
                  </a:lnTo>
                  <a:lnTo>
                    <a:pt x="6" y="62"/>
                  </a:lnTo>
                  <a:lnTo>
                    <a:pt x="10" y="56"/>
                  </a:lnTo>
                  <a:lnTo>
                    <a:pt x="16" y="52"/>
                  </a:lnTo>
                  <a:lnTo>
                    <a:pt x="22" y="49"/>
                  </a:lnTo>
                  <a:lnTo>
                    <a:pt x="27" y="46"/>
                  </a:lnTo>
                  <a:lnTo>
                    <a:pt x="35" y="46"/>
                  </a:lnTo>
                  <a:lnTo>
                    <a:pt x="690" y="46"/>
                  </a:lnTo>
                  <a:lnTo>
                    <a:pt x="690" y="0"/>
                  </a:lnTo>
                  <a:lnTo>
                    <a:pt x="759" y="0"/>
                  </a:lnTo>
                  <a:lnTo>
                    <a:pt x="759" y="46"/>
                  </a:lnTo>
                  <a:lnTo>
                    <a:pt x="1415" y="46"/>
                  </a:lnTo>
                  <a:lnTo>
                    <a:pt x="1415" y="46"/>
                  </a:lnTo>
                  <a:lnTo>
                    <a:pt x="1422" y="46"/>
                  </a:lnTo>
                  <a:lnTo>
                    <a:pt x="1427" y="49"/>
                  </a:lnTo>
                  <a:lnTo>
                    <a:pt x="1433" y="52"/>
                  </a:lnTo>
                  <a:lnTo>
                    <a:pt x="1439" y="56"/>
                  </a:lnTo>
                  <a:lnTo>
                    <a:pt x="1443" y="62"/>
                  </a:lnTo>
                  <a:lnTo>
                    <a:pt x="1446" y="67"/>
                  </a:lnTo>
                  <a:lnTo>
                    <a:pt x="1449" y="73"/>
                  </a:lnTo>
                  <a:lnTo>
                    <a:pt x="1449" y="80"/>
                  </a:lnTo>
                  <a:lnTo>
                    <a:pt x="1449" y="80"/>
                  </a:lnTo>
                  <a:lnTo>
                    <a:pt x="1449" y="88"/>
                  </a:lnTo>
                  <a:lnTo>
                    <a:pt x="1446" y="93"/>
                  </a:lnTo>
                  <a:lnTo>
                    <a:pt x="1443" y="99"/>
                  </a:lnTo>
                  <a:lnTo>
                    <a:pt x="1439" y="105"/>
                  </a:lnTo>
                  <a:lnTo>
                    <a:pt x="1433" y="109"/>
                  </a:lnTo>
                  <a:lnTo>
                    <a:pt x="1427" y="112"/>
                  </a:lnTo>
                  <a:lnTo>
                    <a:pt x="1422" y="115"/>
                  </a:lnTo>
                  <a:lnTo>
                    <a:pt x="1415" y="115"/>
                  </a:lnTo>
                  <a:lnTo>
                    <a:pt x="1397" y="115"/>
                  </a:lnTo>
                  <a:lnTo>
                    <a:pt x="1397" y="965"/>
                  </a:lnTo>
                  <a:lnTo>
                    <a:pt x="1415" y="965"/>
                  </a:lnTo>
                  <a:lnTo>
                    <a:pt x="1415" y="965"/>
                  </a:lnTo>
                  <a:lnTo>
                    <a:pt x="1422" y="965"/>
                  </a:lnTo>
                  <a:lnTo>
                    <a:pt x="1427" y="968"/>
                  </a:lnTo>
                  <a:lnTo>
                    <a:pt x="1433" y="970"/>
                  </a:lnTo>
                  <a:lnTo>
                    <a:pt x="1439" y="975"/>
                  </a:lnTo>
                  <a:lnTo>
                    <a:pt x="1443" y="980"/>
                  </a:lnTo>
                  <a:lnTo>
                    <a:pt x="1446" y="986"/>
                  </a:lnTo>
                  <a:lnTo>
                    <a:pt x="1449" y="992"/>
                  </a:lnTo>
                  <a:lnTo>
                    <a:pt x="1449" y="999"/>
                  </a:lnTo>
                  <a:lnTo>
                    <a:pt x="1449" y="999"/>
                  </a:lnTo>
                  <a:lnTo>
                    <a:pt x="1449" y="1006"/>
                  </a:lnTo>
                  <a:lnTo>
                    <a:pt x="1446" y="1012"/>
                  </a:lnTo>
                  <a:lnTo>
                    <a:pt x="1443" y="1018"/>
                  </a:lnTo>
                  <a:lnTo>
                    <a:pt x="1439" y="1024"/>
                  </a:lnTo>
                  <a:lnTo>
                    <a:pt x="1433" y="1028"/>
                  </a:lnTo>
                  <a:lnTo>
                    <a:pt x="1427" y="1031"/>
                  </a:lnTo>
                  <a:lnTo>
                    <a:pt x="1422" y="1034"/>
                  </a:lnTo>
                  <a:lnTo>
                    <a:pt x="1415" y="1034"/>
                  </a:lnTo>
                  <a:lnTo>
                    <a:pt x="759" y="1034"/>
                  </a:lnTo>
                  <a:lnTo>
                    <a:pt x="759" y="1209"/>
                  </a:lnTo>
                  <a:lnTo>
                    <a:pt x="1002" y="1349"/>
                  </a:lnTo>
                  <a:lnTo>
                    <a:pt x="1002" y="1349"/>
                  </a:lnTo>
                  <a:lnTo>
                    <a:pt x="1012" y="1342"/>
                  </a:lnTo>
                  <a:lnTo>
                    <a:pt x="1022" y="1336"/>
                  </a:lnTo>
                  <a:lnTo>
                    <a:pt x="1034" y="1334"/>
                  </a:lnTo>
                  <a:lnTo>
                    <a:pt x="1047" y="1332"/>
                  </a:lnTo>
                  <a:lnTo>
                    <a:pt x="1047" y="1332"/>
                  </a:lnTo>
                  <a:lnTo>
                    <a:pt x="1061" y="1334"/>
                  </a:lnTo>
                  <a:lnTo>
                    <a:pt x="1074" y="1338"/>
                  </a:lnTo>
                  <a:lnTo>
                    <a:pt x="1085" y="1344"/>
                  </a:lnTo>
                  <a:lnTo>
                    <a:pt x="1095" y="1352"/>
                  </a:lnTo>
                  <a:lnTo>
                    <a:pt x="1104" y="1362"/>
                  </a:lnTo>
                  <a:lnTo>
                    <a:pt x="1110" y="1374"/>
                  </a:lnTo>
                  <a:lnTo>
                    <a:pt x="1114" y="1387"/>
                  </a:lnTo>
                  <a:lnTo>
                    <a:pt x="1116" y="1401"/>
                  </a:lnTo>
                  <a:lnTo>
                    <a:pt x="1116" y="1401"/>
                  </a:lnTo>
                  <a:lnTo>
                    <a:pt x="1114" y="1415"/>
                  </a:lnTo>
                  <a:lnTo>
                    <a:pt x="1110" y="1428"/>
                  </a:lnTo>
                  <a:lnTo>
                    <a:pt x="1104" y="1440"/>
                  </a:lnTo>
                  <a:lnTo>
                    <a:pt x="1095" y="1450"/>
                  </a:lnTo>
                  <a:lnTo>
                    <a:pt x="1085" y="1459"/>
                  </a:lnTo>
                  <a:lnTo>
                    <a:pt x="1074" y="1464"/>
                  </a:lnTo>
                  <a:lnTo>
                    <a:pt x="1061" y="1469"/>
                  </a:lnTo>
                  <a:lnTo>
                    <a:pt x="1047" y="1470"/>
                  </a:lnTo>
                  <a:lnTo>
                    <a:pt x="1047" y="147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106" name="Freeform 55"/>
          <p:cNvSpPr>
            <a:spLocks/>
          </p:cNvSpPr>
          <p:nvPr/>
        </p:nvSpPr>
        <p:spPr bwMode="auto">
          <a:xfrm>
            <a:off x="6454580" y="2965946"/>
            <a:ext cx="540000" cy="540000"/>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07" name="Groupe 106"/>
          <p:cNvGrpSpPr/>
          <p:nvPr/>
        </p:nvGrpSpPr>
        <p:grpSpPr>
          <a:xfrm>
            <a:off x="6532294" y="3108797"/>
            <a:ext cx="371162" cy="262760"/>
            <a:chOff x="11104368" y="3378002"/>
            <a:chExt cx="444125" cy="314413"/>
          </a:xfrm>
        </p:grpSpPr>
        <p:sp>
          <p:nvSpPr>
            <p:cNvPr id="108" name="Freeform 142"/>
            <p:cNvSpPr>
              <a:spLocks noEditPoints="1"/>
            </p:cNvSpPr>
            <p:nvPr/>
          </p:nvSpPr>
          <p:spPr bwMode="auto">
            <a:xfrm>
              <a:off x="11104368" y="3378002"/>
              <a:ext cx="444125" cy="314413"/>
            </a:xfrm>
            <a:custGeom>
              <a:avLst/>
              <a:gdLst/>
              <a:ahLst/>
              <a:cxnLst>
                <a:cxn ang="0">
                  <a:pos x="285" y="10"/>
                </a:cxn>
                <a:cxn ang="0">
                  <a:pos x="282" y="3"/>
                </a:cxn>
                <a:cxn ang="0">
                  <a:pos x="41" y="0"/>
                </a:cxn>
                <a:cxn ang="0">
                  <a:pos x="34" y="3"/>
                </a:cxn>
                <a:cxn ang="0">
                  <a:pos x="31" y="186"/>
                </a:cxn>
                <a:cxn ang="0">
                  <a:pos x="12" y="186"/>
                </a:cxn>
                <a:cxn ang="0">
                  <a:pos x="2" y="195"/>
                </a:cxn>
                <a:cxn ang="0">
                  <a:pos x="0" y="209"/>
                </a:cxn>
                <a:cxn ang="0">
                  <a:pos x="2" y="215"/>
                </a:cxn>
                <a:cxn ang="0">
                  <a:pos x="12" y="222"/>
                </a:cxn>
                <a:cxn ang="0">
                  <a:pos x="300" y="223"/>
                </a:cxn>
                <a:cxn ang="0">
                  <a:pos x="310" y="219"/>
                </a:cxn>
                <a:cxn ang="0">
                  <a:pos x="315" y="209"/>
                </a:cxn>
                <a:cxn ang="0">
                  <a:pos x="314" y="198"/>
                </a:cxn>
                <a:cxn ang="0">
                  <a:pos x="306" y="187"/>
                </a:cxn>
                <a:cxn ang="0">
                  <a:pos x="300" y="186"/>
                </a:cxn>
                <a:cxn ang="0">
                  <a:pos x="40" y="10"/>
                </a:cxn>
                <a:cxn ang="0">
                  <a:pos x="274" y="9"/>
                </a:cxn>
                <a:cxn ang="0">
                  <a:pos x="275" y="188"/>
                </a:cxn>
                <a:cxn ang="0">
                  <a:pos x="41" y="189"/>
                </a:cxn>
                <a:cxn ang="0">
                  <a:pos x="40" y="188"/>
                </a:cxn>
                <a:cxn ang="0">
                  <a:pos x="137" y="211"/>
                </a:cxn>
                <a:cxn ang="0">
                  <a:pos x="131" y="206"/>
                </a:cxn>
                <a:cxn ang="0">
                  <a:pos x="131" y="202"/>
                </a:cxn>
                <a:cxn ang="0">
                  <a:pos x="137" y="199"/>
                </a:cxn>
                <a:cxn ang="0">
                  <a:pos x="142" y="200"/>
                </a:cxn>
                <a:cxn ang="0">
                  <a:pos x="143" y="205"/>
                </a:cxn>
                <a:cxn ang="0">
                  <a:pos x="140" y="211"/>
                </a:cxn>
                <a:cxn ang="0">
                  <a:pos x="137" y="211"/>
                </a:cxn>
                <a:cxn ang="0">
                  <a:pos x="154" y="211"/>
                </a:cxn>
                <a:cxn ang="0">
                  <a:pos x="152" y="205"/>
                </a:cxn>
                <a:cxn ang="0">
                  <a:pos x="153" y="200"/>
                </a:cxn>
                <a:cxn ang="0">
                  <a:pos x="158" y="199"/>
                </a:cxn>
                <a:cxn ang="0">
                  <a:pos x="164" y="202"/>
                </a:cxn>
                <a:cxn ang="0">
                  <a:pos x="164" y="206"/>
                </a:cxn>
                <a:cxn ang="0">
                  <a:pos x="158" y="211"/>
                </a:cxn>
                <a:cxn ang="0">
                  <a:pos x="178" y="211"/>
                </a:cxn>
                <a:cxn ang="0">
                  <a:pos x="174" y="209"/>
                </a:cxn>
                <a:cxn ang="0">
                  <a:pos x="172" y="205"/>
                </a:cxn>
                <a:cxn ang="0">
                  <a:pos x="175" y="199"/>
                </a:cxn>
                <a:cxn ang="0">
                  <a:pos x="180" y="199"/>
                </a:cxn>
                <a:cxn ang="0">
                  <a:pos x="184" y="205"/>
                </a:cxn>
                <a:cxn ang="0">
                  <a:pos x="182" y="209"/>
                </a:cxn>
                <a:cxn ang="0">
                  <a:pos x="178" y="211"/>
                </a:cxn>
                <a:cxn ang="0">
                  <a:pos x="225" y="211"/>
                </a:cxn>
                <a:cxn ang="0">
                  <a:pos x="287" y="211"/>
                </a:cxn>
              </a:cxnLst>
              <a:rect l="0" t="0" r="r" b="b"/>
              <a:pathLst>
                <a:path w="315" h="223">
                  <a:moveTo>
                    <a:pt x="300" y="186"/>
                  </a:moveTo>
                  <a:lnTo>
                    <a:pt x="285" y="186"/>
                  </a:lnTo>
                  <a:lnTo>
                    <a:pt x="285" y="10"/>
                  </a:lnTo>
                  <a:lnTo>
                    <a:pt x="285" y="10"/>
                  </a:lnTo>
                  <a:lnTo>
                    <a:pt x="284" y="6"/>
                  </a:lnTo>
                  <a:lnTo>
                    <a:pt x="282" y="3"/>
                  </a:lnTo>
                  <a:lnTo>
                    <a:pt x="277" y="0"/>
                  </a:lnTo>
                  <a:lnTo>
                    <a:pt x="274" y="0"/>
                  </a:lnTo>
                  <a:lnTo>
                    <a:pt x="41" y="0"/>
                  </a:lnTo>
                  <a:lnTo>
                    <a:pt x="41" y="0"/>
                  </a:lnTo>
                  <a:lnTo>
                    <a:pt x="38" y="0"/>
                  </a:lnTo>
                  <a:lnTo>
                    <a:pt x="34" y="3"/>
                  </a:lnTo>
                  <a:lnTo>
                    <a:pt x="31" y="6"/>
                  </a:lnTo>
                  <a:lnTo>
                    <a:pt x="31" y="10"/>
                  </a:lnTo>
                  <a:lnTo>
                    <a:pt x="31" y="186"/>
                  </a:lnTo>
                  <a:lnTo>
                    <a:pt x="15" y="186"/>
                  </a:lnTo>
                  <a:lnTo>
                    <a:pt x="15" y="186"/>
                  </a:lnTo>
                  <a:lnTo>
                    <a:pt x="12" y="186"/>
                  </a:lnTo>
                  <a:lnTo>
                    <a:pt x="9" y="187"/>
                  </a:lnTo>
                  <a:lnTo>
                    <a:pt x="4" y="190"/>
                  </a:lnTo>
                  <a:lnTo>
                    <a:pt x="2" y="195"/>
                  </a:lnTo>
                  <a:lnTo>
                    <a:pt x="0" y="198"/>
                  </a:lnTo>
                  <a:lnTo>
                    <a:pt x="0" y="200"/>
                  </a:lnTo>
                  <a:lnTo>
                    <a:pt x="0" y="209"/>
                  </a:lnTo>
                  <a:lnTo>
                    <a:pt x="0" y="209"/>
                  </a:lnTo>
                  <a:lnTo>
                    <a:pt x="0" y="211"/>
                  </a:lnTo>
                  <a:lnTo>
                    <a:pt x="2" y="215"/>
                  </a:lnTo>
                  <a:lnTo>
                    <a:pt x="4" y="219"/>
                  </a:lnTo>
                  <a:lnTo>
                    <a:pt x="9" y="222"/>
                  </a:lnTo>
                  <a:lnTo>
                    <a:pt x="12" y="222"/>
                  </a:lnTo>
                  <a:lnTo>
                    <a:pt x="15" y="223"/>
                  </a:lnTo>
                  <a:lnTo>
                    <a:pt x="300" y="223"/>
                  </a:lnTo>
                  <a:lnTo>
                    <a:pt x="300" y="223"/>
                  </a:lnTo>
                  <a:lnTo>
                    <a:pt x="303" y="222"/>
                  </a:lnTo>
                  <a:lnTo>
                    <a:pt x="306" y="222"/>
                  </a:lnTo>
                  <a:lnTo>
                    <a:pt x="310" y="219"/>
                  </a:lnTo>
                  <a:lnTo>
                    <a:pt x="313" y="215"/>
                  </a:lnTo>
                  <a:lnTo>
                    <a:pt x="314" y="211"/>
                  </a:lnTo>
                  <a:lnTo>
                    <a:pt x="315" y="209"/>
                  </a:lnTo>
                  <a:lnTo>
                    <a:pt x="315" y="200"/>
                  </a:lnTo>
                  <a:lnTo>
                    <a:pt x="315" y="200"/>
                  </a:lnTo>
                  <a:lnTo>
                    <a:pt x="314" y="198"/>
                  </a:lnTo>
                  <a:lnTo>
                    <a:pt x="313" y="195"/>
                  </a:lnTo>
                  <a:lnTo>
                    <a:pt x="310" y="190"/>
                  </a:lnTo>
                  <a:lnTo>
                    <a:pt x="306" y="187"/>
                  </a:lnTo>
                  <a:lnTo>
                    <a:pt x="303" y="186"/>
                  </a:lnTo>
                  <a:lnTo>
                    <a:pt x="300" y="186"/>
                  </a:lnTo>
                  <a:lnTo>
                    <a:pt x="300" y="186"/>
                  </a:lnTo>
                  <a:lnTo>
                    <a:pt x="300" y="186"/>
                  </a:lnTo>
                  <a:close/>
                  <a:moveTo>
                    <a:pt x="40" y="188"/>
                  </a:moveTo>
                  <a:lnTo>
                    <a:pt x="40" y="10"/>
                  </a:lnTo>
                  <a:lnTo>
                    <a:pt x="40" y="10"/>
                  </a:lnTo>
                  <a:lnTo>
                    <a:pt x="41" y="9"/>
                  </a:lnTo>
                  <a:lnTo>
                    <a:pt x="274" y="9"/>
                  </a:lnTo>
                  <a:lnTo>
                    <a:pt x="274" y="9"/>
                  </a:lnTo>
                  <a:lnTo>
                    <a:pt x="275" y="10"/>
                  </a:lnTo>
                  <a:lnTo>
                    <a:pt x="275" y="188"/>
                  </a:lnTo>
                  <a:lnTo>
                    <a:pt x="275" y="188"/>
                  </a:lnTo>
                  <a:lnTo>
                    <a:pt x="274" y="189"/>
                  </a:lnTo>
                  <a:lnTo>
                    <a:pt x="41" y="189"/>
                  </a:lnTo>
                  <a:lnTo>
                    <a:pt x="41" y="189"/>
                  </a:lnTo>
                  <a:lnTo>
                    <a:pt x="40" y="188"/>
                  </a:lnTo>
                  <a:lnTo>
                    <a:pt x="40" y="188"/>
                  </a:lnTo>
                  <a:lnTo>
                    <a:pt x="40" y="188"/>
                  </a:lnTo>
                  <a:close/>
                  <a:moveTo>
                    <a:pt x="137" y="211"/>
                  </a:moveTo>
                  <a:lnTo>
                    <a:pt x="137" y="211"/>
                  </a:lnTo>
                  <a:lnTo>
                    <a:pt x="135" y="211"/>
                  </a:lnTo>
                  <a:lnTo>
                    <a:pt x="132" y="209"/>
                  </a:lnTo>
                  <a:lnTo>
                    <a:pt x="131" y="206"/>
                  </a:lnTo>
                  <a:lnTo>
                    <a:pt x="131" y="205"/>
                  </a:lnTo>
                  <a:lnTo>
                    <a:pt x="131" y="205"/>
                  </a:lnTo>
                  <a:lnTo>
                    <a:pt x="131" y="202"/>
                  </a:lnTo>
                  <a:lnTo>
                    <a:pt x="132" y="200"/>
                  </a:lnTo>
                  <a:lnTo>
                    <a:pt x="135" y="199"/>
                  </a:lnTo>
                  <a:lnTo>
                    <a:pt x="137" y="199"/>
                  </a:lnTo>
                  <a:lnTo>
                    <a:pt x="137" y="199"/>
                  </a:lnTo>
                  <a:lnTo>
                    <a:pt x="140" y="199"/>
                  </a:lnTo>
                  <a:lnTo>
                    <a:pt x="142" y="200"/>
                  </a:lnTo>
                  <a:lnTo>
                    <a:pt x="143" y="202"/>
                  </a:lnTo>
                  <a:lnTo>
                    <a:pt x="143" y="205"/>
                  </a:lnTo>
                  <a:lnTo>
                    <a:pt x="143" y="205"/>
                  </a:lnTo>
                  <a:lnTo>
                    <a:pt x="143" y="206"/>
                  </a:lnTo>
                  <a:lnTo>
                    <a:pt x="142" y="209"/>
                  </a:lnTo>
                  <a:lnTo>
                    <a:pt x="140" y="211"/>
                  </a:lnTo>
                  <a:lnTo>
                    <a:pt x="137" y="211"/>
                  </a:lnTo>
                  <a:lnTo>
                    <a:pt x="137" y="211"/>
                  </a:lnTo>
                  <a:lnTo>
                    <a:pt x="137" y="211"/>
                  </a:lnTo>
                  <a:close/>
                  <a:moveTo>
                    <a:pt x="158" y="211"/>
                  </a:moveTo>
                  <a:lnTo>
                    <a:pt x="158" y="211"/>
                  </a:lnTo>
                  <a:lnTo>
                    <a:pt x="154" y="211"/>
                  </a:lnTo>
                  <a:lnTo>
                    <a:pt x="153" y="209"/>
                  </a:lnTo>
                  <a:lnTo>
                    <a:pt x="152" y="206"/>
                  </a:lnTo>
                  <a:lnTo>
                    <a:pt x="152" y="205"/>
                  </a:lnTo>
                  <a:lnTo>
                    <a:pt x="152" y="205"/>
                  </a:lnTo>
                  <a:lnTo>
                    <a:pt x="152" y="202"/>
                  </a:lnTo>
                  <a:lnTo>
                    <a:pt x="153" y="200"/>
                  </a:lnTo>
                  <a:lnTo>
                    <a:pt x="154" y="199"/>
                  </a:lnTo>
                  <a:lnTo>
                    <a:pt x="158" y="199"/>
                  </a:lnTo>
                  <a:lnTo>
                    <a:pt x="158" y="199"/>
                  </a:lnTo>
                  <a:lnTo>
                    <a:pt x="159" y="199"/>
                  </a:lnTo>
                  <a:lnTo>
                    <a:pt x="162" y="200"/>
                  </a:lnTo>
                  <a:lnTo>
                    <a:pt x="164" y="202"/>
                  </a:lnTo>
                  <a:lnTo>
                    <a:pt x="164" y="205"/>
                  </a:lnTo>
                  <a:lnTo>
                    <a:pt x="164" y="205"/>
                  </a:lnTo>
                  <a:lnTo>
                    <a:pt x="164" y="206"/>
                  </a:lnTo>
                  <a:lnTo>
                    <a:pt x="162" y="209"/>
                  </a:lnTo>
                  <a:lnTo>
                    <a:pt x="159" y="211"/>
                  </a:lnTo>
                  <a:lnTo>
                    <a:pt x="158" y="211"/>
                  </a:lnTo>
                  <a:lnTo>
                    <a:pt x="158" y="211"/>
                  </a:lnTo>
                  <a:lnTo>
                    <a:pt x="158" y="211"/>
                  </a:lnTo>
                  <a:close/>
                  <a:moveTo>
                    <a:pt x="178" y="211"/>
                  </a:moveTo>
                  <a:lnTo>
                    <a:pt x="178" y="211"/>
                  </a:lnTo>
                  <a:lnTo>
                    <a:pt x="175" y="211"/>
                  </a:lnTo>
                  <a:lnTo>
                    <a:pt x="174" y="209"/>
                  </a:lnTo>
                  <a:lnTo>
                    <a:pt x="172" y="206"/>
                  </a:lnTo>
                  <a:lnTo>
                    <a:pt x="172" y="205"/>
                  </a:lnTo>
                  <a:lnTo>
                    <a:pt x="172" y="205"/>
                  </a:lnTo>
                  <a:lnTo>
                    <a:pt x="172" y="202"/>
                  </a:lnTo>
                  <a:lnTo>
                    <a:pt x="174" y="200"/>
                  </a:lnTo>
                  <a:lnTo>
                    <a:pt x="175" y="199"/>
                  </a:lnTo>
                  <a:lnTo>
                    <a:pt x="178" y="199"/>
                  </a:lnTo>
                  <a:lnTo>
                    <a:pt x="178" y="199"/>
                  </a:lnTo>
                  <a:lnTo>
                    <a:pt x="180" y="199"/>
                  </a:lnTo>
                  <a:lnTo>
                    <a:pt x="182" y="200"/>
                  </a:lnTo>
                  <a:lnTo>
                    <a:pt x="184" y="202"/>
                  </a:lnTo>
                  <a:lnTo>
                    <a:pt x="184" y="205"/>
                  </a:lnTo>
                  <a:lnTo>
                    <a:pt x="184" y="205"/>
                  </a:lnTo>
                  <a:lnTo>
                    <a:pt x="184" y="206"/>
                  </a:lnTo>
                  <a:lnTo>
                    <a:pt x="182" y="209"/>
                  </a:lnTo>
                  <a:lnTo>
                    <a:pt x="180" y="211"/>
                  </a:lnTo>
                  <a:lnTo>
                    <a:pt x="178" y="211"/>
                  </a:lnTo>
                  <a:lnTo>
                    <a:pt x="178" y="211"/>
                  </a:lnTo>
                  <a:lnTo>
                    <a:pt x="178" y="211"/>
                  </a:lnTo>
                  <a:close/>
                  <a:moveTo>
                    <a:pt x="287" y="211"/>
                  </a:moveTo>
                  <a:lnTo>
                    <a:pt x="225" y="211"/>
                  </a:lnTo>
                  <a:lnTo>
                    <a:pt x="225" y="199"/>
                  </a:lnTo>
                  <a:lnTo>
                    <a:pt x="287" y="199"/>
                  </a:lnTo>
                  <a:lnTo>
                    <a:pt x="287" y="211"/>
                  </a:lnTo>
                  <a:lnTo>
                    <a:pt x="287" y="2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 name="Freeform 143"/>
            <p:cNvSpPr>
              <a:spLocks/>
            </p:cNvSpPr>
            <p:nvPr/>
          </p:nvSpPr>
          <p:spPr bwMode="auto">
            <a:xfrm>
              <a:off x="11239721" y="3428759"/>
              <a:ext cx="173421" cy="40888"/>
            </a:xfrm>
            <a:custGeom>
              <a:avLst/>
              <a:gdLst/>
              <a:ahLst/>
              <a:cxnLst>
                <a:cxn ang="0">
                  <a:pos x="0" y="21"/>
                </a:cxn>
                <a:cxn ang="0">
                  <a:pos x="5" y="29"/>
                </a:cxn>
                <a:cxn ang="0">
                  <a:pos x="5" y="29"/>
                </a:cxn>
                <a:cxn ang="0">
                  <a:pos x="11" y="24"/>
                </a:cxn>
                <a:cxn ang="0">
                  <a:pos x="18" y="21"/>
                </a:cxn>
                <a:cxn ang="0">
                  <a:pos x="25" y="17"/>
                </a:cxn>
                <a:cxn ang="0">
                  <a:pos x="32" y="14"/>
                </a:cxn>
                <a:cxn ang="0">
                  <a:pos x="39" y="13"/>
                </a:cxn>
                <a:cxn ang="0">
                  <a:pos x="46" y="10"/>
                </a:cxn>
                <a:cxn ang="0">
                  <a:pos x="54" y="9"/>
                </a:cxn>
                <a:cxn ang="0">
                  <a:pos x="62" y="9"/>
                </a:cxn>
                <a:cxn ang="0">
                  <a:pos x="68" y="9"/>
                </a:cxn>
                <a:cxn ang="0">
                  <a:pos x="77" y="10"/>
                </a:cxn>
                <a:cxn ang="0">
                  <a:pos x="84" y="13"/>
                </a:cxn>
                <a:cxn ang="0">
                  <a:pos x="91" y="14"/>
                </a:cxn>
                <a:cxn ang="0">
                  <a:pos x="98" y="17"/>
                </a:cxn>
                <a:cxn ang="0">
                  <a:pos x="105" y="20"/>
                </a:cxn>
                <a:cxn ang="0">
                  <a:pos x="112" y="24"/>
                </a:cxn>
                <a:cxn ang="0">
                  <a:pos x="118" y="29"/>
                </a:cxn>
                <a:cxn ang="0">
                  <a:pos x="123" y="21"/>
                </a:cxn>
                <a:cxn ang="0">
                  <a:pos x="123" y="21"/>
                </a:cxn>
                <a:cxn ang="0">
                  <a:pos x="116" y="15"/>
                </a:cxn>
                <a:cxn ang="0">
                  <a:pos x="109" y="11"/>
                </a:cxn>
                <a:cxn ang="0">
                  <a:pos x="101" y="7"/>
                </a:cxn>
                <a:cxn ang="0">
                  <a:pos x="94" y="4"/>
                </a:cxn>
                <a:cxn ang="0">
                  <a:pos x="85" y="2"/>
                </a:cxn>
                <a:cxn ang="0">
                  <a:pos x="78" y="1"/>
                </a:cxn>
                <a:cxn ang="0">
                  <a:pos x="69" y="0"/>
                </a:cxn>
                <a:cxn ang="0">
                  <a:pos x="62" y="0"/>
                </a:cxn>
                <a:cxn ang="0">
                  <a:pos x="54" y="0"/>
                </a:cxn>
                <a:cxn ang="0">
                  <a:pos x="45" y="1"/>
                </a:cxn>
                <a:cxn ang="0">
                  <a:pos x="37" y="2"/>
                </a:cxn>
                <a:cxn ang="0">
                  <a:pos x="29" y="4"/>
                </a:cxn>
                <a:cxn ang="0">
                  <a:pos x="21" y="8"/>
                </a:cxn>
                <a:cxn ang="0">
                  <a:pos x="14" y="11"/>
                </a:cxn>
                <a:cxn ang="0">
                  <a:pos x="8" y="16"/>
                </a:cxn>
                <a:cxn ang="0">
                  <a:pos x="0" y="21"/>
                </a:cxn>
                <a:cxn ang="0">
                  <a:pos x="0" y="21"/>
                </a:cxn>
                <a:cxn ang="0">
                  <a:pos x="0" y="21"/>
                </a:cxn>
              </a:cxnLst>
              <a:rect l="0" t="0" r="r" b="b"/>
              <a:pathLst>
                <a:path w="123" h="29">
                  <a:moveTo>
                    <a:pt x="0" y="21"/>
                  </a:moveTo>
                  <a:lnTo>
                    <a:pt x="5" y="29"/>
                  </a:lnTo>
                  <a:lnTo>
                    <a:pt x="5" y="29"/>
                  </a:lnTo>
                  <a:lnTo>
                    <a:pt x="11" y="24"/>
                  </a:lnTo>
                  <a:lnTo>
                    <a:pt x="18" y="21"/>
                  </a:lnTo>
                  <a:lnTo>
                    <a:pt x="25" y="17"/>
                  </a:lnTo>
                  <a:lnTo>
                    <a:pt x="32" y="14"/>
                  </a:lnTo>
                  <a:lnTo>
                    <a:pt x="39" y="13"/>
                  </a:lnTo>
                  <a:lnTo>
                    <a:pt x="46" y="10"/>
                  </a:lnTo>
                  <a:lnTo>
                    <a:pt x="54" y="9"/>
                  </a:lnTo>
                  <a:lnTo>
                    <a:pt x="62" y="9"/>
                  </a:lnTo>
                  <a:lnTo>
                    <a:pt x="68" y="9"/>
                  </a:lnTo>
                  <a:lnTo>
                    <a:pt x="77" y="10"/>
                  </a:lnTo>
                  <a:lnTo>
                    <a:pt x="84" y="13"/>
                  </a:lnTo>
                  <a:lnTo>
                    <a:pt x="91" y="14"/>
                  </a:lnTo>
                  <a:lnTo>
                    <a:pt x="98" y="17"/>
                  </a:lnTo>
                  <a:lnTo>
                    <a:pt x="105" y="20"/>
                  </a:lnTo>
                  <a:lnTo>
                    <a:pt x="112" y="24"/>
                  </a:lnTo>
                  <a:lnTo>
                    <a:pt x="118" y="29"/>
                  </a:lnTo>
                  <a:lnTo>
                    <a:pt x="123" y="21"/>
                  </a:lnTo>
                  <a:lnTo>
                    <a:pt x="123" y="21"/>
                  </a:lnTo>
                  <a:lnTo>
                    <a:pt x="116" y="15"/>
                  </a:lnTo>
                  <a:lnTo>
                    <a:pt x="109" y="11"/>
                  </a:lnTo>
                  <a:lnTo>
                    <a:pt x="101" y="7"/>
                  </a:lnTo>
                  <a:lnTo>
                    <a:pt x="94" y="4"/>
                  </a:lnTo>
                  <a:lnTo>
                    <a:pt x="85" y="2"/>
                  </a:lnTo>
                  <a:lnTo>
                    <a:pt x="78" y="1"/>
                  </a:lnTo>
                  <a:lnTo>
                    <a:pt x="69" y="0"/>
                  </a:lnTo>
                  <a:lnTo>
                    <a:pt x="62" y="0"/>
                  </a:lnTo>
                  <a:lnTo>
                    <a:pt x="54" y="0"/>
                  </a:lnTo>
                  <a:lnTo>
                    <a:pt x="45" y="1"/>
                  </a:lnTo>
                  <a:lnTo>
                    <a:pt x="37" y="2"/>
                  </a:lnTo>
                  <a:lnTo>
                    <a:pt x="29" y="4"/>
                  </a:lnTo>
                  <a:lnTo>
                    <a:pt x="21" y="8"/>
                  </a:lnTo>
                  <a:lnTo>
                    <a:pt x="14" y="11"/>
                  </a:lnTo>
                  <a:lnTo>
                    <a:pt x="8" y="16"/>
                  </a:lnTo>
                  <a:lnTo>
                    <a:pt x="0" y="21"/>
                  </a:lnTo>
                  <a:lnTo>
                    <a:pt x="0" y="21"/>
                  </a:lnTo>
                  <a:lnTo>
                    <a:pt x="0"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0" name="Freeform 144"/>
            <p:cNvSpPr>
              <a:spLocks/>
            </p:cNvSpPr>
            <p:nvPr/>
          </p:nvSpPr>
          <p:spPr bwMode="auto">
            <a:xfrm>
              <a:off x="11311627" y="3550012"/>
              <a:ext cx="33838" cy="33838"/>
            </a:xfrm>
            <a:custGeom>
              <a:avLst/>
              <a:gdLst/>
              <a:ahLst/>
              <a:cxnLst>
                <a:cxn ang="0">
                  <a:pos x="12" y="0"/>
                </a:cxn>
                <a:cxn ang="0">
                  <a:pos x="12" y="0"/>
                </a:cxn>
                <a:cxn ang="0">
                  <a:pos x="7" y="1"/>
                </a:cxn>
                <a:cxn ang="0">
                  <a:pos x="4" y="3"/>
                </a:cxn>
                <a:cxn ang="0">
                  <a:pos x="1" y="8"/>
                </a:cxn>
                <a:cxn ang="0">
                  <a:pos x="0" y="12"/>
                </a:cxn>
                <a:cxn ang="0">
                  <a:pos x="0" y="12"/>
                </a:cxn>
                <a:cxn ang="0">
                  <a:pos x="1" y="16"/>
                </a:cxn>
                <a:cxn ang="0">
                  <a:pos x="4" y="20"/>
                </a:cxn>
                <a:cxn ang="0">
                  <a:pos x="7" y="23"/>
                </a:cxn>
                <a:cxn ang="0">
                  <a:pos x="12" y="24"/>
                </a:cxn>
                <a:cxn ang="0">
                  <a:pos x="12" y="24"/>
                </a:cxn>
                <a:cxn ang="0">
                  <a:pos x="17" y="23"/>
                </a:cxn>
                <a:cxn ang="0">
                  <a:pos x="21" y="20"/>
                </a:cxn>
                <a:cxn ang="0">
                  <a:pos x="23" y="16"/>
                </a:cxn>
                <a:cxn ang="0">
                  <a:pos x="24" y="12"/>
                </a:cxn>
                <a:cxn ang="0">
                  <a:pos x="24" y="12"/>
                </a:cxn>
                <a:cxn ang="0">
                  <a:pos x="23" y="8"/>
                </a:cxn>
                <a:cxn ang="0">
                  <a:pos x="21" y="3"/>
                </a:cxn>
                <a:cxn ang="0">
                  <a:pos x="17" y="1"/>
                </a:cxn>
                <a:cxn ang="0">
                  <a:pos x="12" y="0"/>
                </a:cxn>
                <a:cxn ang="0">
                  <a:pos x="12" y="0"/>
                </a:cxn>
                <a:cxn ang="0">
                  <a:pos x="12" y="0"/>
                </a:cxn>
              </a:cxnLst>
              <a:rect l="0" t="0" r="r" b="b"/>
              <a:pathLst>
                <a:path w="24" h="24">
                  <a:moveTo>
                    <a:pt x="12" y="0"/>
                  </a:moveTo>
                  <a:lnTo>
                    <a:pt x="12" y="0"/>
                  </a:lnTo>
                  <a:lnTo>
                    <a:pt x="7" y="1"/>
                  </a:lnTo>
                  <a:lnTo>
                    <a:pt x="4" y="3"/>
                  </a:lnTo>
                  <a:lnTo>
                    <a:pt x="1" y="8"/>
                  </a:lnTo>
                  <a:lnTo>
                    <a:pt x="0" y="12"/>
                  </a:lnTo>
                  <a:lnTo>
                    <a:pt x="0" y="12"/>
                  </a:lnTo>
                  <a:lnTo>
                    <a:pt x="1" y="16"/>
                  </a:lnTo>
                  <a:lnTo>
                    <a:pt x="4" y="20"/>
                  </a:lnTo>
                  <a:lnTo>
                    <a:pt x="7" y="23"/>
                  </a:lnTo>
                  <a:lnTo>
                    <a:pt x="12" y="24"/>
                  </a:lnTo>
                  <a:lnTo>
                    <a:pt x="12" y="24"/>
                  </a:lnTo>
                  <a:lnTo>
                    <a:pt x="17" y="23"/>
                  </a:lnTo>
                  <a:lnTo>
                    <a:pt x="21" y="20"/>
                  </a:lnTo>
                  <a:lnTo>
                    <a:pt x="23" y="16"/>
                  </a:lnTo>
                  <a:lnTo>
                    <a:pt x="24" y="12"/>
                  </a:lnTo>
                  <a:lnTo>
                    <a:pt x="24" y="12"/>
                  </a:lnTo>
                  <a:lnTo>
                    <a:pt x="23" y="8"/>
                  </a:lnTo>
                  <a:lnTo>
                    <a:pt x="21" y="3"/>
                  </a:lnTo>
                  <a:lnTo>
                    <a:pt x="17" y="1"/>
                  </a:lnTo>
                  <a:lnTo>
                    <a:pt x="12" y="0"/>
                  </a:lnTo>
                  <a:lnTo>
                    <a:pt x="12" y="0"/>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1" name="Freeform 145"/>
            <p:cNvSpPr>
              <a:spLocks/>
            </p:cNvSpPr>
            <p:nvPr/>
          </p:nvSpPr>
          <p:spPr bwMode="auto">
            <a:xfrm>
              <a:off x="11282018" y="3507715"/>
              <a:ext cx="88825" cy="38068"/>
            </a:xfrm>
            <a:custGeom>
              <a:avLst/>
              <a:gdLst/>
              <a:ahLst/>
              <a:cxnLst>
                <a:cxn ang="0">
                  <a:pos x="4" y="13"/>
                </a:cxn>
                <a:cxn ang="0">
                  <a:pos x="4" y="13"/>
                </a:cxn>
                <a:cxn ang="0">
                  <a:pos x="0" y="16"/>
                </a:cxn>
                <a:cxn ang="0">
                  <a:pos x="6" y="27"/>
                </a:cxn>
                <a:cxn ang="0">
                  <a:pos x="6" y="27"/>
                </a:cxn>
                <a:cxn ang="0">
                  <a:pos x="8" y="23"/>
                </a:cxn>
                <a:cxn ang="0">
                  <a:pos x="11" y="20"/>
                </a:cxn>
                <a:cxn ang="0">
                  <a:pos x="11" y="20"/>
                </a:cxn>
                <a:cxn ang="0">
                  <a:pos x="16" y="16"/>
                </a:cxn>
                <a:cxn ang="0">
                  <a:pos x="21" y="13"/>
                </a:cxn>
                <a:cxn ang="0">
                  <a:pos x="26" y="11"/>
                </a:cxn>
                <a:cxn ang="0">
                  <a:pos x="32" y="11"/>
                </a:cxn>
                <a:cxn ang="0">
                  <a:pos x="38" y="11"/>
                </a:cxn>
                <a:cxn ang="0">
                  <a:pos x="43" y="13"/>
                </a:cxn>
                <a:cxn ang="0">
                  <a:pos x="48" y="16"/>
                </a:cxn>
                <a:cxn ang="0">
                  <a:pos x="53" y="20"/>
                </a:cxn>
                <a:cxn ang="0">
                  <a:pos x="53" y="20"/>
                </a:cxn>
                <a:cxn ang="0">
                  <a:pos x="57" y="26"/>
                </a:cxn>
                <a:cxn ang="0">
                  <a:pos x="63" y="16"/>
                </a:cxn>
                <a:cxn ang="0">
                  <a:pos x="63" y="16"/>
                </a:cxn>
                <a:cxn ang="0">
                  <a:pos x="59" y="13"/>
                </a:cxn>
                <a:cxn ang="0">
                  <a:pos x="59" y="13"/>
                </a:cxn>
                <a:cxn ang="0">
                  <a:pos x="54" y="7"/>
                </a:cxn>
                <a:cxn ang="0">
                  <a:pos x="46" y="4"/>
                </a:cxn>
                <a:cxn ang="0">
                  <a:pos x="39" y="1"/>
                </a:cxn>
                <a:cxn ang="0">
                  <a:pos x="32" y="0"/>
                </a:cxn>
                <a:cxn ang="0">
                  <a:pos x="25" y="1"/>
                </a:cxn>
                <a:cxn ang="0">
                  <a:pos x="17" y="4"/>
                </a:cxn>
                <a:cxn ang="0">
                  <a:pos x="10" y="7"/>
                </a:cxn>
                <a:cxn ang="0">
                  <a:pos x="4" y="13"/>
                </a:cxn>
                <a:cxn ang="0">
                  <a:pos x="4" y="13"/>
                </a:cxn>
                <a:cxn ang="0">
                  <a:pos x="4" y="13"/>
                </a:cxn>
              </a:cxnLst>
              <a:rect l="0" t="0" r="r" b="b"/>
              <a:pathLst>
                <a:path w="63" h="27">
                  <a:moveTo>
                    <a:pt x="4" y="13"/>
                  </a:moveTo>
                  <a:lnTo>
                    <a:pt x="4" y="13"/>
                  </a:lnTo>
                  <a:lnTo>
                    <a:pt x="0" y="16"/>
                  </a:lnTo>
                  <a:lnTo>
                    <a:pt x="6" y="27"/>
                  </a:lnTo>
                  <a:lnTo>
                    <a:pt x="6" y="27"/>
                  </a:lnTo>
                  <a:lnTo>
                    <a:pt x="8" y="23"/>
                  </a:lnTo>
                  <a:lnTo>
                    <a:pt x="11" y="20"/>
                  </a:lnTo>
                  <a:lnTo>
                    <a:pt x="11" y="20"/>
                  </a:lnTo>
                  <a:lnTo>
                    <a:pt x="16" y="16"/>
                  </a:lnTo>
                  <a:lnTo>
                    <a:pt x="21" y="13"/>
                  </a:lnTo>
                  <a:lnTo>
                    <a:pt x="26" y="11"/>
                  </a:lnTo>
                  <a:lnTo>
                    <a:pt x="32" y="11"/>
                  </a:lnTo>
                  <a:lnTo>
                    <a:pt x="38" y="11"/>
                  </a:lnTo>
                  <a:lnTo>
                    <a:pt x="43" y="13"/>
                  </a:lnTo>
                  <a:lnTo>
                    <a:pt x="48" y="16"/>
                  </a:lnTo>
                  <a:lnTo>
                    <a:pt x="53" y="20"/>
                  </a:lnTo>
                  <a:lnTo>
                    <a:pt x="53" y="20"/>
                  </a:lnTo>
                  <a:lnTo>
                    <a:pt x="57" y="26"/>
                  </a:lnTo>
                  <a:lnTo>
                    <a:pt x="63" y="16"/>
                  </a:lnTo>
                  <a:lnTo>
                    <a:pt x="63" y="16"/>
                  </a:lnTo>
                  <a:lnTo>
                    <a:pt x="59" y="13"/>
                  </a:lnTo>
                  <a:lnTo>
                    <a:pt x="59" y="13"/>
                  </a:lnTo>
                  <a:lnTo>
                    <a:pt x="54" y="7"/>
                  </a:lnTo>
                  <a:lnTo>
                    <a:pt x="46" y="4"/>
                  </a:lnTo>
                  <a:lnTo>
                    <a:pt x="39" y="1"/>
                  </a:lnTo>
                  <a:lnTo>
                    <a:pt x="32" y="0"/>
                  </a:lnTo>
                  <a:lnTo>
                    <a:pt x="25" y="1"/>
                  </a:lnTo>
                  <a:lnTo>
                    <a:pt x="17" y="4"/>
                  </a:lnTo>
                  <a:lnTo>
                    <a:pt x="10" y="7"/>
                  </a:lnTo>
                  <a:lnTo>
                    <a:pt x="4" y="13"/>
                  </a:lnTo>
                  <a:lnTo>
                    <a:pt x="4" y="13"/>
                  </a:lnTo>
                  <a:lnTo>
                    <a:pt x="4"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2" name="Freeform 146"/>
            <p:cNvSpPr>
              <a:spLocks/>
            </p:cNvSpPr>
            <p:nvPr/>
          </p:nvSpPr>
          <p:spPr bwMode="auto">
            <a:xfrm>
              <a:off x="11260870" y="3469646"/>
              <a:ext cx="131123" cy="38068"/>
            </a:xfrm>
            <a:custGeom>
              <a:avLst/>
              <a:gdLst/>
              <a:ahLst/>
              <a:cxnLst>
                <a:cxn ang="0">
                  <a:pos x="0" y="18"/>
                </a:cxn>
                <a:cxn ang="0">
                  <a:pos x="5" y="27"/>
                </a:cxn>
                <a:cxn ang="0">
                  <a:pos x="5" y="27"/>
                </a:cxn>
                <a:cxn ang="0">
                  <a:pos x="5" y="27"/>
                </a:cxn>
                <a:cxn ang="0">
                  <a:pos x="10" y="23"/>
                </a:cxn>
                <a:cxn ang="0">
                  <a:pos x="14" y="19"/>
                </a:cxn>
                <a:cxn ang="0">
                  <a:pos x="25" y="15"/>
                </a:cxn>
                <a:cxn ang="0">
                  <a:pos x="36" y="11"/>
                </a:cxn>
                <a:cxn ang="0">
                  <a:pos x="47" y="10"/>
                </a:cxn>
                <a:cxn ang="0">
                  <a:pos x="58" y="11"/>
                </a:cxn>
                <a:cxn ang="0">
                  <a:pos x="69" y="15"/>
                </a:cxn>
                <a:cxn ang="0">
                  <a:pos x="80" y="19"/>
                </a:cxn>
                <a:cxn ang="0">
                  <a:pos x="83" y="23"/>
                </a:cxn>
                <a:cxn ang="0">
                  <a:pos x="88" y="27"/>
                </a:cxn>
                <a:cxn ang="0">
                  <a:pos x="93" y="18"/>
                </a:cxn>
                <a:cxn ang="0">
                  <a:pos x="93" y="18"/>
                </a:cxn>
                <a:cxn ang="0">
                  <a:pos x="88" y="13"/>
                </a:cxn>
                <a:cxn ang="0">
                  <a:pos x="82" y="11"/>
                </a:cxn>
                <a:cxn ang="0">
                  <a:pos x="77" y="7"/>
                </a:cxn>
                <a:cxn ang="0">
                  <a:pos x="71" y="5"/>
                </a:cxn>
                <a:cxn ang="0">
                  <a:pos x="58" y="1"/>
                </a:cxn>
                <a:cxn ang="0">
                  <a:pos x="47" y="0"/>
                </a:cxn>
                <a:cxn ang="0">
                  <a:pos x="34" y="1"/>
                </a:cxn>
                <a:cxn ang="0">
                  <a:pos x="22" y="5"/>
                </a:cxn>
                <a:cxn ang="0">
                  <a:pos x="16" y="7"/>
                </a:cxn>
                <a:cxn ang="0">
                  <a:pos x="10" y="11"/>
                </a:cxn>
                <a:cxn ang="0">
                  <a:pos x="5" y="15"/>
                </a:cxn>
                <a:cxn ang="0">
                  <a:pos x="0" y="18"/>
                </a:cxn>
                <a:cxn ang="0">
                  <a:pos x="0" y="18"/>
                </a:cxn>
                <a:cxn ang="0">
                  <a:pos x="0" y="18"/>
                </a:cxn>
              </a:cxnLst>
              <a:rect l="0" t="0" r="r" b="b"/>
              <a:pathLst>
                <a:path w="93" h="27">
                  <a:moveTo>
                    <a:pt x="0" y="18"/>
                  </a:moveTo>
                  <a:lnTo>
                    <a:pt x="5" y="27"/>
                  </a:lnTo>
                  <a:lnTo>
                    <a:pt x="5" y="27"/>
                  </a:lnTo>
                  <a:lnTo>
                    <a:pt x="5" y="27"/>
                  </a:lnTo>
                  <a:lnTo>
                    <a:pt x="10" y="23"/>
                  </a:lnTo>
                  <a:lnTo>
                    <a:pt x="14" y="19"/>
                  </a:lnTo>
                  <a:lnTo>
                    <a:pt x="25" y="15"/>
                  </a:lnTo>
                  <a:lnTo>
                    <a:pt x="36" y="11"/>
                  </a:lnTo>
                  <a:lnTo>
                    <a:pt x="47" y="10"/>
                  </a:lnTo>
                  <a:lnTo>
                    <a:pt x="58" y="11"/>
                  </a:lnTo>
                  <a:lnTo>
                    <a:pt x="69" y="15"/>
                  </a:lnTo>
                  <a:lnTo>
                    <a:pt x="80" y="19"/>
                  </a:lnTo>
                  <a:lnTo>
                    <a:pt x="83" y="23"/>
                  </a:lnTo>
                  <a:lnTo>
                    <a:pt x="88" y="27"/>
                  </a:lnTo>
                  <a:lnTo>
                    <a:pt x="93" y="18"/>
                  </a:lnTo>
                  <a:lnTo>
                    <a:pt x="93" y="18"/>
                  </a:lnTo>
                  <a:lnTo>
                    <a:pt x="88" y="13"/>
                  </a:lnTo>
                  <a:lnTo>
                    <a:pt x="82" y="11"/>
                  </a:lnTo>
                  <a:lnTo>
                    <a:pt x="77" y="7"/>
                  </a:lnTo>
                  <a:lnTo>
                    <a:pt x="71" y="5"/>
                  </a:lnTo>
                  <a:lnTo>
                    <a:pt x="58" y="1"/>
                  </a:lnTo>
                  <a:lnTo>
                    <a:pt x="47" y="0"/>
                  </a:lnTo>
                  <a:lnTo>
                    <a:pt x="34" y="1"/>
                  </a:lnTo>
                  <a:lnTo>
                    <a:pt x="22" y="5"/>
                  </a:lnTo>
                  <a:lnTo>
                    <a:pt x="16" y="7"/>
                  </a:lnTo>
                  <a:lnTo>
                    <a:pt x="10" y="11"/>
                  </a:lnTo>
                  <a:lnTo>
                    <a:pt x="5" y="15"/>
                  </a:lnTo>
                  <a:lnTo>
                    <a:pt x="0" y="18"/>
                  </a:lnTo>
                  <a:lnTo>
                    <a:pt x="0" y="18"/>
                  </a:lnTo>
                  <a:lnTo>
                    <a:pt x="0"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13" name="Freeform 57"/>
          <p:cNvSpPr>
            <a:spLocks/>
          </p:cNvSpPr>
          <p:nvPr/>
        </p:nvSpPr>
        <p:spPr bwMode="auto">
          <a:xfrm>
            <a:off x="5254087" y="2965946"/>
            <a:ext cx="540000" cy="5400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14" name="Groupe 113"/>
          <p:cNvGrpSpPr/>
          <p:nvPr/>
        </p:nvGrpSpPr>
        <p:grpSpPr>
          <a:xfrm>
            <a:off x="5330769" y="3038201"/>
            <a:ext cx="390506" cy="338534"/>
            <a:chOff x="10508211" y="3313146"/>
            <a:chExt cx="486284" cy="421566"/>
          </a:xfrm>
        </p:grpSpPr>
        <p:sp>
          <p:nvSpPr>
            <p:cNvPr id="115" name="Freeform 114"/>
            <p:cNvSpPr>
              <a:spLocks/>
            </p:cNvSpPr>
            <p:nvPr/>
          </p:nvSpPr>
          <p:spPr bwMode="auto">
            <a:xfrm>
              <a:off x="10629782" y="3378002"/>
              <a:ext cx="121571" cy="67676"/>
            </a:xfrm>
            <a:custGeom>
              <a:avLst/>
              <a:gdLst/>
              <a:ahLst/>
              <a:cxnLst>
                <a:cxn ang="0">
                  <a:pos x="68" y="0"/>
                </a:cxn>
                <a:cxn ang="0">
                  <a:pos x="31" y="0"/>
                </a:cxn>
                <a:cxn ang="0">
                  <a:pos x="29" y="0"/>
                </a:cxn>
                <a:cxn ang="0">
                  <a:pos x="22" y="2"/>
                </a:cxn>
                <a:cxn ang="0">
                  <a:pos x="6" y="22"/>
                </a:cxn>
                <a:cxn ang="0">
                  <a:pos x="0" y="56"/>
                </a:cxn>
                <a:cxn ang="0">
                  <a:pos x="16" y="56"/>
                </a:cxn>
                <a:cxn ang="0">
                  <a:pos x="23" y="25"/>
                </a:cxn>
                <a:cxn ang="0">
                  <a:pos x="23" y="56"/>
                </a:cxn>
                <a:cxn ang="0">
                  <a:pos x="79" y="56"/>
                </a:cxn>
                <a:cxn ang="0">
                  <a:pos x="79" y="25"/>
                </a:cxn>
                <a:cxn ang="0">
                  <a:pos x="81" y="30"/>
                </a:cxn>
                <a:cxn ang="0">
                  <a:pos x="86" y="56"/>
                </a:cxn>
                <a:cxn ang="0">
                  <a:pos x="102" y="56"/>
                </a:cxn>
                <a:cxn ang="0">
                  <a:pos x="91" y="13"/>
                </a:cxn>
                <a:cxn ang="0">
                  <a:pos x="80" y="2"/>
                </a:cxn>
                <a:cxn ang="0">
                  <a:pos x="76" y="1"/>
                </a:cxn>
              </a:cxnLst>
              <a:rect l="0" t="0" r="r" b="b"/>
              <a:pathLst>
                <a:path w="102" h="56">
                  <a:moveTo>
                    <a:pt x="68" y="0"/>
                  </a:moveTo>
                  <a:cubicBezTo>
                    <a:pt x="31" y="0"/>
                    <a:pt x="31" y="0"/>
                    <a:pt x="31" y="0"/>
                  </a:cubicBezTo>
                  <a:cubicBezTo>
                    <a:pt x="30" y="0"/>
                    <a:pt x="29" y="0"/>
                    <a:pt x="29" y="0"/>
                  </a:cubicBezTo>
                  <a:cubicBezTo>
                    <a:pt x="27" y="1"/>
                    <a:pt x="25" y="1"/>
                    <a:pt x="22" y="2"/>
                  </a:cubicBezTo>
                  <a:cubicBezTo>
                    <a:pt x="17" y="5"/>
                    <a:pt x="11" y="11"/>
                    <a:pt x="6" y="22"/>
                  </a:cubicBezTo>
                  <a:cubicBezTo>
                    <a:pt x="3" y="30"/>
                    <a:pt x="1" y="41"/>
                    <a:pt x="0" y="56"/>
                  </a:cubicBezTo>
                  <a:cubicBezTo>
                    <a:pt x="16" y="56"/>
                    <a:pt x="16" y="56"/>
                    <a:pt x="16" y="56"/>
                  </a:cubicBezTo>
                  <a:cubicBezTo>
                    <a:pt x="17" y="41"/>
                    <a:pt x="20" y="31"/>
                    <a:pt x="23" y="25"/>
                  </a:cubicBezTo>
                  <a:cubicBezTo>
                    <a:pt x="23" y="56"/>
                    <a:pt x="23" y="56"/>
                    <a:pt x="23" y="56"/>
                  </a:cubicBezTo>
                  <a:cubicBezTo>
                    <a:pt x="79" y="56"/>
                    <a:pt x="79" y="56"/>
                    <a:pt x="79" y="56"/>
                  </a:cubicBezTo>
                  <a:cubicBezTo>
                    <a:pt x="79" y="25"/>
                    <a:pt x="79" y="25"/>
                    <a:pt x="79" y="25"/>
                  </a:cubicBezTo>
                  <a:cubicBezTo>
                    <a:pt x="80" y="26"/>
                    <a:pt x="80" y="28"/>
                    <a:pt x="81" y="30"/>
                  </a:cubicBezTo>
                  <a:cubicBezTo>
                    <a:pt x="83" y="35"/>
                    <a:pt x="85" y="44"/>
                    <a:pt x="86" y="56"/>
                  </a:cubicBezTo>
                  <a:cubicBezTo>
                    <a:pt x="102" y="56"/>
                    <a:pt x="102" y="56"/>
                    <a:pt x="102" y="56"/>
                  </a:cubicBezTo>
                  <a:cubicBezTo>
                    <a:pt x="101" y="34"/>
                    <a:pt x="97" y="21"/>
                    <a:pt x="91" y="13"/>
                  </a:cubicBezTo>
                  <a:cubicBezTo>
                    <a:pt x="88" y="8"/>
                    <a:pt x="84" y="4"/>
                    <a:pt x="80" y="2"/>
                  </a:cubicBezTo>
                  <a:cubicBezTo>
                    <a:pt x="79" y="2"/>
                    <a:pt x="77" y="1"/>
                    <a:pt x="76"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6" name="Freeform 115"/>
            <p:cNvSpPr>
              <a:spLocks/>
            </p:cNvSpPr>
            <p:nvPr/>
          </p:nvSpPr>
          <p:spPr bwMode="auto">
            <a:xfrm>
              <a:off x="10660881" y="3313146"/>
              <a:ext cx="60786" cy="60627"/>
            </a:xfrm>
            <a:custGeom>
              <a:avLst/>
              <a:gdLst/>
              <a:ahLst/>
              <a:cxnLst>
                <a:cxn ang="0">
                  <a:pos x="21" y="48"/>
                </a:cxn>
                <a:cxn ang="0">
                  <a:pos x="49" y="31"/>
                </a:cxn>
                <a:cxn ang="0">
                  <a:pos x="31" y="3"/>
                </a:cxn>
                <a:cxn ang="0">
                  <a:pos x="3" y="20"/>
                </a:cxn>
                <a:cxn ang="0">
                  <a:pos x="21" y="48"/>
                </a:cxn>
              </a:cxnLst>
              <a:rect l="0" t="0" r="r" b="b"/>
              <a:pathLst>
                <a:path w="52" h="51">
                  <a:moveTo>
                    <a:pt x="21" y="48"/>
                  </a:moveTo>
                  <a:cubicBezTo>
                    <a:pt x="33" y="51"/>
                    <a:pt x="46" y="44"/>
                    <a:pt x="49" y="31"/>
                  </a:cubicBezTo>
                  <a:cubicBezTo>
                    <a:pt x="52" y="19"/>
                    <a:pt x="44" y="6"/>
                    <a:pt x="31" y="3"/>
                  </a:cubicBezTo>
                  <a:cubicBezTo>
                    <a:pt x="19" y="0"/>
                    <a:pt x="6" y="8"/>
                    <a:pt x="3" y="20"/>
                  </a:cubicBezTo>
                  <a:cubicBezTo>
                    <a:pt x="0" y="33"/>
                    <a:pt x="8" y="46"/>
                    <a:pt x="21"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7" name="Freeform 116"/>
            <p:cNvSpPr>
              <a:spLocks/>
            </p:cNvSpPr>
            <p:nvPr/>
          </p:nvSpPr>
          <p:spPr bwMode="auto">
            <a:xfrm>
              <a:off x="10751352" y="3378002"/>
              <a:ext cx="122985" cy="67676"/>
            </a:xfrm>
            <a:custGeom>
              <a:avLst/>
              <a:gdLst/>
              <a:ahLst/>
              <a:cxnLst>
                <a:cxn ang="0">
                  <a:pos x="69" y="0"/>
                </a:cxn>
                <a:cxn ang="0">
                  <a:pos x="31" y="0"/>
                </a:cxn>
                <a:cxn ang="0">
                  <a:pos x="29" y="0"/>
                </a:cxn>
                <a:cxn ang="0">
                  <a:pos x="23" y="2"/>
                </a:cxn>
                <a:cxn ang="0">
                  <a:pos x="7" y="22"/>
                </a:cxn>
                <a:cxn ang="0">
                  <a:pos x="0" y="56"/>
                </a:cxn>
                <a:cxn ang="0">
                  <a:pos x="17" y="56"/>
                </a:cxn>
                <a:cxn ang="0">
                  <a:pos x="23" y="25"/>
                </a:cxn>
                <a:cxn ang="0">
                  <a:pos x="23" y="56"/>
                </a:cxn>
                <a:cxn ang="0">
                  <a:pos x="79" y="56"/>
                </a:cxn>
                <a:cxn ang="0">
                  <a:pos x="79" y="25"/>
                </a:cxn>
                <a:cxn ang="0">
                  <a:pos x="81" y="30"/>
                </a:cxn>
                <a:cxn ang="0">
                  <a:pos x="86" y="56"/>
                </a:cxn>
                <a:cxn ang="0">
                  <a:pos x="103" y="56"/>
                </a:cxn>
                <a:cxn ang="0">
                  <a:pos x="91" y="13"/>
                </a:cxn>
                <a:cxn ang="0">
                  <a:pos x="80" y="2"/>
                </a:cxn>
                <a:cxn ang="0">
                  <a:pos x="76" y="1"/>
                </a:cxn>
              </a:cxnLst>
              <a:rect l="0" t="0" r="r" b="b"/>
              <a:pathLst>
                <a:path w="103" h="56">
                  <a:moveTo>
                    <a:pt x="69" y="0"/>
                  </a:moveTo>
                  <a:cubicBezTo>
                    <a:pt x="31" y="0"/>
                    <a:pt x="31" y="0"/>
                    <a:pt x="31" y="0"/>
                  </a:cubicBezTo>
                  <a:cubicBezTo>
                    <a:pt x="31" y="0"/>
                    <a:pt x="30" y="0"/>
                    <a:pt x="29" y="0"/>
                  </a:cubicBezTo>
                  <a:cubicBezTo>
                    <a:pt x="27" y="1"/>
                    <a:pt x="25" y="1"/>
                    <a:pt x="23" y="2"/>
                  </a:cubicBezTo>
                  <a:cubicBezTo>
                    <a:pt x="17" y="5"/>
                    <a:pt x="11" y="11"/>
                    <a:pt x="7" y="22"/>
                  </a:cubicBezTo>
                  <a:cubicBezTo>
                    <a:pt x="4" y="30"/>
                    <a:pt x="1" y="41"/>
                    <a:pt x="0" y="56"/>
                  </a:cubicBezTo>
                  <a:cubicBezTo>
                    <a:pt x="17" y="56"/>
                    <a:pt x="17" y="56"/>
                    <a:pt x="17" y="56"/>
                  </a:cubicBezTo>
                  <a:cubicBezTo>
                    <a:pt x="18" y="41"/>
                    <a:pt x="21" y="31"/>
                    <a:pt x="23" y="25"/>
                  </a:cubicBezTo>
                  <a:cubicBezTo>
                    <a:pt x="23" y="56"/>
                    <a:pt x="23" y="56"/>
                    <a:pt x="23" y="56"/>
                  </a:cubicBezTo>
                  <a:cubicBezTo>
                    <a:pt x="79" y="56"/>
                    <a:pt x="79" y="56"/>
                    <a:pt x="79" y="56"/>
                  </a:cubicBezTo>
                  <a:cubicBezTo>
                    <a:pt x="79" y="25"/>
                    <a:pt x="79" y="25"/>
                    <a:pt x="79" y="25"/>
                  </a:cubicBezTo>
                  <a:cubicBezTo>
                    <a:pt x="80" y="26"/>
                    <a:pt x="81" y="28"/>
                    <a:pt x="81" y="30"/>
                  </a:cubicBezTo>
                  <a:cubicBezTo>
                    <a:pt x="83" y="35"/>
                    <a:pt x="85" y="44"/>
                    <a:pt x="86" y="56"/>
                  </a:cubicBezTo>
                  <a:cubicBezTo>
                    <a:pt x="103" y="56"/>
                    <a:pt x="103" y="56"/>
                    <a:pt x="103" y="56"/>
                  </a:cubicBezTo>
                  <a:cubicBezTo>
                    <a:pt x="101" y="34"/>
                    <a:pt x="97" y="21"/>
                    <a:pt x="91" y="13"/>
                  </a:cubicBezTo>
                  <a:cubicBezTo>
                    <a:pt x="88" y="8"/>
                    <a:pt x="84" y="4"/>
                    <a:pt x="80" y="2"/>
                  </a:cubicBezTo>
                  <a:cubicBezTo>
                    <a:pt x="79" y="2"/>
                    <a:pt x="78" y="1"/>
                    <a:pt x="76"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8" name="Freeform 117"/>
            <p:cNvSpPr>
              <a:spLocks/>
            </p:cNvSpPr>
            <p:nvPr/>
          </p:nvSpPr>
          <p:spPr bwMode="auto">
            <a:xfrm>
              <a:off x="10782452" y="3313146"/>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4"/>
                    <a:pt x="48" y="31"/>
                  </a:cubicBezTo>
                  <a:cubicBezTo>
                    <a:pt x="51" y="19"/>
                    <a:pt x="43" y="6"/>
                    <a:pt x="31" y="3"/>
                  </a:cubicBezTo>
                  <a:cubicBezTo>
                    <a:pt x="18" y="0"/>
                    <a:pt x="6" y="8"/>
                    <a:pt x="3" y="20"/>
                  </a:cubicBezTo>
                  <a:cubicBezTo>
                    <a:pt x="0" y="33"/>
                    <a:pt x="8" y="46"/>
                    <a:pt x="20"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9" name="Freeform 118"/>
            <p:cNvSpPr>
              <a:spLocks/>
            </p:cNvSpPr>
            <p:nvPr/>
          </p:nvSpPr>
          <p:spPr bwMode="auto">
            <a:xfrm>
              <a:off x="10568997" y="3523223"/>
              <a:ext cx="122985" cy="67676"/>
            </a:xfrm>
            <a:custGeom>
              <a:avLst/>
              <a:gdLst/>
              <a:ahLst/>
              <a:cxnLst>
                <a:cxn ang="0">
                  <a:pos x="69" y="0"/>
                </a:cxn>
                <a:cxn ang="0">
                  <a:pos x="31" y="0"/>
                </a:cxn>
                <a:cxn ang="0">
                  <a:pos x="29" y="1"/>
                </a:cxn>
                <a:cxn ang="0">
                  <a:pos x="23" y="3"/>
                </a:cxn>
                <a:cxn ang="0">
                  <a:pos x="7" y="22"/>
                </a:cxn>
                <a:cxn ang="0">
                  <a:pos x="0" y="57"/>
                </a:cxn>
                <a:cxn ang="0">
                  <a:pos x="17" y="57"/>
                </a:cxn>
                <a:cxn ang="0">
                  <a:pos x="23" y="25"/>
                </a:cxn>
                <a:cxn ang="0">
                  <a:pos x="23" y="57"/>
                </a:cxn>
                <a:cxn ang="0">
                  <a:pos x="79" y="57"/>
                </a:cxn>
                <a:cxn ang="0">
                  <a:pos x="79" y="25"/>
                </a:cxn>
                <a:cxn ang="0">
                  <a:pos x="81" y="30"/>
                </a:cxn>
                <a:cxn ang="0">
                  <a:pos x="86" y="57"/>
                </a:cxn>
                <a:cxn ang="0">
                  <a:pos x="103" y="57"/>
                </a:cxn>
                <a:cxn ang="0">
                  <a:pos x="91" y="13"/>
                </a:cxn>
                <a:cxn ang="0">
                  <a:pos x="80" y="3"/>
                </a:cxn>
                <a:cxn ang="0">
                  <a:pos x="76" y="1"/>
                </a:cxn>
              </a:cxnLst>
              <a:rect l="0" t="0" r="r" b="b"/>
              <a:pathLst>
                <a:path w="103" h="57">
                  <a:moveTo>
                    <a:pt x="69" y="0"/>
                  </a:moveTo>
                  <a:cubicBezTo>
                    <a:pt x="31" y="0"/>
                    <a:pt x="31" y="0"/>
                    <a:pt x="31" y="0"/>
                  </a:cubicBezTo>
                  <a:cubicBezTo>
                    <a:pt x="31" y="0"/>
                    <a:pt x="30" y="0"/>
                    <a:pt x="29" y="1"/>
                  </a:cubicBezTo>
                  <a:cubicBezTo>
                    <a:pt x="27" y="1"/>
                    <a:pt x="25" y="1"/>
                    <a:pt x="23" y="3"/>
                  </a:cubicBezTo>
                  <a:cubicBezTo>
                    <a:pt x="17" y="5"/>
                    <a:pt x="11" y="11"/>
                    <a:pt x="7" y="22"/>
                  </a:cubicBezTo>
                  <a:cubicBezTo>
                    <a:pt x="4" y="30"/>
                    <a:pt x="1" y="41"/>
                    <a:pt x="0" y="57"/>
                  </a:cubicBezTo>
                  <a:cubicBezTo>
                    <a:pt x="17" y="57"/>
                    <a:pt x="17" y="57"/>
                    <a:pt x="17" y="57"/>
                  </a:cubicBezTo>
                  <a:cubicBezTo>
                    <a:pt x="18" y="41"/>
                    <a:pt x="21" y="31"/>
                    <a:pt x="23" y="25"/>
                  </a:cubicBezTo>
                  <a:cubicBezTo>
                    <a:pt x="23" y="57"/>
                    <a:pt x="23" y="57"/>
                    <a:pt x="23" y="57"/>
                  </a:cubicBezTo>
                  <a:cubicBezTo>
                    <a:pt x="79" y="57"/>
                    <a:pt x="79" y="57"/>
                    <a:pt x="79" y="57"/>
                  </a:cubicBezTo>
                  <a:cubicBezTo>
                    <a:pt x="79" y="25"/>
                    <a:pt x="79" y="25"/>
                    <a:pt x="79" y="25"/>
                  </a:cubicBezTo>
                  <a:cubicBezTo>
                    <a:pt x="80" y="27"/>
                    <a:pt x="81" y="28"/>
                    <a:pt x="81" y="30"/>
                  </a:cubicBezTo>
                  <a:cubicBezTo>
                    <a:pt x="83" y="36"/>
                    <a:pt x="85" y="44"/>
                    <a:pt x="86" y="57"/>
                  </a:cubicBezTo>
                  <a:cubicBezTo>
                    <a:pt x="103" y="57"/>
                    <a:pt x="103" y="57"/>
                    <a:pt x="103" y="57"/>
                  </a:cubicBezTo>
                  <a:cubicBezTo>
                    <a:pt x="101" y="35"/>
                    <a:pt x="97" y="22"/>
                    <a:pt x="91" y="13"/>
                  </a:cubicBezTo>
                  <a:cubicBezTo>
                    <a:pt x="88" y="8"/>
                    <a:pt x="84" y="5"/>
                    <a:pt x="80" y="3"/>
                  </a:cubicBezTo>
                  <a:cubicBezTo>
                    <a:pt x="79" y="2"/>
                    <a:pt x="78" y="2"/>
                    <a:pt x="76"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0" name="Freeform 119"/>
            <p:cNvSpPr>
              <a:spLocks/>
            </p:cNvSpPr>
            <p:nvPr/>
          </p:nvSpPr>
          <p:spPr bwMode="auto">
            <a:xfrm>
              <a:off x="10600096" y="3458367"/>
              <a:ext cx="60786" cy="60627"/>
            </a:xfrm>
            <a:custGeom>
              <a:avLst/>
              <a:gdLst/>
              <a:ahLst/>
              <a:cxnLst>
                <a:cxn ang="0">
                  <a:pos x="20" y="48"/>
                </a:cxn>
                <a:cxn ang="0">
                  <a:pos x="48" y="30"/>
                </a:cxn>
                <a:cxn ang="0">
                  <a:pos x="31" y="2"/>
                </a:cxn>
                <a:cxn ang="0">
                  <a:pos x="3" y="20"/>
                </a:cxn>
                <a:cxn ang="0">
                  <a:pos x="20" y="48"/>
                </a:cxn>
              </a:cxnLst>
              <a:rect l="0" t="0" r="r" b="b"/>
              <a:pathLst>
                <a:path w="51" h="51">
                  <a:moveTo>
                    <a:pt x="20" y="48"/>
                  </a:moveTo>
                  <a:cubicBezTo>
                    <a:pt x="33" y="51"/>
                    <a:pt x="45" y="43"/>
                    <a:pt x="48" y="30"/>
                  </a:cubicBezTo>
                  <a:cubicBezTo>
                    <a:pt x="51" y="18"/>
                    <a:pt x="43" y="5"/>
                    <a:pt x="31" y="2"/>
                  </a:cubicBezTo>
                  <a:cubicBezTo>
                    <a:pt x="18" y="0"/>
                    <a:pt x="6" y="7"/>
                    <a:pt x="3" y="20"/>
                  </a:cubicBezTo>
                  <a:cubicBezTo>
                    <a:pt x="0" y="32"/>
                    <a:pt x="8" y="45"/>
                    <a:pt x="20"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1" name="Freeform 120"/>
            <p:cNvSpPr>
              <a:spLocks/>
            </p:cNvSpPr>
            <p:nvPr/>
          </p:nvSpPr>
          <p:spPr bwMode="auto">
            <a:xfrm>
              <a:off x="10690567" y="3523223"/>
              <a:ext cx="122985" cy="67676"/>
            </a:xfrm>
            <a:custGeom>
              <a:avLst/>
              <a:gdLst/>
              <a:ahLst/>
              <a:cxnLst>
                <a:cxn ang="0">
                  <a:pos x="69" y="0"/>
                </a:cxn>
                <a:cxn ang="0">
                  <a:pos x="32" y="0"/>
                </a:cxn>
                <a:cxn ang="0">
                  <a:pos x="29" y="1"/>
                </a:cxn>
                <a:cxn ang="0">
                  <a:pos x="23" y="3"/>
                </a:cxn>
                <a:cxn ang="0">
                  <a:pos x="7" y="22"/>
                </a:cxn>
                <a:cxn ang="0">
                  <a:pos x="0" y="57"/>
                </a:cxn>
                <a:cxn ang="0">
                  <a:pos x="17" y="57"/>
                </a:cxn>
                <a:cxn ang="0">
                  <a:pos x="24" y="25"/>
                </a:cxn>
                <a:cxn ang="0">
                  <a:pos x="24" y="57"/>
                </a:cxn>
                <a:cxn ang="0">
                  <a:pos x="80" y="57"/>
                </a:cxn>
                <a:cxn ang="0">
                  <a:pos x="80" y="25"/>
                </a:cxn>
                <a:cxn ang="0">
                  <a:pos x="82" y="30"/>
                </a:cxn>
                <a:cxn ang="0">
                  <a:pos x="86" y="57"/>
                </a:cxn>
                <a:cxn ang="0">
                  <a:pos x="103" y="57"/>
                </a:cxn>
                <a:cxn ang="0">
                  <a:pos x="92" y="13"/>
                </a:cxn>
                <a:cxn ang="0">
                  <a:pos x="81" y="3"/>
                </a:cxn>
                <a:cxn ang="0">
                  <a:pos x="77" y="1"/>
                </a:cxn>
              </a:cxnLst>
              <a:rect l="0" t="0" r="r" b="b"/>
              <a:pathLst>
                <a:path w="103" h="57">
                  <a:moveTo>
                    <a:pt x="69" y="0"/>
                  </a:moveTo>
                  <a:cubicBezTo>
                    <a:pt x="32" y="0"/>
                    <a:pt x="32" y="0"/>
                    <a:pt x="32" y="0"/>
                  </a:cubicBezTo>
                  <a:cubicBezTo>
                    <a:pt x="31" y="0"/>
                    <a:pt x="30" y="0"/>
                    <a:pt x="29" y="1"/>
                  </a:cubicBezTo>
                  <a:cubicBezTo>
                    <a:pt x="27" y="1"/>
                    <a:pt x="25" y="1"/>
                    <a:pt x="23" y="3"/>
                  </a:cubicBezTo>
                  <a:cubicBezTo>
                    <a:pt x="17" y="5"/>
                    <a:pt x="11" y="11"/>
                    <a:pt x="7" y="22"/>
                  </a:cubicBezTo>
                  <a:cubicBezTo>
                    <a:pt x="4" y="30"/>
                    <a:pt x="1" y="41"/>
                    <a:pt x="0" y="57"/>
                  </a:cubicBezTo>
                  <a:cubicBezTo>
                    <a:pt x="17" y="57"/>
                    <a:pt x="17" y="57"/>
                    <a:pt x="17" y="57"/>
                  </a:cubicBezTo>
                  <a:cubicBezTo>
                    <a:pt x="18" y="41"/>
                    <a:pt x="21" y="31"/>
                    <a:pt x="24" y="25"/>
                  </a:cubicBezTo>
                  <a:cubicBezTo>
                    <a:pt x="24" y="57"/>
                    <a:pt x="24" y="57"/>
                    <a:pt x="24" y="57"/>
                  </a:cubicBezTo>
                  <a:cubicBezTo>
                    <a:pt x="80" y="57"/>
                    <a:pt x="80" y="57"/>
                    <a:pt x="80" y="57"/>
                  </a:cubicBezTo>
                  <a:cubicBezTo>
                    <a:pt x="80" y="25"/>
                    <a:pt x="80" y="25"/>
                    <a:pt x="80" y="25"/>
                  </a:cubicBezTo>
                  <a:cubicBezTo>
                    <a:pt x="80" y="27"/>
                    <a:pt x="81" y="28"/>
                    <a:pt x="82" y="30"/>
                  </a:cubicBezTo>
                  <a:cubicBezTo>
                    <a:pt x="84" y="36"/>
                    <a:pt x="86" y="44"/>
                    <a:pt x="86" y="57"/>
                  </a:cubicBezTo>
                  <a:cubicBezTo>
                    <a:pt x="103" y="57"/>
                    <a:pt x="103" y="57"/>
                    <a:pt x="103" y="57"/>
                  </a:cubicBezTo>
                  <a:cubicBezTo>
                    <a:pt x="102" y="35"/>
                    <a:pt x="97" y="22"/>
                    <a:pt x="92" y="13"/>
                  </a:cubicBezTo>
                  <a:cubicBezTo>
                    <a:pt x="88" y="8"/>
                    <a:pt x="84" y="5"/>
                    <a:pt x="81" y="3"/>
                  </a:cubicBezTo>
                  <a:cubicBezTo>
                    <a:pt x="79" y="2"/>
                    <a:pt x="78" y="2"/>
                    <a:pt x="77"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2" name="Freeform 121"/>
            <p:cNvSpPr>
              <a:spLocks/>
            </p:cNvSpPr>
            <p:nvPr/>
          </p:nvSpPr>
          <p:spPr bwMode="auto">
            <a:xfrm>
              <a:off x="10721667" y="3458367"/>
              <a:ext cx="60786" cy="60627"/>
            </a:xfrm>
            <a:custGeom>
              <a:avLst/>
              <a:gdLst/>
              <a:ahLst/>
              <a:cxnLst>
                <a:cxn ang="0">
                  <a:pos x="20" y="48"/>
                </a:cxn>
                <a:cxn ang="0">
                  <a:pos x="48" y="30"/>
                </a:cxn>
                <a:cxn ang="0">
                  <a:pos x="31" y="2"/>
                </a:cxn>
                <a:cxn ang="0">
                  <a:pos x="3" y="20"/>
                </a:cxn>
                <a:cxn ang="0">
                  <a:pos x="20" y="48"/>
                </a:cxn>
              </a:cxnLst>
              <a:rect l="0" t="0" r="r" b="b"/>
              <a:pathLst>
                <a:path w="51" h="51">
                  <a:moveTo>
                    <a:pt x="20" y="48"/>
                  </a:moveTo>
                  <a:cubicBezTo>
                    <a:pt x="33" y="51"/>
                    <a:pt x="45" y="43"/>
                    <a:pt x="48" y="30"/>
                  </a:cubicBezTo>
                  <a:cubicBezTo>
                    <a:pt x="51" y="18"/>
                    <a:pt x="43" y="5"/>
                    <a:pt x="31" y="2"/>
                  </a:cubicBezTo>
                  <a:cubicBezTo>
                    <a:pt x="18" y="0"/>
                    <a:pt x="6" y="7"/>
                    <a:pt x="3" y="20"/>
                  </a:cubicBezTo>
                  <a:cubicBezTo>
                    <a:pt x="0" y="32"/>
                    <a:pt x="8" y="45"/>
                    <a:pt x="20"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3" name="Freeform 122"/>
            <p:cNvSpPr>
              <a:spLocks/>
            </p:cNvSpPr>
            <p:nvPr/>
          </p:nvSpPr>
          <p:spPr bwMode="auto">
            <a:xfrm>
              <a:off x="10812138" y="3523223"/>
              <a:ext cx="121571" cy="67676"/>
            </a:xfrm>
            <a:custGeom>
              <a:avLst/>
              <a:gdLst/>
              <a:ahLst/>
              <a:cxnLst>
                <a:cxn ang="0">
                  <a:pos x="68" y="0"/>
                </a:cxn>
                <a:cxn ang="0">
                  <a:pos x="31" y="0"/>
                </a:cxn>
                <a:cxn ang="0">
                  <a:pos x="29" y="1"/>
                </a:cxn>
                <a:cxn ang="0">
                  <a:pos x="22" y="3"/>
                </a:cxn>
                <a:cxn ang="0">
                  <a:pos x="6" y="22"/>
                </a:cxn>
                <a:cxn ang="0">
                  <a:pos x="0" y="57"/>
                </a:cxn>
                <a:cxn ang="0">
                  <a:pos x="16" y="57"/>
                </a:cxn>
                <a:cxn ang="0">
                  <a:pos x="23" y="25"/>
                </a:cxn>
                <a:cxn ang="0">
                  <a:pos x="23" y="57"/>
                </a:cxn>
                <a:cxn ang="0">
                  <a:pos x="79" y="57"/>
                </a:cxn>
                <a:cxn ang="0">
                  <a:pos x="79" y="25"/>
                </a:cxn>
                <a:cxn ang="0">
                  <a:pos x="81" y="30"/>
                </a:cxn>
                <a:cxn ang="0">
                  <a:pos x="86" y="57"/>
                </a:cxn>
                <a:cxn ang="0">
                  <a:pos x="102" y="57"/>
                </a:cxn>
                <a:cxn ang="0">
                  <a:pos x="91" y="13"/>
                </a:cxn>
                <a:cxn ang="0">
                  <a:pos x="80" y="3"/>
                </a:cxn>
                <a:cxn ang="0">
                  <a:pos x="76" y="1"/>
                </a:cxn>
              </a:cxnLst>
              <a:rect l="0" t="0" r="r" b="b"/>
              <a:pathLst>
                <a:path w="102" h="57">
                  <a:moveTo>
                    <a:pt x="68" y="0"/>
                  </a:moveTo>
                  <a:cubicBezTo>
                    <a:pt x="31" y="0"/>
                    <a:pt x="31" y="0"/>
                    <a:pt x="31" y="0"/>
                  </a:cubicBezTo>
                  <a:cubicBezTo>
                    <a:pt x="30" y="0"/>
                    <a:pt x="29" y="0"/>
                    <a:pt x="29" y="1"/>
                  </a:cubicBezTo>
                  <a:cubicBezTo>
                    <a:pt x="27" y="1"/>
                    <a:pt x="25" y="1"/>
                    <a:pt x="22" y="3"/>
                  </a:cubicBezTo>
                  <a:cubicBezTo>
                    <a:pt x="17" y="5"/>
                    <a:pt x="11" y="11"/>
                    <a:pt x="6" y="22"/>
                  </a:cubicBezTo>
                  <a:cubicBezTo>
                    <a:pt x="3" y="30"/>
                    <a:pt x="1" y="41"/>
                    <a:pt x="0" y="57"/>
                  </a:cubicBezTo>
                  <a:cubicBezTo>
                    <a:pt x="16" y="57"/>
                    <a:pt x="16" y="57"/>
                    <a:pt x="16" y="57"/>
                  </a:cubicBezTo>
                  <a:cubicBezTo>
                    <a:pt x="17" y="41"/>
                    <a:pt x="20" y="31"/>
                    <a:pt x="23" y="25"/>
                  </a:cubicBezTo>
                  <a:cubicBezTo>
                    <a:pt x="23" y="57"/>
                    <a:pt x="23" y="57"/>
                    <a:pt x="23" y="57"/>
                  </a:cubicBezTo>
                  <a:cubicBezTo>
                    <a:pt x="79" y="57"/>
                    <a:pt x="79" y="57"/>
                    <a:pt x="79" y="57"/>
                  </a:cubicBezTo>
                  <a:cubicBezTo>
                    <a:pt x="79" y="25"/>
                    <a:pt x="79" y="25"/>
                    <a:pt x="79" y="25"/>
                  </a:cubicBezTo>
                  <a:cubicBezTo>
                    <a:pt x="80" y="27"/>
                    <a:pt x="80" y="28"/>
                    <a:pt x="81" y="30"/>
                  </a:cubicBezTo>
                  <a:cubicBezTo>
                    <a:pt x="83" y="36"/>
                    <a:pt x="85" y="44"/>
                    <a:pt x="86" y="57"/>
                  </a:cubicBezTo>
                  <a:cubicBezTo>
                    <a:pt x="102" y="57"/>
                    <a:pt x="102" y="57"/>
                    <a:pt x="102" y="57"/>
                  </a:cubicBezTo>
                  <a:cubicBezTo>
                    <a:pt x="101" y="35"/>
                    <a:pt x="97" y="22"/>
                    <a:pt x="91" y="13"/>
                  </a:cubicBezTo>
                  <a:cubicBezTo>
                    <a:pt x="88" y="8"/>
                    <a:pt x="84" y="5"/>
                    <a:pt x="80" y="3"/>
                  </a:cubicBezTo>
                  <a:cubicBezTo>
                    <a:pt x="79" y="2"/>
                    <a:pt x="77" y="2"/>
                    <a:pt x="76"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4" name="Freeform 123"/>
            <p:cNvSpPr>
              <a:spLocks/>
            </p:cNvSpPr>
            <p:nvPr/>
          </p:nvSpPr>
          <p:spPr bwMode="auto">
            <a:xfrm>
              <a:off x="10841824" y="3458367"/>
              <a:ext cx="62199" cy="60627"/>
            </a:xfrm>
            <a:custGeom>
              <a:avLst/>
              <a:gdLst/>
              <a:ahLst/>
              <a:cxnLst>
                <a:cxn ang="0">
                  <a:pos x="21" y="48"/>
                </a:cxn>
                <a:cxn ang="0">
                  <a:pos x="49" y="30"/>
                </a:cxn>
                <a:cxn ang="0">
                  <a:pos x="31" y="2"/>
                </a:cxn>
                <a:cxn ang="0">
                  <a:pos x="3" y="20"/>
                </a:cxn>
                <a:cxn ang="0">
                  <a:pos x="21" y="48"/>
                </a:cxn>
              </a:cxnLst>
              <a:rect l="0" t="0" r="r" b="b"/>
              <a:pathLst>
                <a:path w="52" h="51">
                  <a:moveTo>
                    <a:pt x="21" y="48"/>
                  </a:moveTo>
                  <a:cubicBezTo>
                    <a:pt x="33" y="51"/>
                    <a:pt x="46" y="43"/>
                    <a:pt x="49" y="30"/>
                  </a:cubicBezTo>
                  <a:cubicBezTo>
                    <a:pt x="52" y="18"/>
                    <a:pt x="44" y="5"/>
                    <a:pt x="31" y="2"/>
                  </a:cubicBezTo>
                  <a:cubicBezTo>
                    <a:pt x="19" y="0"/>
                    <a:pt x="6" y="7"/>
                    <a:pt x="3" y="20"/>
                  </a:cubicBezTo>
                  <a:cubicBezTo>
                    <a:pt x="0" y="32"/>
                    <a:pt x="8" y="45"/>
                    <a:pt x="21"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5" name="Freeform 124"/>
            <p:cNvSpPr>
              <a:spLocks/>
            </p:cNvSpPr>
            <p:nvPr/>
          </p:nvSpPr>
          <p:spPr bwMode="auto">
            <a:xfrm>
              <a:off x="10508211" y="3668445"/>
              <a:ext cx="122985" cy="66267"/>
            </a:xfrm>
            <a:custGeom>
              <a:avLst/>
              <a:gdLst/>
              <a:ahLst/>
              <a:cxnLst>
                <a:cxn ang="0">
                  <a:pos x="69" y="0"/>
                </a:cxn>
                <a:cxn ang="0">
                  <a:pos x="32" y="0"/>
                </a:cxn>
                <a:cxn ang="0">
                  <a:pos x="29" y="0"/>
                </a:cxn>
                <a:cxn ang="0">
                  <a:pos x="23" y="2"/>
                </a:cxn>
                <a:cxn ang="0">
                  <a:pos x="7" y="21"/>
                </a:cxn>
                <a:cxn ang="0">
                  <a:pos x="0" y="56"/>
                </a:cxn>
                <a:cxn ang="0">
                  <a:pos x="17" y="56"/>
                </a:cxn>
                <a:cxn ang="0">
                  <a:pos x="24" y="25"/>
                </a:cxn>
                <a:cxn ang="0">
                  <a:pos x="24" y="56"/>
                </a:cxn>
                <a:cxn ang="0">
                  <a:pos x="80" y="56"/>
                </a:cxn>
                <a:cxn ang="0">
                  <a:pos x="80" y="25"/>
                </a:cxn>
                <a:cxn ang="0">
                  <a:pos x="82" y="29"/>
                </a:cxn>
                <a:cxn ang="0">
                  <a:pos x="86" y="56"/>
                </a:cxn>
                <a:cxn ang="0">
                  <a:pos x="103" y="56"/>
                </a:cxn>
                <a:cxn ang="0">
                  <a:pos x="92" y="12"/>
                </a:cxn>
                <a:cxn ang="0">
                  <a:pos x="81" y="2"/>
                </a:cxn>
                <a:cxn ang="0">
                  <a:pos x="77" y="1"/>
                </a:cxn>
              </a:cxnLst>
              <a:rect l="0" t="0" r="r" b="b"/>
              <a:pathLst>
                <a:path w="103" h="56">
                  <a:moveTo>
                    <a:pt x="69" y="0"/>
                  </a:moveTo>
                  <a:cubicBezTo>
                    <a:pt x="32" y="0"/>
                    <a:pt x="32" y="0"/>
                    <a:pt x="32" y="0"/>
                  </a:cubicBezTo>
                  <a:cubicBezTo>
                    <a:pt x="31" y="0"/>
                    <a:pt x="30" y="0"/>
                    <a:pt x="29" y="0"/>
                  </a:cubicBezTo>
                  <a:cubicBezTo>
                    <a:pt x="27" y="0"/>
                    <a:pt x="25" y="1"/>
                    <a:pt x="23" y="2"/>
                  </a:cubicBezTo>
                  <a:cubicBezTo>
                    <a:pt x="17" y="5"/>
                    <a:pt x="11" y="11"/>
                    <a:pt x="7" y="21"/>
                  </a:cubicBezTo>
                  <a:cubicBezTo>
                    <a:pt x="4" y="30"/>
                    <a:pt x="1" y="41"/>
                    <a:pt x="0" y="56"/>
                  </a:cubicBezTo>
                  <a:cubicBezTo>
                    <a:pt x="17" y="56"/>
                    <a:pt x="17" y="56"/>
                    <a:pt x="17" y="56"/>
                  </a:cubicBezTo>
                  <a:cubicBezTo>
                    <a:pt x="18" y="40"/>
                    <a:pt x="21" y="30"/>
                    <a:pt x="24" y="25"/>
                  </a:cubicBezTo>
                  <a:cubicBezTo>
                    <a:pt x="24" y="56"/>
                    <a:pt x="24" y="56"/>
                    <a:pt x="24" y="56"/>
                  </a:cubicBezTo>
                  <a:cubicBezTo>
                    <a:pt x="80" y="56"/>
                    <a:pt x="80" y="56"/>
                    <a:pt x="80" y="56"/>
                  </a:cubicBezTo>
                  <a:cubicBezTo>
                    <a:pt x="80" y="25"/>
                    <a:pt x="80" y="25"/>
                    <a:pt x="80" y="25"/>
                  </a:cubicBezTo>
                  <a:cubicBezTo>
                    <a:pt x="80" y="26"/>
                    <a:pt x="81" y="27"/>
                    <a:pt x="82" y="29"/>
                  </a:cubicBezTo>
                  <a:cubicBezTo>
                    <a:pt x="84" y="35"/>
                    <a:pt x="85" y="44"/>
                    <a:pt x="86" y="56"/>
                  </a:cubicBezTo>
                  <a:cubicBezTo>
                    <a:pt x="103" y="56"/>
                    <a:pt x="103" y="56"/>
                    <a:pt x="103" y="56"/>
                  </a:cubicBezTo>
                  <a:cubicBezTo>
                    <a:pt x="102" y="34"/>
                    <a:pt x="97" y="21"/>
                    <a:pt x="92" y="12"/>
                  </a:cubicBezTo>
                  <a:cubicBezTo>
                    <a:pt x="88" y="7"/>
                    <a:pt x="84" y="4"/>
                    <a:pt x="81" y="2"/>
                  </a:cubicBezTo>
                  <a:cubicBezTo>
                    <a:pt x="79" y="1"/>
                    <a:pt x="78" y="1"/>
                    <a:pt x="77"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6" name="Freeform 125"/>
            <p:cNvSpPr>
              <a:spLocks/>
            </p:cNvSpPr>
            <p:nvPr/>
          </p:nvSpPr>
          <p:spPr bwMode="auto">
            <a:xfrm>
              <a:off x="10539310" y="3602179"/>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3"/>
                    <a:pt x="48" y="31"/>
                  </a:cubicBezTo>
                  <a:cubicBezTo>
                    <a:pt x="51" y="18"/>
                    <a:pt x="43" y="6"/>
                    <a:pt x="31" y="3"/>
                  </a:cubicBezTo>
                  <a:cubicBezTo>
                    <a:pt x="18" y="0"/>
                    <a:pt x="6" y="8"/>
                    <a:pt x="3" y="20"/>
                  </a:cubicBezTo>
                  <a:cubicBezTo>
                    <a:pt x="0" y="33"/>
                    <a:pt x="8" y="45"/>
                    <a:pt x="20"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7" name="Freeform 126"/>
            <p:cNvSpPr>
              <a:spLocks/>
            </p:cNvSpPr>
            <p:nvPr/>
          </p:nvSpPr>
          <p:spPr bwMode="auto">
            <a:xfrm>
              <a:off x="10629782" y="3668445"/>
              <a:ext cx="121571" cy="66267"/>
            </a:xfrm>
            <a:custGeom>
              <a:avLst/>
              <a:gdLst/>
              <a:ahLst/>
              <a:cxnLst>
                <a:cxn ang="0">
                  <a:pos x="68" y="0"/>
                </a:cxn>
                <a:cxn ang="0">
                  <a:pos x="31" y="0"/>
                </a:cxn>
                <a:cxn ang="0">
                  <a:pos x="29" y="0"/>
                </a:cxn>
                <a:cxn ang="0">
                  <a:pos x="22" y="2"/>
                </a:cxn>
                <a:cxn ang="0">
                  <a:pos x="6" y="21"/>
                </a:cxn>
                <a:cxn ang="0">
                  <a:pos x="0" y="56"/>
                </a:cxn>
                <a:cxn ang="0">
                  <a:pos x="16" y="56"/>
                </a:cxn>
                <a:cxn ang="0">
                  <a:pos x="23" y="25"/>
                </a:cxn>
                <a:cxn ang="0">
                  <a:pos x="23" y="56"/>
                </a:cxn>
                <a:cxn ang="0">
                  <a:pos x="79" y="56"/>
                </a:cxn>
                <a:cxn ang="0">
                  <a:pos x="79" y="25"/>
                </a:cxn>
                <a:cxn ang="0">
                  <a:pos x="81" y="29"/>
                </a:cxn>
                <a:cxn ang="0">
                  <a:pos x="86" y="56"/>
                </a:cxn>
                <a:cxn ang="0">
                  <a:pos x="102" y="56"/>
                </a:cxn>
                <a:cxn ang="0">
                  <a:pos x="91" y="12"/>
                </a:cxn>
                <a:cxn ang="0">
                  <a:pos x="80" y="2"/>
                </a:cxn>
                <a:cxn ang="0">
                  <a:pos x="76" y="1"/>
                </a:cxn>
              </a:cxnLst>
              <a:rect l="0" t="0" r="r" b="b"/>
              <a:pathLst>
                <a:path w="102" h="56">
                  <a:moveTo>
                    <a:pt x="68" y="0"/>
                  </a:moveTo>
                  <a:cubicBezTo>
                    <a:pt x="31" y="0"/>
                    <a:pt x="31" y="0"/>
                    <a:pt x="31" y="0"/>
                  </a:cubicBezTo>
                  <a:cubicBezTo>
                    <a:pt x="30" y="0"/>
                    <a:pt x="29" y="0"/>
                    <a:pt x="29" y="0"/>
                  </a:cubicBezTo>
                  <a:cubicBezTo>
                    <a:pt x="27" y="0"/>
                    <a:pt x="25" y="1"/>
                    <a:pt x="22" y="2"/>
                  </a:cubicBezTo>
                  <a:cubicBezTo>
                    <a:pt x="17" y="5"/>
                    <a:pt x="11" y="11"/>
                    <a:pt x="6" y="21"/>
                  </a:cubicBezTo>
                  <a:cubicBezTo>
                    <a:pt x="3" y="30"/>
                    <a:pt x="1" y="41"/>
                    <a:pt x="0" y="56"/>
                  </a:cubicBezTo>
                  <a:cubicBezTo>
                    <a:pt x="16" y="56"/>
                    <a:pt x="16" y="56"/>
                    <a:pt x="16" y="56"/>
                  </a:cubicBezTo>
                  <a:cubicBezTo>
                    <a:pt x="17" y="40"/>
                    <a:pt x="20" y="30"/>
                    <a:pt x="23" y="25"/>
                  </a:cubicBezTo>
                  <a:cubicBezTo>
                    <a:pt x="23" y="56"/>
                    <a:pt x="23" y="56"/>
                    <a:pt x="23" y="56"/>
                  </a:cubicBezTo>
                  <a:cubicBezTo>
                    <a:pt x="79" y="56"/>
                    <a:pt x="79" y="56"/>
                    <a:pt x="79" y="56"/>
                  </a:cubicBezTo>
                  <a:cubicBezTo>
                    <a:pt x="79" y="25"/>
                    <a:pt x="79" y="25"/>
                    <a:pt x="79" y="25"/>
                  </a:cubicBezTo>
                  <a:cubicBezTo>
                    <a:pt x="80" y="26"/>
                    <a:pt x="80" y="27"/>
                    <a:pt x="81" y="29"/>
                  </a:cubicBezTo>
                  <a:cubicBezTo>
                    <a:pt x="83" y="35"/>
                    <a:pt x="85" y="44"/>
                    <a:pt x="86" y="56"/>
                  </a:cubicBezTo>
                  <a:cubicBezTo>
                    <a:pt x="102" y="56"/>
                    <a:pt x="102" y="56"/>
                    <a:pt x="102" y="56"/>
                  </a:cubicBezTo>
                  <a:cubicBezTo>
                    <a:pt x="101" y="34"/>
                    <a:pt x="97" y="21"/>
                    <a:pt x="91" y="12"/>
                  </a:cubicBezTo>
                  <a:cubicBezTo>
                    <a:pt x="88" y="7"/>
                    <a:pt x="84" y="4"/>
                    <a:pt x="80" y="2"/>
                  </a:cubicBezTo>
                  <a:cubicBezTo>
                    <a:pt x="79" y="1"/>
                    <a:pt x="77" y="1"/>
                    <a:pt x="76"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8" name="Freeform 127"/>
            <p:cNvSpPr>
              <a:spLocks/>
            </p:cNvSpPr>
            <p:nvPr/>
          </p:nvSpPr>
          <p:spPr bwMode="auto">
            <a:xfrm>
              <a:off x="10660881" y="3602179"/>
              <a:ext cx="60786" cy="60627"/>
            </a:xfrm>
            <a:custGeom>
              <a:avLst/>
              <a:gdLst/>
              <a:ahLst/>
              <a:cxnLst>
                <a:cxn ang="0">
                  <a:pos x="21" y="48"/>
                </a:cxn>
                <a:cxn ang="0">
                  <a:pos x="49" y="31"/>
                </a:cxn>
                <a:cxn ang="0">
                  <a:pos x="31" y="3"/>
                </a:cxn>
                <a:cxn ang="0">
                  <a:pos x="3" y="20"/>
                </a:cxn>
                <a:cxn ang="0">
                  <a:pos x="21" y="48"/>
                </a:cxn>
              </a:cxnLst>
              <a:rect l="0" t="0" r="r" b="b"/>
              <a:pathLst>
                <a:path w="52" h="51">
                  <a:moveTo>
                    <a:pt x="21" y="48"/>
                  </a:moveTo>
                  <a:cubicBezTo>
                    <a:pt x="33" y="51"/>
                    <a:pt x="46" y="43"/>
                    <a:pt x="49" y="31"/>
                  </a:cubicBezTo>
                  <a:cubicBezTo>
                    <a:pt x="52" y="18"/>
                    <a:pt x="44" y="6"/>
                    <a:pt x="31" y="3"/>
                  </a:cubicBezTo>
                  <a:cubicBezTo>
                    <a:pt x="19" y="0"/>
                    <a:pt x="6" y="8"/>
                    <a:pt x="3" y="20"/>
                  </a:cubicBezTo>
                  <a:cubicBezTo>
                    <a:pt x="0" y="33"/>
                    <a:pt x="8" y="45"/>
                    <a:pt x="21"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9" name="Freeform 128"/>
            <p:cNvSpPr>
              <a:spLocks/>
            </p:cNvSpPr>
            <p:nvPr/>
          </p:nvSpPr>
          <p:spPr bwMode="auto">
            <a:xfrm>
              <a:off x="10751352" y="3668445"/>
              <a:ext cx="122985" cy="66267"/>
            </a:xfrm>
            <a:custGeom>
              <a:avLst/>
              <a:gdLst/>
              <a:ahLst/>
              <a:cxnLst>
                <a:cxn ang="0">
                  <a:pos x="69" y="0"/>
                </a:cxn>
                <a:cxn ang="0">
                  <a:pos x="31" y="0"/>
                </a:cxn>
                <a:cxn ang="0">
                  <a:pos x="29" y="0"/>
                </a:cxn>
                <a:cxn ang="0">
                  <a:pos x="23" y="2"/>
                </a:cxn>
                <a:cxn ang="0">
                  <a:pos x="7" y="21"/>
                </a:cxn>
                <a:cxn ang="0">
                  <a:pos x="0" y="56"/>
                </a:cxn>
                <a:cxn ang="0">
                  <a:pos x="17" y="56"/>
                </a:cxn>
                <a:cxn ang="0">
                  <a:pos x="23" y="25"/>
                </a:cxn>
                <a:cxn ang="0">
                  <a:pos x="23" y="56"/>
                </a:cxn>
                <a:cxn ang="0">
                  <a:pos x="79" y="56"/>
                </a:cxn>
                <a:cxn ang="0">
                  <a:pos x="79" y="25"/>
                </a:cxn>
                <a:cxn ang="0">
                  <a:pos x="81" y="29"/>
                </a:cxn>
                <a:cxn ang="0">
                  <a:pos x="86" y="56"/>
                </a:cxn>
                <a:cxn ang="0">
                  <a:pos x="103" y="56"/>
                </a:cxn>
                <a:cxn ang="0">
                  <a:pos x="91" y="12"/>
                </a:cxn>
                <a:cxn ang="0">
                  <a:pos x="80" y="2"/>
                </a:cxn>
                <a:cxn ang="0">
                  <a:pos x="76" y="1"/>
                </a:cxn>
              </a:cxnLst>
              <a:rect l="0" t="0" r="r" b="b"/>
              <a:pathLst>
                <a:path w="103" h="56">
                  <a:moveTo>
                    <a:pt x="69" y="0"/>
                  </a:moveTo>
                  <a:cubicBezTo>
                    <a:pt x="31" y="0"/>
                    <a:pt x="31" y="0"/>
                    <a:pt x="31" y="0"/>
                  </a:cubicBezTo>
                  <a:cubicBezTo>
                    <a:pt x="31" y="0"/>
                    <a:pt x="30" y="0"/>
                    <a:pt x="29" y="0"/>
                  </a:cubicBezTo>
                  <a:cubicBezTo>
                    <a:pt x="27" y="0"/>
                    <a:pt x="25" y="1"/>
                    <a:pt x="23" y="2"/>
                  </a:cubicBezTo>
                  <a:cubicBezTo>
                    <a:pt x="17" y="5"/>
                    <a:pt x="11" y="11"/>
                    <a:pt x="7" y="21"/>
                  </a:cubicBezTo>
                  <a:cubicBezTo>
                    <a:pt x="4" y="30"/>
                    <a:pt x="1" y="41"/>
                    <a:pt x="0" y="56"/>
                  </a:cubicBezTo>
                  <a:cubicBezTo>
                    <a:pt x="17" y="56"/>
                    <a:pt x="17" y="56"/>
                    <a:pt x="17" y="56"/>
                  </a:cubicBezTo>
                  <a:cubicBezTo>
                    <a:pt x="18" y="40"/>
                    <a:pt x="21" y="30"/>
                    <a:pt x="23" y="25"/>
                  </a:cubicBezTo>
                  <a:cubicBezTo>
                    <a:pt x="23" y="56"/>
                    <a:pt x="23" y="56"/>
                    <a:pt x="23" y="56"/>
                  </a:cubicBezTo>
                  <a:cubicBezTo>
                    <a:pt x="79" y="56"/>
                    <a:pt x="79" y="56"/>
                    <a:pt x="79" y="56"/>
                  </a:cubicBezTo>
                  <a:cubicBezTo>
                    <a:pt x="79" y="25"/>
                    <a:pt x="79" y="25"/>
                    <a:pt x="79" y="25"/>
                  </a:cubicBezTo>
                  <a:cubicBezTo>
                    <a:pt x="80" y="26"/>
                    <a:pt x="81" y="27"/>
                    <a:pt x="81" y="29"/>
                  </a:cubicBezTo>
                  <a:cubicBezTo>
                    <a:pt x="83" y="35"/>
                    <a:pt x="85" y="44"/>
                    <a:pt x="86" y="56"/>
                  </a:cubicBezTo>
                  <a:cubicBezTo>
                    <a:pt x="103" y="56"/>
                    <a:pt x="103" y="56"/>
                    <a:pt x="103" y="56"/>
                  </a:cubicBezTo>
                  <a:cubicBezTo>
                    <a:pt x="101" y="34"/>
                    <a:pt x="97" y="21"/>
                    <a:pt x="91" y="12"/>
                  </a:cubicBezTo>
                  <a:cubicBezTo>
                    <a:pt x="88" y="7"/>
                    <a:pt x="84" y="4"/>
                    <a:pt x="80" y="2"/>
                  </a:cubicBezTo>
                  <a:cubicBezTo>
                    <a:pt x="79" y="1"/>
                    <a:pt x="78" y="1"/>
                    <a:pt x="76"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0" name="Freeform 129"/>
            <p:cNvSpPr>
              <a:spLocks/>
            </p:cNvSpPr>
            <p:nvPr/>
          </p:nvSpPr>
          <p:spPr bwMode="auto">
            <a:xfrm>
              <a:off x="10782452" y="3602179"/>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3"/>
                    <a:pt x="48" y="31"/>
                  </a:cubicBezTo>
                  <a:cubicBezTo>
                    <a:pt x="51" y="18"/>
                    <a:pt x="43" y="6"/>
                    <a:pt x="31" y="3"/>
                  </a:cubicBezTo>
                  <a:cubicBezTo>
                    <a:pt x="18" y="0"/>
                    <a:pt x="6" y="8"/>
                    <a:pt x="3" y="20"/>
                  </a:cubicBezTo>
                  <a:cubicBezTo>
                    <a:pt x="0" y="33"/>
                    <a:pt x="8" y="45"/>
                    <a:pt x="20"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1" name="Freeform 130"/>
            <p:cNvSpPr>
              <a:spLocks/>
            </p:cNvSpPr>
            <p:nvPr/>
          </p:nvSpPr>
          <p:spPr bwMode="auto">
            <a:xfrm>
              <a:off x="10871510" y="3668445"/>
              <a:ext cx="122985" cy="66267"/>
            </a:xfrm>
            <a:custGeom>
              <a:avLst/>
              <a:gdLst/>
              <a:ahLst/>
              <a:cxnLst>
                <a:cxn ang="0">
                  <a:pos x="69" y="0"/>
                </a:cxn>
                <a:cxn ang="0">
                  <a:pos x="32" y="0"/>
                </a:cxn>
                <a:cxn ang="0">
                  <a:pos x="29" y="0"/>
                </a:cxn>
                <a:cxn ang="0">
                  <a:pos x="23" y="2"/>
                </a:cxn>
                <a:cxn ang="0">
                  <a:pos x="7" y="21"/>
                </a:cxn>
                <a:cxn ang="0">
                  <a:pos x="0" y="56"/>
                </a:cxn>
                <a:cxn ang="0">
                  <a:pos x="17" y="56"/>
                </a:cxn>
                <a:cxn ang="0">
                  <a:pos x="24" y="25"/>
                </a:cxn>
                <a:cxn ang="0">
                  <a:pos x="24" y="56"/>
                </a:cxn>
                <a:cxn ang="0">
                  <a:pos x="80" y="56"/>
                </a:cxn>
                <a:cxn ang="0">
                  <a:pos x="80" y="25"/>
                </a:cxn>
                <a:cxn ang="0">
                  <a:pos x="82" y="29"/>
                </a:cxn>
                <a:cxn ang="0">
                  <a:pos x="86" y="56"/>
                </a:cxn>
                <a:cxn ang="0">
                  <a:pos x="103" y="56"/>
                </a:cxn>
                <a:cxn ang="0">
                  <a:pos x="92" y="12"/>
                </a:cxn>
                <a:cxn ang="0">
                  <a:pos x="81" y="2"/>
                </a:cxn>
                <a:cxn ang="0">
                  <a:pos x="77" y="1"/>
                </a:cxn>
              </a:cxnLst>
              <a:rect l="0" t="0" r="r" b="b"/>
              <a:pathLst>
                <a:path w="103" h="56">
                  <a:moveTo>
                    <a:pt x="69" y="0"/>
                  </a:moveTo>
                  <a:cubicBezTo>
                    <a:pt x="32" y="0"/>
                    <a:pt x="32" y="0"/>
                    <a:pt x="32" y="0"/>
                  </a:cubicBezTo>
                  <a:cubicBezTo>
                    <a:pt x="31" y="0"/>
                    <a:pt x="30" y="0"/>
                    <a:pt x="29" y="0"/>
                  </a:cubicBezTo>
                  <a:cubicBezTo>
                    <a:pt x="27" y="0"/>
                    <a:pt x="25" y="1"/>
                    <a:pt x="23" y="2"/>
                  </a:cubicBezTo>
                  <a:cubicBezTo>
                    <a:pt x="17" y="5"/>
                    <a:pt x="11" y="11"/>
                    <a:pt x="7" y="21"/>
                  </a:cubicBezTo>
                  <a:cubicBezTo>
                    <a:pt x="4" y="30"/>
                    <a:pt x="1" y="41"/>
                    <a:pt x="0" y="56"/>
                  </a:cubicBezTo>
                  <a:cubicBezTo>
                    <a:pt x="17" y="56"/>
                    <a:pt x="17" y="56"/>
                    <a:pt x="17" y="56"/>
                  </a:cubicBezTo>
                  <a:cubicBezTo>
                    <a:pt x="18" y="40"/>
                    <a:pt x="21" y="30"/>
                    <a:pt x="24" y="25"/>
                  </a:cubicBezTo>
                  <a:cubicBezTo>
                    <a:pt x="24" y="56"/>
                    <a:pt x="24" y="56"/>
                    <a:pt x="24" y="56"/>
                  </a:cubicBezTo>
                  <a:cubicBezTo>
                    <a:pt x="80" y="56"/>
                    <a:pt x="80" y="56"/>
                    <a:pt x="80" y="56"/>
                  </a:cubicBezTo>
                  <a:cubicBezTo>
                    <a:pt x="80" y="25"/>
                    <a:pt x="80" y="25"/>
                    <a:pt x="80" y="25"/>
                  </a:cubicBezTo>
                  <a:cubicBezTo>
                    <a:pt x="80" y="26"/>
                    <a:pt x="81" y="27"/>
                    <a:pt x="82" y="29"/>
                  </a:cubicBezTo>
                  <a:cubicBezTo>
                    <a:pt x="84" y="35"/>
                    <a:pt x="86" y="44"/>
                    <a:pt x="86" y="56"/>
                  </a:cubicBezTo>
                  <a:cubicBezTo>
                    <a:pt x="103" y="56"/>
                    <a:pt x="103" y="56"/>
                    <a:pt x="103" y="56"/>
                  </a:cubicBezTo>
                  <a:cubicBezTo>
                    <a:pt x="102" y="34"/>
                    <a:pt x="97" y="21"/>
                    <a:pt x="92" y="12"/>
                  </a:cubicBezTo>
                  <a:cubicBezTo>
                    <a:pt x="88" y="7"/>
                    <a:pt x="84" y="4"/>
                    <a:pt x="81" y="2"/>
                  </a:cubicBezTo>
                  <a:cubicBezTo>
                    <a:pt x="79" y="1"/>
                    <a:pt x="78" y="1"/>
                    <a:pt x="77"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2" name="Freeform 131"/>
            <p:cNvSpPr>
              <a:spLocks/>
            </p:cNvSpPr>
            <p:nvPr/>
          </p:nvSpPr>
          <p:spPr bwMode="auto">
            <a:xfrm>
              <a:off x="10902609" y="3602179"/>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3"/>
                    <a:pt x="48" y="31"/>
                  </a:cubicBezTo>
                  <a:cubicBezTo>
                    <a:pt x="51" y="18"/>
                    <a:pt x="44" y="6"/>
                    <a:pt x="31" y="3"/>
                  </a:cubicBezTo>
                  <a:cubicBezTo>
                    <a:pt x="18" y="0"/>
                    <a:pt x="6" y="8"/>
                    <a:pt x="3" y="20"/>
                  </a:cubicBezTo>
                  <a:cubicBezTo>
                    <a:pt x="0" y="33"/>
                    <a:pt x="8" y="45"/>
                    <a:pt x="20"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33" name="Freeform 55"/>
          <p:cNvSpPr>
            <a:spLocks/>
          </p:cNvSpPr>
          <p:nvPr/>
        </p:nvSpPr>
        <p:spPr bwMode="auto">
          <a:xfrm>
            <a:off x="5854903" y="2961715"/>
            <a:ext cx="540000" cy="540000"/>
          </a:xfrm>
          <a:prstGeom prst="ellipse">
            <a:avLst/>
          </a:pr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34" name="Groupe 133"/>
          <p:cNvGrpSpPr/>
          <p:nvPr/>
        </p:nvGrpSpPr>
        <p:grpSpPr>
          <a:xfrm>
            <a:off x="5932617" y="3104566"/>
            <a:ext cx="371162" cy="262760"/>
            <a:chOff x="11104368" y="3378002"/>
            <a:chExt cx="444125" cy="314413"/>
          </a:xfrm>
          <a:solidFill>
            <a:schemeClr val="bg1"/>
          </a:solidFill>
        </p:grpSpPr>
        <p:sp>
          <p:nvSpPr>
            <p:cNvPr id="135" name="Freeform 142"/>
            <p:cNvSpPr>
              <a:spLocks noEditPoints="1"/>
            </p:cNvSpPr>
            <p:nvPr/>
          </p:nvSpPr>
          <p:spPr bwMode="auto">
            <a:xfrm>
              <a:off x="11104368" y="3378002"/>
              <a:ext cx="444125" cy="314413"/>
            </a:xfrm>
            <a:custGeom>
              <a:avLst/>
              <a:gdLst/>
              <a:ahLst/>
              <a:cxnLst>
                <a:cxn ang="0">
                  <a:pos x="285" y="10"/>
                </a:cxn>
                <a:cxn ang="0">
                  <a:pos x="282" y="3"/>
                </a:cxn>
                <a:cxn ang="0">
                  <a:pos x="41" y="0"/>
                </a:cxn>
                <a:cxn ang="0">
                  <a:pos x="34" y="3"/>
                </a:cxn>
                <a:cxn ang="0">
                  <a:pos x="31" y="186"/>
                </a:cxn>
                <a:cxn ang="0">
                  <a:pos x="12" y="186"/>
                </a:cxn>
                <a:cxn ang="0">
                  <a:pos x="2" y="195"/>
                </a:cxn>
                <a:cxn ang="0">
                  <a:pos x="0" y="209"/>
                </a:cxn>
                <a:cxn ang="0">
                  <a:pos x="2" y="215"/>
                </a:cxn>
                <a:cxn ang="0">
                  <a:pos x="12" y="222"/>
                </a:cxn>
                <a:cxn ang="0">
                  <a:pos x="300" y="223"/>
                </a:cxn>
                <a:cxn ang="0">
                  <a:pos x="310" y="219"/>
                </a:cxn>
                <a:cxn ang="0">
                  <a:pos x="315" y="209"/>
                </a:cxn>
                <a:cxn ang="0">
                  <a:pos x="314" y="198"/>
                </a:cxn>
                <a:cxn ang="0">
                  <a:pos x="306" y="187"/>
                </a:cxn>
                <a:cxn ang="0">
                  <a:pos x="300" y="186"/>
                </a:cxn>
                <a:cxn ang="0">
                  <a:pos x="40" y="10"/>
                </a:cxn>
                <a:cxn ang="0">
                  <a:pos x="274" y="9"/>
                </a:cxn>
                <a:cxn ang="0">
                  <a:pos x="275" y="188"/>
                </a:cxn>
                <a:cxn ang="0">
                  <a:pos x="41" y="189"/>
                </a:cxn>
                <a:cxn ang="0">
                  <a:pos x="40" y="188"/>
                </a:cxn>
                <a:cxn ang="0">
                  <a:pos x="137" y="211"/>
                </a:cxn>
                <a:cxn ang="0">
                  <a:pos x="131" y="206"/>
                </a:cxn>
                <a:cxn ang="0">
                  <a:pos x="131" y="202"/>
                </a:cxn>
                <a:cxn ang="0">
                  <a:pos x="137" y="199"/>
                </a:cxn>
                <a:cxn ang="0">
                  <a:pos x="142" y="200"/>
                </a:cxn>
                <a:cxn ang="0">
                  <a:pos x="143" y="205"/>
                </a:cxn>
                <a:cxn ang="0">
                  <a:pos x="140" y="211"/>
                </a:cxn>
                <a:cxn ang="0">
                  <a:pos x="137" y="211"/>
                </a:cxn>
                <a:cxn ang="0">
                  <a:pos x="154" y="211"/>
                </a:cxn>
                <a:cxn ang="0">
                  <a:pos x="152" y="205"/>
                </a:cxn>
                <a:cxn ang="0">
                  <a:pos x="153" y="200"/>
                </a:cxn>
                <a:cxn ang="0">
                  <a:pos x="158" y="199"/>
                </a:cxn>
                <a:cxn ang="0">
                  <a:pos x="164" y="202"/>
                </a:cxn>
                <a:cxn ang="0">
                  <a:pos x="164" y="206"/>
                </a:cxn>
                <a:cxn ang="0">
                  <a:pos x="158" y="211"/>
                </a:cxn>
                <a:cxn ang="0">
                  <a:pos x="178" y="211"/>
                </a:cxn>
                <a:cxn ang="0">
                  <a:pos x="174" y="209"/>
                </a:cxn>
                <a:cxn ang="0">
                  <a:pos x="172" y="205"/>
                </a:cxn>
                <a:cxn ang="0">
                  <a:pos x="175" y="199"/>
                </a:cxn>
                <a:cxn ang="0">
                  <a:pos x="180" y="199"/>
                </a:cxn>
                <a:cxn ang="0">
                  <a:pos x="184" y="205"/>
                </a:cxn>
                <a:cxn ang="0">
                  <a:pos x="182" y="209"/>
                </a:cxn>
                <a:cxn ang="0">
                  <a:pos x="178" y="211"/>
                </a:cxn>
                <a:cxn ang="0">
                  <a:pos x="225" y="211"/>
                </a:cxn>
                <a:cxn ang="0">
                  <a:pos x="287" y="211"/>
                </a:cxn>
              </a:cxnLst>
              <a:rect l="0" t="0" r="r" b="b"/>
              <a:pathLst>
                <a:path w="315" h="223">
                  <a:moveTo>
                    <a:pt x="300" y="186"/>
                  </a:moveTo>
                  <a:lnTo>
                    <a:pt x="285" y="186"/>
                  </a:lnTo>
                  <a:lnTo>
                    <a:pt x="285" y="10"/>
                  </a:lnTo>
                  <a:lnTo>
                    <a:pt x="285" y="10"/>
                  </a:lnTo>
                  <a:lnTo>
                    <a:pt x="284" y="6"/>
                  </a:lnTo>
                  <a:lnTo>
                    <a:pt x="282" y="3"/>
                  </a:lnTo>
                  <a:lnTo>
                    <a:pt x="277" y="0"/>
                  </a:lnTo>
                  <a:lnTo>
                    <a:pt x="274" y="0"/>
                  </a:lnTo>
                  <a:lnTo>
                    <a:pt x="41" y="0"/>
                  </a:lnTo>
                  <a:lnTo>
                    <a:pt x="41" y="0"/>
                  </a:lnTo>
                  <a:lnTo>
                    <a:pt x="38" y="0"/>
                  </a:lnTo>
                  <a:lnTo>
                    <a:pt x="34" y="3"/>
                  </a:lnTo>
                  <a:lnTo>
                    <a:pt x="31" y="6"/>
                  </a:lnTo>
                  <a:lnTo>
                    <a:pt x="31" y="10"/>
                  </a:lnTo>
                  <a:lnTo>
                    <a:pt x="31" y="186"/>
                  </a:lnTo>
                  <a:lnTo>
                    <a:pt x="15" y="186"/>
                  </a:lnTo>
                  <a:lnTo>
                    <a:pt x="15" y="186"/>
                  </a:lnTo>
                  <a:lnTo>
                    <a:pt x="12" y="186"/>
                  </a:lnTo>
                  <a:lnTo>
                    <a:pt x="9" y="187"/>
                  </a:lnTo>
                  <a:lnTo>
                    <a:pt x="4" y="190"/>
                  </a:lnTo>
                  <a:lnTo>
                    <a:pt x="2" y="195"/>
                  </a:lnTo>
                  <a:lnTo>
                    <a:pt x="0" y="198"/>
                  </a:lnTo>
                  <a:lnTo>
                    <a:pt x="0" y="200"/>
                  </a:lnTo>
                  <a:lnTo>
                    <a:pt x="0" y="209"/>
                  </a:lnTo>
                  <a:lnTo>
                    <a:pt x="0" y="209"/>
                  </a:lnTo>
                  <a:lnTo>
                    <a:pt x="0" y="211"/>
                  </a:lnTo>
                  <a:lnTo>
                    <a:pt x="2" y="215"/>
                  </a:lnTo>
                  <a:lnTo>
                    <a:pt x="4" y="219"/>
                  </a:lnTo>
                  <a:lnTo>
                    <a:pt x="9" y="222"/>
                  </a:lnTo>
                  <a:lnTo>
                    <a:pt x="12" y="222"/>
                  </a:lnTo>
                  <a:lnTo>
                    <a:pt x="15" y="223"/>
                  </a:lnTo>
                  <a:lnTo>
                    <a:pt x="300" y="223"/>
                  </a:lnTo>
                  <a:lnTo>
                    <a:pt x="300" y="223"/>
                  </a:lnTo>
                  <a:lnTo>
                    <a:pt x="303" y="222"/>
                  </a:lnTo>
                  <a:lnTo>
                    <a:pt x="306" y="222"/>
                  </a:lnTo>
                  <a:lnTo>
                    <a:pt x="310" y="219"/>
                  </a:lnTo>
                  <a:lnTo>
                    <a:pt x="313" y="215"/>
                  </a:lnTo>
                  <a:lnTo>
                    <a:pt x="314" y="211"/>
                  </a:lnTo>
                  <a:lnTo>
                    <a:pt x="315" y="209"/>
                  </a:lnTo>
                  <a:lnTo>
                    <a:pt x="315" y="200"/>
                  </a:lnTo>
                  <a:lnTo>
                    <a:pt x="315" y="200"/>
                  </a:lnTo>
                  <a:lnTo>
                    <a:pt x="314" y="198"/>
                  </a:lnTo>
                  <a:lnTo>
                    <a:pt x="313" y="195"/>
                  </a:lnTo>
                  <a:lnTo>
                    <a:pt x="310" y="190"/>
                  </a:lnTo>
                  <a:lnTo>
                    <a:pt x="306" y="187"/>
                  </a:lnTo>
                  <a:lnTo>
                    <a:pt x="303" y="186"/>
                  </a:lnTo>
                  <a:lnTo>
                    <a:pt x="300" y="186"/>
                  </a:lnTo>
                  <a:lnTo>
                    <a:pt x="300" y="186"/>
                  </a:lnTo>
                  <a:lnTo>
                    <a:pt x="300" y="186"/>
                  </a:lnTo>
                  <a:close/>
                  <a:moveTo>
                    <a:pt x="40" y="188"/>
                  </a:moveTo>
                  <a:lnTo>
                    <a:pt x="40" y="10"/>
                  </a:lnTo>
                  <a:lnTo>
                    <a:pt x="40" y="10"/>
                  </a:lnTo>
                  <a:lnTo>
                    <a:pt x="41" y="9"/>
                  </a:lnTo>
                  <a:lnTo>
                    <a:pt x="274" y="9"/>
                  </a:lnTo>
                  <a:lnTo>
                    <a:pt x="274" y="9"/>
                  </a:lnTo>
                  <a:lnTo>
                    <a:pt x="275" y="10"/>
                  </a:lnTo>
                  <a:lnTo>
                    <a:pt x="275" y="188"/>
                  </a:lnTo>
                  <a:lnTo>
                    <a:pt x="275" y="188"/>
                  </a:lnTo>
                  <a:lnTo>
                    <a:pt x="274" y="189"/>
                  </a:lnTo>
                  <a:lnTo>
                    <a:pt x="41" y="189"/>
                  </a:lnTo>
                  <a:lnTo>
                    <a:pt x="41" y="189"/>
                  </a:lnTo>
                  <a:lnTo>
                    <a:pt x="40" y="188"/>
                  </a:lnTo>
                  <a:lnTo>
                    <a:pt x="40" y="188"/>
                  </a:lnTo>
                  <a:lnTo>
                    <a:pt x="40" y="188"/>
                  </a:lnTo>
                  <a:close/>
                  <a:moveTo>
                    <a:pt x="137" y="211"/>
                  </a:moveTo>
                  <a:lnTo>
                    <a:pt x="137" y="211"/>
                  </a:lnTo>
                  <a:lnTo>
                    <a:pt x="135" y="211"/>
                  </a:lnTo>
                  <a:lnTo>
                    <a:pt x="132" y="209"/>
                  </a:lnTo>
                  <a:lnTo>
                    <a:pt x="131" y="206"/>
                  </a:lnTo>
                  <a:lnTo>
                    <a:pt x="131" y="205"/>
                  </a:lnTo>
                  <a:lnTo>
                    <a:pt x="131" y="205"/>
                  </a:lnTo>
                  <a:lnTo>
                    <a:pt x="131" y="202"/>
                  </a:lnTo>
                  <a:lnTo>
                    <a:pt x="132" y="200"/>
                  </a:lnTo>
                  <a:lnTo>
                    <a:pt x="135" y="199"/>
                  </a:lnTo>
                  <a:lnTo>
                    <a:pt x="137" y="199"/>
                  </a:lnTo>
                  <a:lnTo>
                    <a:pt x="137" y="199"/>
                  </a:lnTo>
                  <a:lnTo>
                    <a:pt x="140" y="199"/>
                  </a:lnTo>
                  <a:lnTo>
                    <a:pt x="142" y="200"/>
                  </a:lnTo>
                  <a:lnTo>
                    <a:pt x="143" y="202"/>
                  </a:lnTo>
                  <a:lnTo>
                    <a:pt x="143" y="205"/>
                  </a:lnTo>
                  <a:lnTo>
                    <a:pt x="143" y="205"/>
                  </a:lnTo>
                  <a:lnTo>
                    <a:pt x="143" y="206"/>
                  </a:lnTo>
                  <a:lnTo>
                    <a:pt x="142" y="209"/>
                  </a:lnTo>
                  <a:lnTo>
                    <a:pt x="140" y="211"/>
                  </a:lnTo>
                  <a:lnTo>
                    <a:pt x="137" y="211"/>
                  </a:lnTo>
                  <a:lnTo>
                    <a:pt x="137" y="211"/>
                  </a:lnTo>
                  <a:lnTo>
                    <a:pt x="137" y="211"/>
                  </a:lnTo>
                  <a:close/>
                  <a:moveTo>
                    <a:pt x="158" y="211"/>
                  </a:moveTo>
                  <a:lnTo>
                    <a:pt x="158" y="211"/>
                  </a:lnTo>
                  <a:lnTo>
                    <a:pt x="154" y="211"/>
                  </a:lnTo>
                  <a:lnTo>
                    <a:pt x="153" y="209"/>
                  </a:lnTo>
                  <a:lnTo>
                    <a:pt x="152" y="206"/>
                  </a:lnTo>
                  <a:lnTo>
                    <a:pt x="152" y="205"/>
                  </a:lnTo>
                  <a:lnTo>
                    <a:pt x="152" y="205"/>
                  </a:lnTo>
                  <a:lnTo>
                    <a:pt x="152" y="202"/>
                  </a:lnTo>
                  <a:lnTo>
                    <a:pt x="153" y="200"/>
                  </a:lnTo>
                  <a:lnTo>
                    <a:pt x="154" y="199"/>
                  </a:lnTo>
                  <a:lnTo>
                    <a:pt x="158" y="199"/>
                  </a:lnTo>
                  <a:lnTo>
                    <a:pt x="158" y="199"/>
                  </a:lnTo>
                  <a:lnTo>
                    <a:pt x="159" y="199"/>
                  </a:lnTo>
                  <a:lnTo>
                    <a:pt x="162" y="200"/>
                  </a:lnTo>
                  <a:lnTo>
                    <a:pt x="164" y="202"/>
                  </a:lnTo>
                  <a:lnTo>
                    <a:pt x="164" y="205"/>
                  </a:lnTo>
                  <a:lnTo>
                    <a:pt x="164" y="205"/>
                  </a:lnTo>
                  <a:lnTo>
                    <a:pt x="164" y="206"/>
                  </a:lnTo>
                  <a:lnTo>
                    <a:pt x="162" y="209"/>
                  </a:lnTo>
                  <a:lnTo>
                    <a:pt x="159" y="211"/>
                  </a:lnTo>
                  <a:lnTo>
                    <a:pt x="158" y="211"/>
                  </a:lnTo>
                  <a:lnTo>
                    <a:pt x="158" y="211"/>
                  </a:lnTo>
                  <a:lnTo>
                    <a:pt x="158" y="211"/>
                  </a:lnTo>
                  <a:close/>
                  <a:moveTo>
                    <a:pt x="178" y="211"/>
                  </a:moveTo>
                  <a:lnTo>
                    <a:pt x="178" y="211"/>
                  </a:lnTo>
                  <a:lnTo>
                    <a:pt x="175" y="211"/>
                  </a:lnTo>
                  <a:lnTo>
                    <a:pt x="174" y="209"/>
                  </a:lnTo>
                  <a:lnTo>
                    <a:pt x="172" y="206"/>
                  </a:lnTo>
                  <a:lnTo>
                    <a:pt x="172" y="205"/>
                  </a:lnTo>
                  <a:lnTo>
                    <a:pt x="172" y="205"/>
                  </a:lnTo>
                  <a:lnTo>
                    <a:pt x="172" y="202"/>
                  </a:lnTo>
                  <a:lnTo>
                    <a:pt x="174" y="200"/>
                  </a:lnTo>
                  <a:lnTo>
                    <a:pt x="175" y="199"/>
                  </a:lnTo>
                  <a:lnTo>
                    <a:pt x="178" y="199"/>
                  </a:lnTo>
                  <a:lnTo>
                    <a:pt x="178" y="199"/>
                  </a:lnTo>
                  <a:lnTo>
                    <a:pt x="180" y="199"/>
                  </a:lnTo>
                  <a:lnTo>
                    <a:pt x="182" y="200"/>
                  </a:lnTo>
                  <a:lnTo>
                    <a:pt x="184" y="202"/>
                  </a:lnTo>
                  <a:lnTo>
                    <a:pt x="184" y="205"/>
                  </a:lnTo>
                  <a:lnTo>
                    <a:pt x="184" y="205"/>
                  </a:lnTo>
                  <a:lnTo>
                    <a:pt x="184" y="206"/>
                  </a:lnTo>
                  <a:lnTo>
                    <a:pt x="182" y="209"/>
                  </a:lnTo>
                  <a:lnTo>
                    <a:pt x="180" y="211"/>
                  </a:lnTo>
                  <a:lnTo>
                    <a:pt x="178" y="211"/>
                  </a:lnTo>
                  <a:lnTo>
                    <a:pt x="178" y="211"/>
                  </a:lnTo>
                  <a:lnTo>
                    <a:pt x="178" y="211"/>
                  </a:lnTo>
                  <a:close/>
                  <a:moveTo>
                    <a:pt x="287" y="211"/>
                  </a:moveTo>
                  <a:lnTo>
                    <a:pt x="225" y="211"/>
                  </a:lnTo>
                  <a:lnTo>
                    <a:pt x="225" y="199"/>
                  </a:lnTo>
                  <a:lnTo>
                    <a:pt x="287" y="199"/>
                  </a:lnTo>
                  <a:lnTo>
                    <a:pt x="287" y="211"/>
                  </a:lnTo>
                  <a:lnTo>
                    <a:pt x="287" y="2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Freeform 143"/>
            <p:cNvSpPr>
              <a:spLocks/>
            </p:cNvSpPr>
            <p:nvPr/>
          </p:nvSpPr>
          <p:spPr bwMode="auto">
            <a:xfrm>
              <a:off x="11239721" y="3428759"/>
              <a:ext cx="173421" cy="40888"/>
            </a:xfrm>
            <a:custGeom>
              <a:avLst/>
              <a:gdLst/>
              <a:ahLst/>
              <a:cxnLst>
                <a:cxn ang="0">
                  <a:pos x="0" y="21"/>
                </a:cxn>
                <a:cxn ang="0">
                  <a:pos x="5" y="29"/>
                </a:cxn>
                <a:cxn ang="0">
                  <a:pos x="5" y="29"/>
                </a:cxn>
                <a:cxn ang="0">
                  <a:pos x="11" y="24"/>
                </a:cxn>
                <a:cxn ang="0">
                  <a:pos x="18" y="21"/>
                </a:cxn>
                <a:cxn ang="0">
                  <a:pos x="25" y="17"/>
                </a:cxn>
                <a:cxn ang="0">
                  <a:pos x="32" y="14"/>
                </a:cxn>
                <a:cxn ang="0">
                  <a:pos x="39" y="13"/>
                </a:cxn>
                <a:cxn ang="0">
                  <a:pos x="46" y="10"/>
                </a:cxn>
                <a:cxn ang="0">
                  <a:pos x="54" y="9"/>
                </a:cxn>
                <a:cxn ang="0">
                  <a:pos x="62" y="9"/>
                </a:cxn>
                <a:cxn ang="0">
                  <a:pos x="68" y="9"/>
                </a:cxn>
                <a:cxn ang="0">
                  <a:pos x="77" y="10"/>
                </a:cxn>
                <a:cxn ang="0">
                  <a:pos x="84" y="13"/>
                </a:cxn>
                <a:cxn ang="0">
                  <a:pos x="91" y="14"/>
                </a:cxn>
                <a:cxn ang="0">
                  <a:pos x="98" y="17"/>
                </a:cxn>
                <a:cxn ang="0">
                  <a:pos x="105" y="20"/>
                </a:cxn>
                <a:cxn ang="0">
                  <a:pos x="112" y="24"/>
                </a:cxn>
                <a:cxn ang="0">
                  <a:pos x="118" y="29"/>
                </a:cxn>
                <a:cxn ang="0">
                  <a:pos x="123" y="21"/>
                </a:cxn>
                <a:cxn ang="0">
                  <a:pos x="123" y="21"/>
                </a:cxn>
                <a:cxn ang="0">
                  <a:pos x="116" y="15"/>
                </a:cxn>
                <a:cxn ang="0">
                  <a:pos x="109" y="11"/>
                </a:cxn>
                <a:cxn ang="0">
                  <a:pos x="101" y="7"/>
                </a:cxn>
                <a:cxn ang="0">
                  <a:pos x="94" y="4"/>
                </a:cxn>
                <a:cxn ang="0">
                  <a:pos x="85" y="2"/>
                </a:cxn>
                <a:cxn ang="0">
                  <a:pos x="78" y="1"/>
                </a:cxn>
                <a:cxn ang="0">
                  <a:pos x="69" y="0"/>
                </a:cxn>
                <a:cxn ang="0">
                  <a:pos x="62" y="0"/>
                </a:cxn>
                <a:cxn ang="0">
                  <a:pos x="54" y="0"/>
                </a:cxn>
                <a:cxn ang="0">
                  <a:pos x="45" y="1"/>
                </a:cxn>
                <a:cxn ang="0">
                  <a:pos x="37" y="2"/>
                </a:cxn>
                <a:cxn ang="0">
                  <a:pos x="29" y="4"/>
                </a:cxn>
                <a:cxn ang="0">
                  <a:pos x="21" y="8"/>
                </a:cxn>
                <a:cxn ang="0">
                  <a:pos x="14" y="11"/>
                </a:cxn>
                <a:cxn ang="0">
                  <a:pos x="8" y="16"/>
                </a:cxn>
                <a:cxn ang="0">
                  <a:pos x="0" y="21"/>
                </a:cxn>
                <a:cxn ang="0">
                  <a:pos x="0" y="21"/>
                </a:cxn>
                <a:cxn ang="0">
                  <a:pos x="0" y="21"/>
                </a:cxn>
              </a:cxnLst>
              <a:rect l="0" t="0" r="r" b="b"/>
              <a:pathLst>
                <a:path w="123" h="29">
                  <a:moveTo>
                    <a:pt x="0" y="21"/>
                  </a:moveTo>
                  <a:lnTo>
                    <a:pt x="5" y="29"/>
                  </a:lnTo>
                  <a:lnTo>
                    <a:pt x="5" y="29"/>
                  </a:lnTo>
                  <a:lnTo>
                    <a:pt x="11" y="24"/>
                  </a:lnTo>
                  <a:lnTo>
                    <a:pt x="18" y="21"/>
                  </a:lnTo>
                  <a:lnTo>
                    <a:pt x="25" y="17"/>
                  </a:lnTo>
                  <a:lnTo>
                    <a:pt x="32" y="14"/>
                  </a:lnTo>
                  <a:lnTo>
                    <a:pt x="39" y="13"/>
                  </a:lnTo>
                  <a:lnTo>
                    <a:pt x="46" y="10"/>
                  </a:lnTo>
                  <a:lnTo>
                    <a:pt x="54" y="9"/>
                  </a:lnTo>
                  <a:lnTo>
                    <a:pt x="62" y="9"/>
                  </a:lnTo>
                  <a:lnTo>
                    <a:pt x="68" y="9"/>
                  </a:lnTo>
                  <a:lnTo>
                    <a:pt x="77" y="10"/>
                  </a:lnTo>
                  <a:lnTo>
                    <a:pt x="84" y="13"/>
                  </a:lnTo>
                  <a:lnTo>
                    <a:pt x="91" y="14"/>
                  </a:lnTo>
                  <a:lnTo>
                    <a:pt x="98" y="17"/>
                  </a:lnTo>
                  <a:lnTo>
                    <a:pt x="105" y="20"/>
                  </a:lnTo>
                  <a:lnTo>
                    <a:pt x="112" y="24"/>
                  </a:lnTo>
                  <a:lnTo>
                    <a:pt x="118" y="29"/>
                  </a:lnTo>
                  <a:lnTo>
                    <a:pt x="123" y="21"/>
                  </a:lnTo>
                  <a:lnTo>
                    <a:pt x="123" y="21"/>
                  </a:lnTo>
                  <a:lnTo>
                    <a:pt x="116" y="15"/>
                  </a:lnTo>
                  <a:lnTo>
                    <a:pt x="109" y="11"/>
                  </a:lnTo>
                  <a:lnTo>
                    <a:pt x="101" y="7"/>
                  </a:lnTo>
                  <a:lnTo>
                    <a:pt x="94" y="4"/>
                  </a:lnTo>
                  <a:lnTo>
                    <a:pt x="85" y="2"/>
                  </a:lnTo>
                  <a:lnTo>
                    <a:pt x="78" y="1"/>
                  </a:lnTo>
                  <a:lnTo>
                    <a:pt x="69" y="0"/>
                  </a:lnTo>
                  <a:lnTo>
                    <a:pt x="62" y="0"/>
                  </a:lnTo>
                  <a:lnTo>
                    <a:pt x="54" y="0"/>
                  </a:lnTo>
                  <a:lnTo>
                    <a:pt x="45" y="1"/>
                  </a:lnTo>
                  <a:lnTo>
                    <a:pt x="37" y="2"/>
                  </a:lnTo>
                  <a:lnTo>
                    <a:pt x="29" y="4"/>
                  </a:lnTo>
                  <a:lnTo>
                    <a:pt x="21" y="8"/>
                  </a:lnTo>
                  <a:lnTo>
                    <a:pt x="14" y="11"/>
                  </a:lnTo>
                  <a:lnTo>
                    <a:pt x="8" y="16"/>
                  </a:lnTo>
                  <a:lnTo>
                    <a:pt x="0" y="21"/>
                  </a:lnTo>
                  <a:lnTo>
                    <a:pt x="0" y="21"/>
                  </a:lnTo>
                  <a:lnTo>
                    <a:pt x="0"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7" name="Freeform 144"/>
            <p:cNvSpPr>
              <a:spLocks/>
            </p:cNvSpPr>
            <p:nvPr/>
          </p:nvSpPr>
          <p:spPr bwMode="auto">
            <a:xfrm>
              <a:off x="11311627" y="3550012"/>
              <a:ext cx="33838" cy="33838"/>
            </a:xfrm>
            <a:custGeom>
              <a:avLst/>
              <a:gdLst/>
              <a:ahLst/>
              <a:cxnLst>
                <a:cxn ang="0">
                  <a:pos x="12" y="0"/>
                </a:cxn>
                <a:cxn ang="0">
                  <a:pos x="12" y="0"/>
                </a:cxn>
                <a:cxn ang="0">
                  <a:pos x="7" y="1"/>
                </a:cxn>
                <a:cxn ang="0">
                  <a:pos x="4" y="3"/>
                </a:cxn>
                <a:cxn ang="0">
                  <a:pos x="1" y="8"/>
                </a:cxn>
                <a:cxn ang="0">
                  <a:pos x="0" y="12"/>
                </a:cxn>
                <a:cxn ang="0">
                  <a:pos x="0" y="12"/>
                </a:cxn>
                <a:cxn ang="0">
                  <a:pos x="1" y="16"/>
                </a:cxn>
                <a:cxn ang="0">
                  <a:pos x="4" y="20"/>
                </a:cxn>
                <a:cxn ang="0">
                  <a:pos x="7" y="23"/>
                </a:cxn>
                <a:cxn ang="0">
                  <a:pos x="12" y="24"/>
                </a:cxn>
                <a:cxn ang="0">
                  <a:pos x="12" y="24"/>
                </a:cxn>
                <a:cxn ang="0">
                  <a:pos x="17" y="23"/>
                </a:cxn>
                <a:cxn ang="0">
                  <a:pos x="21" y="20"/>
                </a:cxn>
                <a:cxn ang="0">
                  <a:pos x="23" y="16"/>
                </a:cxn>
                <a:cxn ang="0">
                  <a:pos x="24" y="12"/>
                </a:cxn>
                <a:cxn ang="0">
                  <a:pos x="24" y="12"/>
                </a:cxn>
                <a:cxn ang="0">
                  <a:pos x="23" y="8"/>
                </a:cxn>
                <a:cxn ang="0">
                  <a:pos x="21" y="3"/>
                </a:cxn>
                <a:cxn ang="0">
                  <a:pos x="17" y="1"/>
                </a:cxn>
                <a:cxn ang="0">
                  <a:pos x="12" y="0"/>
                </a:cxn>
                <a:cxn ang="0">
                  <a:pos x="12" y="0"/>
                </a:cxn>
                <a:cxn ang="0">
                  <a:pos x="12" y="0"/>
                </a:cxn>
              </a:cxnLst>
              <a:rect l="0" t="0" r="r" b="b"/>
              <a:pathLst>
                <a:path w="24" h="24">
                  <a:moveTo>
                    <a:pt x="12" y="0"/>
                  </a:moveTo>
                  <a:lnTo>
                    <a:pt x="12" y="0"/>
                  </a:lnTo>
                  <a:lnTo>
                    <a:pt x="7" y="1"/>
                  </a:lnTo>
                  <a:lnTo>
                    <a:pt x="4" y="3"/>
                  </a:lnTo>
                  <a:lnTo>
                    <a:pt x="1" y="8"/>
                  </a:lnTo>
                  <a:lnTo>
                    <a:pt x="0" y="12"/>
                  </a:lnTo>
                  <a:lnTo>
                    <a:pt x="0" y="12"/>
                  </a:lnTo>
                  <a:lnTo>
                    <a:pt x="1" y="16"/>
                  </a:lnTo>
                  <a:lnTo>
                    <a:pt x="4" y="20"/>
                  </a:lnTo>
                  <a:lnTo>
                    <a:pt x="7" y="23"/>
                  </a:lnTo>
                  <a:lnTo>
                    <a:pt x="12" y="24"/>
                  </a:lnTo>
                  <a:lnTo>
                    <a:pt x="12" y="24"/>
                  </a:lnTo>
                  <a:lnTo>
                    <a:pt x="17" y="23"/>
                  </a:lnTo>
                  <a:lnTo>
                    <a:pt x="21" y="20"/>
                  </a:lnTo>
                  <a:lnTo>
                    <a:pt x="23" y="16"/>
                  </a:lnTo>
                  <a:lnTo>
                    <a:pt x="24" y="12"/>
                  </a:lnTo>
                  <a:lnTo>
                    <a:pt x="24" y="12"/>
                  </a:lnTo>
                  <a:lnTo>
                    <a:pt x="23" y="8"/>
                  </a:lnTo>
                  <a:lnTo>
                    <a:pt x="21" y="3"/>
                  </a:lnTo>
                  <a:lnTo>
                    <a:pt x="17" y="1"/>
                  </a:lnTo>
                  <a:lnTo>
                    <a:pt x="12" y="0"/>
                  </a:lnTo>
                  <a:lnTo>
                    <a:pt x="12" y="0"/>
                  </a:ln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8" name="Freeform 145"/>
            <p:cNvSpPr>
              <a:spLocks/>
            </p:cNvSpPr>
            <p:nvPr/>
          </p:nvSpPr>
          <p:spPr bwMode="auto">
            <a:xfrm>
              <a:off x="11282018" y="3507715"/>
              <a:ext cx="88825" cy="38068"/>
            </a:xfrm>
            <a:custGeom>
              <a:avLst/>
              <a:gdLst/>
              <a:ahLst/>
              <a:cxnLst>
                <a:cxn ang="0">
                  <a:pos x="4" y="13"/>
                </a:cxn>
                <a:cxn ang="0">
                  <a:pos x="4" y="13"/>
                </a:cxn>
                <a:cxn ang="0">
                  <a:pos x="0" y="16"/>
                </a:cxn>
                <a:cxn ang="0">
                  <a:pos x="6" y="27"/>
                </a:cxn>
                <a:cxn ang="0">
                  <a:pos x="6" y="27"/>
                </a:cxn>
                <a:cxn ang="0">
                  <a:pos x="8" y="23"/>
                </a:cxn>
                <a:cxn ang="0">
                  <a:pos x="11" y="20"/>
                </a:cxn>
                <a:cxn ang="0">
                  <a:pos x="11" y="20"/>
                </a:cxn>
                <a:cxn ang="0">
                  <a:pos x="16" y="16"/>
                </a:cxn>
                <a:cxn ang="0">
                  <a:pos x="21" y="13"/>
                </a:cxn>
                <a:cxn ang="0">
                  <a:pos x="26" y="11"/>
                </a:cxn>
                <a:cxn ang="0">
                  <a:pos x="32" y="11"/>
                </a:cxn>
                <a:cxn ang="0">
                  <a:pos x="38" y="11"/>
                </a:cxn>
                <a:cxn ang="0">
                  <a:pos x="43" y="13"/>
                </a:cxn>
                <a:cxn ang="0">
                  <a:pos x="48" y="16"/>
                </a:cxn>
                <a:cxn ang="0">
                  <a:pos x="53" y="20"/>
                </a:cxn>
                <a:cxn ang="0">
                  <a:pos x="53" y="20"/>
                </a:cxn>
                <a:cxn ang="0">
                  <a:pos x="57" y="26"/>
                </a:cxn>
                <a:cxn ang="0">
                  <a:pos x="63" y="16"/>
                </a:cxn>
                <a:cxn ang="0">
                  <a:pos x="63" y="16"/>
                </a:cxn>
                <a:cxn ang="0">
                  <a:pos x="59" y="13"/>
                </a:cxn>
                <a:cxn ang="0">
                  <a:pos x="59" y="13"/>
                </a:cxn>
                <a:cxn ang="0">
                  <a:pos x="54" y="7"/>
                </a:cxn>
                <a:cxn ang="0">
                  <a:pos x="46" y="4"/>
                </a:cxn>
                <a:cxn ang="0">
                  <a:pos x="39" y="1"/>
                </a:cxn>
                <a:cxn ang="0">
                  <a:pos x="32" y="0"/>
                </a:cxn>
                <a:cxn ang="0">
                  <a:pos x="25" y="1"/>
                </a:cxn>
                <a:cxn ang="0">
                  <a:pos x="17" y="4"/>
                </a:cxn>
                <a:cxn ang="0">
                  <a:pos x="10" y="7"/>
                </a:cxn>
                <a:cxn ang="0">
                  <a:pos x="4" y="13"/>
                </a:cxn>
                <a:cxn ang="0">
                  <a:pos x="4" y="13"/>
                </a:cxn>
                <a:cxn ang="0">
                  <a:pos x="4" y="13"/>
                </a:cxn>
              </a:cxnLst>
              <a:rect l="0" t="0" r="r" b="b"/>
              <a:pathLst>
                <a:path w="63" h="27">
                  <a:moveTo>
                    <a:pt x="4" y="13"/>
                  </a:moveTo>
                  <a:lnTo>
                    <a:pt x="4" y="13"/>
                  </a:lnTo>
                  <a:lnTo>
                    <a:pt x="0" y="16"/>
                  </a:lnTo>
                  <a:lnTo>
                    <a:pt x="6" y="27"/>
                  </a:lnTo>
                  <a:lnTo>
                    <a:pt x="6" y="27"/>
                  </a:lnTo>
                  <a:lnTo>
                    <a:pt x="8" y="23"/>
                  </a:lnTo>
                  <a:lnTo>
                    <a:pt x="11" y="20"/>
                  </a:lnTo>
                  <a:lnTo>
                    <a:pt x="11" y="20"/>
                  </a:lnTo>
                  <a:lnTo>
                    <a:pt x="16" y="16"/>
                  </a:lnTo>
                  <a:lnTo>
                    <a:pt x="21" y="13"/>
                  </a:lnTo>
                  <a:lnTo>
                    <a:pt x="26" y="11"/>
                  </a:lnTo>
                  <a:lnTo>
                    <a:pt x="32" y="11"/>
                  </a:lnTo>
                  <a:lnTo>
                    <a:pt x="38" y="11"/>
                  </a:lnTo>
                  <a:lnTo>
                    <a:pt x="43" y="13"/>
                  </a:lnTo>
                  <a:lnTo>
                    <a:pt x="48" y="16"/>
                  </a:lnTo>
                  <a:lnTo>
                    <a:pt x="53" y="20"/>
                  </a:lnTo>
                  <a:lnTo>
                    <a:pt x="53" y="20"/>
                  </a:lnTo>
                  <a:lnTo>
                    <a:pt x="57" y="26"/>
                  </a:lnTo>
                  <a:lnTo>
                    <a:pt x="63" y="16"/>
                  </a:lnTo>
                  <a:lnTo>
                    <a:pt x="63" y="16"/>
                  </a:lnTo>
                  <a:lnTo>
                    <a:pt x="59" y="13"/>
                  </a:lnTo>
                  <a:lnTo>
                    <a:pt x="59" y="13"/>
                  </a:lnTo>
                  <a:lnTo>
                    <a:pt x="54" y="7"/>
                  </a:lnTo>
                  <a:lnTo>
                    <a:pt x="46" y="4"/>
                  </a:lnTo>
                  <a:lnTo>
                    <a:pt x="39" y="1"/>
                  </a:lnTo>
                  <a:lnTo>
                    <a:pt x="32" y="0"/>
                  </a:lnTo>
                  <a:lnTo>
                    <a:pt x="25" y="1"/>
                  </a:lnTo>
                  <a:lnTo>
                    <a:pt x="17" y="4"/>
                  </a:lnTo>
                  <a:lnTo>
                    <a:pt x="10" y="7"/>
                  </a:lnTo>
                  <a:lnTo>
                    <a:pt x="4" y="13"/>
                  </a:lnTo>
                  <a:lnTo>
                    <a:pt x="4" y="13"/>
                  </a:lnTo>
                  <a:lnTo>
                    <a:pt x="4"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9" name="Freeform 146"/>
            <p:cNvSpPr>
              <a:spLocks/>
            </p:cNvSpPr>
            <p:nvPr/>
          </p:nvSpPr>
          <p:spPr bwMode="auto">
            <a:xfrm>
              <a:off x="11260870" y="3469646"/>
              <a:ext cx="131123" cy="38068"/>
            </a:xfrm>
            <a:custGeom>
              <a:avLst/>
              <a:gdLst/>
              <a:ahLst/>
              <a:cxnLst>
                <a:cxn ang="0">
                  <a:pos x="0" y="18"/>
                </a:cxn>
                <a:cxn ang="0">
                  <a:pos x="5" y="27"/>
                </a:cxn>
                <a:cxn ang="0">
                  <a:pos x="5" y="27"/>
                </a:cxn>
                <a:cxn ang="0">
                  <a:pos x="5" y="27"/>
                </a:cxn>
                <a:cxn ang="0">
                  <a:pos x="10" y="23"/>
                </a:cxn>
                <a:cxn ang="0">
                  <a:pos x="14" y="19"/>
                </a:cxn>
                <a:cxn ang="0">
                  <a:pos x="25" y="15"/>
                </a:cxn>
                <a:cxn ang="0">
                  <a:pos x="36" y="11"/>
                </a:cxn>
                <a:cxn ang="0">
                  <a:pos x="47" y="10"/>
                </a:cxn>
                <a:cxn ang="0">
                  <a:pos x="58" y="11"/>
                </a:cxn>
                <a:cxn ang="0">
                  <a:pos x="69" y="15"/>
                </a:cxn>
                <a:cxn ang="0">
                  <a:pos x="80" y="19"/>
                </a:cxn>
                <a:cxn ang="0">
                  <a:pos x="83" y="23"/>
                </a:cxn>
                <a:cxn ang="0">
                  <a:pos x="88" y="27"/>
                </a:cxn>
                <a:cxn ang="0">
                  <a:pos x="93" y="18"/>
                </a:cxn>
                <a:cxn ang="0">
                  <a:pos x="93" y="18"/>
                </a:cxn>
                <a:cxn ang="0">
                  <a:pos x="88" y="13"/>
                </a:cxn>
                <a:cxn ang="0">
                  <a:pos x="82" y="11"/>
                </a:cxn>
                <a:cxn ang="0">
                  <a:pos x="77" y="7"/>
                </a:cxn>
                <a:cxn ang="0">
                  <a:pos x="71" y="5"/>
                </a:cxn>
                <a:cxn ang="0">
                  <a:pos x="58" y="1"/>
                </a:cxn>
                <a:cxn ang="0">
                  <a:pos x="47" y="0"/>
                </a:cxn>
                <a:cxn ang="0">
                  <a:pos x="34" y="1"/>
                </a:cxn>
                <a:cxn ang="0">
                  <a:pos x="22" y="5"/>
                </a:cxn>
                <a:cxn ang="0">
                  <a:pos x="16" y="7"/>
                </a:cxn>
                <a:cxn ang="0">
                  <a:pos x="10" y="11"/>
                </a:cxn>
                <a:cxn ang="0">
                  <a:pos x="5" y="15"/>
                </a:cxn>
                <a:cxn ang="0">
                  <a:pos x="0" y="18"/>
                </a:cxn>
                <a:cxn ang="0">
                  <a:pos x="0" y="18"/>
                </a:cxn>
                <a:cxn ang="0">
                  <a:pos x="0" y="18"/>
                </a:cxn>
              </a:cxnLst>
              <a:rect l="0" t="0" r="r" b="b"/>
              <a:pathLst>
                <a:path w="93" h="27">
                  <a:moveTo>
                    <a:pt x="0" y="18"/>
                  </a:moveTo>
                  <a:lnTo>
                    <a:pt x="5" y="27"/>
                  </a:lnTo>
                  <a:lnTo>
                    <a:pt x="5" y="27"/>
                  </a:lnTo>
                  <a:lnTo>
                    <a:pt x="5" y="27"/>
                  </a:lnTo>
                  <a:lnTo>
                    <a:pt x="10" y="23"/>
                  </a:lnTo>
                  <a:lnTo>
                    <a:pt x="14" y="19"/>
                  </a:lnTo>
                  <a:lnTo>
                    <a:pt x="25" y="15"/>
                  </a:lnTo>
                  <a:lnTo>
                    <a:pt x="36" y="11"/>
                  </a:lnTo>
                  <a:lnTo>
                    <a:pt x="47" y="10"/>
                  </a:lnTo>
                  <a:lnTo>
                    <a:pt x="58" y="11"/>
                  </a:lnTo>
                  <a:lnTo>
                    <a:pt x="69" y="15"/>
                  </a:lnTo>
                  <a:lnTo>
                    <a:pt x="80" y="19"/>
                  </a:lnTo>
                  <a:lnTo>
                    <a:pt x="83" y="23"/>
                  </a:lnTo>
                  <a:lnTo>
                    <a:pt x="88" y="27"/>
                  </a:lnTo>
                  <a:lnTo>
                    <a:pt x="93" y="18"/>
                  </a:lnTo>
                  <a:lnTo>
                    <a:pt x="93" y="18"/>
                  </a:lnTo>
                  <a:lnTo>
                    <a:pt x="88" y="13"/>
                  </a:lnTo>
                  <a:lnTo>
                    <a:pt x="82" y="11"/>
                  </a:lnTo>
                  <a:lnTo>
                    <a:pt x="77" y="7"/>
                  </a:lnTo>
                  <a:lnTo>
                    <a:pt x="71" y="5"/>
                  </a:lnTo>
                  <a:lnTo>
                    <a:pt x="58" y="1"/>
                  </a:lnTo>
                  <a:lnTo>
                    <a:pt x="47" y="0"/>
                  </a:lnTo>
                  <a:lnTo>
                    <a:pt x="34" y="1"/>
                  </a:lnTo>
                  <a:lnTo>
                    <a:pt x="22" y="5"/>
                  </a:lnTo>
                  <a:lnTo>
                    <a:pt x="16" y="7"/>
                  </a:lnTo>
                  <a:lnTo>
                    <a:pt x="10" y="11"/>
                  </a:lnTo>
                  <a:lnTo>
                    <a:pt x="5" y="15"/>
                  </a:lnTo>
                  <a:lnTo>
                    <a:pt x="0" y="18"/>
                  </a:lnTo>
                  <a:lnTo>
                    <a:pt x="0" y="18"/>
                  </a:lnTo>
                  <a:lnTo>
                    <a:pt x="0"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41" name="Freeform 57"/>
          <p:cNvSpPr>
            <a:spLocks/>
          </p:cNvSpPr>
          <p:nvPr/>
        </p:nvSpPr>
        <p:spPr bwMode="auto">
          <a:xfrm>
            <a:off x="4644487" y="2970177"/>
            <a:ext cx="540000" cy="540000"/>
          </a:xfrm>
          <a:prstGeom prst="ellipse">
            <a:avLst/>
          </a:pr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42" name="Groupe 141"/>
          <p:cNvGrpSpPr/>
          <p:nvPr/>
        </p:nvGrpSpPr>
        <p:grpSpPr>
          <a:xfrm>
            <a:off x="4721169" y="3042432"/>
            <a:ext cx="390506" cy="338534"/>
            <a:chOff x="10508211" y="3313146"/>
            <a:chExt cx="486284" cy="421566"/>
          </a:xfrm>
          <a:solidFill>
            <a:schemeClr val="bg1"/>
          </a:solidFill>
        </p:grpSpPr>
        <p:sp>
          <p:nvSpPr>
            <p:cNvPr id="143" name="Freeform 114"/>
            <p:cNvSpPr>
              <a:spLocks/>
            </p:cNvSpPr>
            <p:nvPr/>
          </p:nvSpPr>
          <p:spPr bwMode="auto">
            <a:xfrm>
              <a:off x="10629782" y="3378002"/>
              <a:ext cx="121571" cy="67676"/>
            </a:xfrm>
            <a:custGeom>
              <a:avLst/>
              <a:gdLst/>
              <a:ahLst/>
              <a:cxnLst>
                <a:cxn ang="0">
                  <a:pos x="68" y="0"/>
                </a:cxn>
                <a:cxn ang="0">
                  <a:pos x="31" y="0"/>
                </a:cxn>
                <a:cxn ang="0">
                  <a:pos x="29" y="0"/>
                </a:cxn>
                <a:cxn ang="0">
                  <a:pos x="22" y="2"/>
                </a:cxn>
                <a:cxn ang="0">
                  <a:pos x="6" y="22"/>
                </a:cxn>
                <a:cxn ang="0">
                  <a:pos x="0" y="56"/>
                </a:cxn>
                <a:cxn ang="0">
                  <a:pos x="16" y="56"/>
                </a:cxn>
                <a:cxn ang="0">
                  <a:pos x="23" y="25"/>
                </a:cxn>
                <a:cxn ang="0">
                  <a:pos x="23" y="56"/>
                </a:cxn>
                <a:cxn ang="0">
                  <a:pos x="79" y="56"/>
                </a:cxn>
                <a:cxn ang="0">
                  <a:pos x="79" y="25"/>
                </a:cxn>
                <a:cxn ang="0">
                  <a:pos x="81" y="30"/>
                </a:cxn>
                <a:cxn ang="0">
                  <a:pos x="86" y="56"/>
                </a:cxn>
                <a:cxn ang="0">
                  <a:pos x="102" y="56"/>
                </a:cxn>
                <a:cxn ang="0">
                  <a:pos x="91" y="13"/>
                </a:cxn>
                <a:cxn ang="0">
                  <a:pos x="80" y="2"/>
                </a:cxn>
                <a:cxn ang="0">
                  <a:pos x="76" y="1"/>
                </a:cxn>
              </a:cxnLst>
              <a:rect l="0" t="0" r="r" b="b"/>
              <a:pathLst>
                <a:path w="102" h="56">
                  <a:moveTo>
                    <a:pt x="68" y="0"/>
                  </a:moveTo>
                  <a:cubicBezTo>
                    <a:pt x="31" y="0"/>
                    <a:pt x="31" y="0"/>
                    <a:pt x="31" y="0"/>
                  </a:cubicBezTo>
                  <a:cubicBezTo>
                    <a:pt x="30" y="0"/>
                    <a:pt x="29" y="0"/>
                    <a:pt x="29" y="0"/>
                  </a:cubicBezTo>
                  <a:cubicBezTo>
                    <a:pt x="27" y="1"/>
                    <a:pt x="25" y="1"/>
                    <a:pt x="22" y="2"/>
                  </a:cubicBezTo>
                  <a:cubicBezTo>
                    <a:pt x="17" y="5"/>
                    <a:pt x="11" y="11"/>
                    <a:pt x="6" y="22"/>
                  </a:cubicBezTo>
                  <a:cubicBezTo>
                    <a:pt x="3" y="30"/>
                    <a:pt x="1" y="41"/>
                    <a:pt x="0" y="56"/>
                  </a:cubicBezTo>
                  <a:cubicBezTo>
                    <a:pt x="16" y="56"/>
                    <a:pt x="16" y="56"/>
                    <a:pt x="16" y="56"/>
                  </a:cubicBezTo>
                  <a:cubicBezTo>
                    <a:pt x="17" y="41"/>
                    <a:pt x="20" y="31"/>
                    <a:pt x="23" y="25"/>
                  </a:cubicBezTo>
                  <a:cubicBezTo>
                    <a:pt x="23" y="56"/>
                    <a:pt x="23" y="56"/>
                    <a:pt x="23" y="56"/>
                  </a:cubicBezTo>
                  <a:cubicBezTo>
                    <a:pt x="79" y="56"/>
                    <a:pt x="79" y="56"/>
                    <a:pt x="79" y="56"/>
                  </a:cubicBezTo>
                  <a:cubicBezTo>
                    <a:pt x="79" y="25"/>
                    <a:pt x="79" y="25"/>
                    <a:pt x="79" y="25"/>
                  </a:cubicBezTo>
                  <a:cubicBezTo>
                    <a:pt x="80" y="26"/>
                    <a:pt x="80" y="28"/>
                    <a:pt x="81" y="30"/>
                  </a:cubicBezTo>
                  <a:cubicBezTo>
                    <a:pt x="83" y="35"/>
                    <a:pt x="85" y="44"/>
                    <a:pt x="86" y="56"/>
                  </a:cubicBezTo>
                  <a:cubicBezTo>
                    <a:pt x="102" y="56"/>
                    <a:pt x="102" y="56"/>
                    <a:pt x="102" y="56"/>
                  </a:cubicBezTo>
                  <a:cubicBezTo>
                    <a:pt x="101" y="34"/>
                    <a:pt x="97" y="21"/>
                    <a:pt x="91" y="13"/>
                  </a:cubicBezTo>
                  <a:cubicBezTo>
                    <a:pt x="88" y="8"/>
                    <a:pt x="84" y="4"/>
                    <a:pt x="80" y="2"/>
                  </a:cubicBezTo>
                  <a:cubicBezTo>
                    <a:pt x="79" y="2"/>
                    <a:pt x="77" y="1"/>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4" name="Freeform 115"/>
            <p:cNvSpPr>
              <a:spLocks/>
            </p:cNvSpPr>
            <p:nvPr/>
          </p:nvSpPr>
          <p:spPr bwMode="auto">
            <a:xfrm>
              <a:off x="10660881" y="3313146"/>
              <a:ext cx="60786" cy="60627"/>
            </a:xfrm>
            <a:custGeom>
              <a:avLst/>
              <a:gdLst/>
              <a:ahLst/>
              <a:cxnLst>
                <a:cxn ang="0">
                  <a:pos x="21" y="48"/>
                </a:cxn>
                <a:cxn ang="0">
                  <a:pos x="49" y="31"/>
                </a:cxn>
                <a:cxn ang="0">
                  <a:pos x="31" y="3"/>
                </a:cxn>
                <a:cxn ang="0">
                  <a:pos x="3" y="20"/>
                </a:cxn>
                <a:cxn ang="0">
                  <a:pos x="21" y="48"/>
                </a:cxn>
              </a:cxnLst>
              <a:rect l="0" t="0" r="r" b="b"/>
              <a:pathLst>
                <a:path w="52" h="51">
                  <a:moveTo>
                    <a:pt x="21" y="48"/>
                  </a:moveTo>
                  <a:cubicBezTo>
                    <a:pt x="33" y="51"/>
                    <a:pt x="46" y="44"/>
                    <a:pt x="49" y="31"/>
                  </a:cubicBezTo>
                  <a:cubicBezTo>
                    <a:pt x="52" y="19"/>
                    <a:pt x="44" y="6"/>
                    <a:pt x="31" y="3"/>
                  </a:cubicBezTo>
                  <a:cubicBezTo>
                    <a:pt x="19" y="0"/>
                    <a:pt x="6" y="8"/>
                    <a:pt x="3" y="20"/>
                  </a:cubicBezTo>
                  <a:cubicBezTo>
                    <a:pt x="0" y="33"/>
                    <a:pt x="8" y="46"/>
                    <a:pt x="21"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5" name="Freeform 116"/>
            <p:cNvSpPr>
              <a:spLocks/>
            </p:cNvSpPr>
            <p:nvPr/>
          </p:nvSpPr>
          <p:spPr bwMode="auto">
            <a:xfrm>
              <a:off x="10751352" y="3378002"/>
              <a:ext cx="122985" cy="67676"/>
            </a:xfrm>
            <a:custGeom>
              <a:avLst/>
              <a:gdLst/>
              <a:ahLst/>
              <a:cxnLst>
                <a:cxn ang="0">
                  <a:pos x="69" y="0"/>
                </a:cxn>
                <a:cxn ang="0">
                  <a:pos x="31" y="0"/>
                </a:cxn>
                <a:cxn ang="0">
                  <a:pos x="29" y="0"/>
                </a:cxn>
                <a:cxn ang="0">
                  <a:pos x="23" y="2"/>
                </a:cxn>
                <a:cxn ang="0">
                  <a:pos x="7" y="22"/>
                </a:cxn>
                <a:cxn ang="0">
                  <a:pos x="0" y="56"/>
                </a:cxn>
                <a:cxn ang="0">
                  <a:pos x="17" y="56"/>
                </a:cxn>
                <a:cxn ang="0">
                  <a:pos x="23" y="25"/>
                </a:cxn>
                <a:cxn ang="0">
                  <a:pos x="23" y="56"/>
                </a:cxn>
                <a:cxn ang="0">
                  <a:pos x="79" y="56"/>
                </a:cxn>
                <a:cxn ang="0">
                  <a:pos x="79" y="25"/>
                </a:cxn>
                <a:cxn ang="0">
                  <a:pos x="81" y="30"/>
                </a:cxn>
                <a:cxn ang="0">
                  <a:pos x="86" y="56"/>
                </a:cxn>
                <a:cxn ang="0">
                  <a:pos x="103" y="56"/>
                </a:cxn>
                <a:cxn ang="0">
                  <a:pos x="91" y="13"/>
                </a:cxn>
                <a:cxn ang="0">
                  <a:pos x="80" y="2"/>
                </a:cxn>
                <a:cxn ang="0">
                  <a:pos x="76" y="1"/>
                </a:cxn>
              </a:cxnLst>
              <a:rect l="0" t="0" r="r" b="b"/>
              <a:pathLst>
                <a:path w="103" h="56">
                  <a:moveTo>
                    <a:pt x="69" y="0"/>
                  </a:moveTo>
                  <a:cubicBezTo>
                    <a:pt x="31" y="0"/>
                    <a:pt x="31" y="0"/>
                    <a:pt x="31" y="0"/>
                  </a:cubicBezTo>
                  <a:cubicBezTo>
                    <a:pt x="31" y="0"/>
                    <a:pt x="30" y="0"/>
                    <a:pt x="29" y="0"/>
                  </a:cubicBezTo>
                  <a:cubicBezTo>
                    <a:pt x="27" y="1"/>
                    <a:pt x="25" y="1"/>
                    <a:pt x="23" y="2"/>
                  </a:cubicBezTo>
                  <a:cubicBezTo>
                    <a:pt x="17" y="5"/>
                    <a:pt x="11" y="11"/>
                    <a:pt x="7" y="22"/>
                  </a:cubicBezTo>
                  <a:cubicBezTo>
                    <a:pt x="4" y="30"/>
                    <a:pt x="1" y="41"/>
                    <a:pt x="0" y="56"/>
                  </a:cubicBezTo>
                  <a:cubicBezTo>
                    <a:pt x="17" y="56"/>
                    <a:pt x="17" y="56"/>
                    <a:pt x="17" y="56"/>
                  </a:cubicBezTo>
                  <a:cubicBezTo>
                    <a:pt x="18" y="41"/>
                    <a:pt x="21" y="31"/>
                    <a:pt x="23" y="25"/>
                  </a:cubicBezTo>
                  <a:cubicBezTo>
                    <a:pt x="23" y="56"/>
                    <a:pt x="23" y="56"/>
                    <a:pt x="23" y="56"/>
                  </a:cubicBezTo>
                  <a:cubicBezTo>
                    <a:pt x="79" y="56"/>
                    <a:pt x="79" y="56"/>
                    <a:pt x="79" y="56"/>
                  </a:cubicBezTo>
                  <a:cubicBezTo>
                    <a:pt x="79" y="25"/>
                    <a:pt x="79" y="25"/>
                    <a:pt x="79" y="25"/>
                  </a:cubicBezTo>
                  <a:cubicBezTo>
                    <a:pt x="80" y="26"/>
                    <a:pt x="81" y="28"/>
                    <a:pt x="81" y="30"/>
                  </a:cubicBezTo>
                  <a:cubicBezTo>
                    <a:pt x="83" y="35"/>
                    <a:pt x="85" y="44"/>
                    <a:pt x="86" y="56"/>
                  </a:cubicBezTo>
                  <a:cubicBezTo>
                    <a:pt x="103" y="56"/>
                    <a:pt x="103" y="56"/>
                    <a:pt x="103" y="56"/>
                  </a:cubicBezTo>
                  <a:cubicBezTo>
                    <a:pt x="101" y="34"/>
                    <a:pt x="97" y="21"/>
                    <a:pt x="91" y="13"/>
                  </a:cubicBezTo>
                  <a:cubicBezTo>
                    <a:pt x="88" y="8"/>
                    <a:pt x="84" y="4"/>
                    <a:pt x="80" y="2"/>
                  </a:cubicBezTo>
                  <a:cubicBezTo>
                    <a:pt x="79" y="2"/>
                    <a:pt x="78" y="1"/>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6" name="Freeform 117"/>
            <p:cNvSpPr>
              <a:spLocks/>
            </p:cNvSpPr>
            <p:nvPr/>
          </p:nvSpPr>
          <p:spPr bwMode="auto">
            <a:xfrm>
              <a:off x="10782452" y="3313146"/>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4"/>
                    <a:pt x="48" y="31"/>
                  </a:cubicBezTo>
                  <a:cubicBezTo>
                    <a:pt x="51" y="19"/>
                    <a:pt x="43" y="6"/>
                    <a:pt x="31" y="3"/>
                  </a:cubicBezTo>
                  <a:cubicBezTo>
                    <a:pt x="18" y="0"/>
                    <a:pt x="6" y="8"/>
                    <a:pt x="3" y="20"/>
                  </a:cubicBezTo>
                  <a:cubicBezTo>
                    <a:pt x="0" y="33"/>
                    <a:pt x="8" y="46"/>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118"/>
            <p:cNvSpPr>
              <a:spLocks/>
            </p:cNvSpPr>
            <p:nvPr/>
          </p:nvSpPr>
          <p:spPr bwMode="auto">
            <a:xfrm>
              <a:off x="10568997" y="3523223"/>
              <a:ext cx="122985" cy="67676"/>
            </a:xfrm>
            <a:custGeom>
              <a:avLst/>
              <a:gdLst/>
              <a:ahLst/>
              <a:cxnLst>
                <a:cxn ang="0">
                  <a:pos x="69" y="0"/>
                </a:cxn>
                <a:cxn ang="0">
                  <a:pos x="31" y="0"/>
                </a:cxn>
                <a:cxn ang="0">
                  <a:pos x="29" y="1"/>
                </a:cxn>
                <a:cxn ang="0">
                  <a:pos x="23" y="3"/>
                </a:cxn>
                <a:cxn ang="0">
                  <a:pos x="7" y="22"/>
                </a:cxn>
                <a:cxn ang="0">
                  <a:pos x="0" y="57"/>
                </a:cxn>
                <a:cxn ang="0">
                  <a:pos x="17" y="57"/>
                </a:cxn>
                <a:cxn ang="0">
                  <a:pos x="23" y="25"/>
                </a:cxn>
                <a:cxn ang="0">
                  <a:pos x="23" y="57"/>
                </a:cxn>
                <a:cxn ang="0">
                  <a:pos x="79" y="57"/>
                </a:cxn>
                <a:cxn ang="0">
                  <a:pos x="79" y="25"/>
                </a:cxn>
                <a:cxn ang="0">
                  <a:pos x="81" y="30"/>
                </a:cxn>
                <a:cxn ang="0">
                  <a:pos x="86" y="57"/>
                </a:cxn>
                <a:cxn ang="0">
                  <a:pos x="103" y="57"/>
                </a:cxn>
                <a:cxn ang="0">
                  <a:pos x="91" y="13"/>
                </a:cxn>
                <a:cxn ang="0">
                  <a:pos x="80" y="3"/>
                </a:cxn>
                <a:cxn ang="0">
                  <a:pos x="76" y="1"/>
                </a:cxn>
              </a:cxnLst>
              <a:rect l="0" t="0" r="r" b="b"/>
              <a:pathLst>
                <a:path w="103" h="57">
                  <a:moveTo>
                    <a:pt x="69" y="0"/>
                  </a:moveTo>
                  <a:cubicBezTo>
                    <a:pt x="31" y="0"/>
                    <a:pt x="31" y="0"/>
                    <a:pt x="31" y="0"/>
                  </a:cubicBezTo>
                  <a:cubicBezTo>
                    <a:pt x="31" y="0"/>
                    <a:pt x="30" y="0"/>
                    <a:pt x="29" y="1"/>
                  </a:cubicBezTo>
                  <a:cubicBezTo>
                    <a:pt x="27" y="1"/>
                    <a:pt x="25" y="1"/>
                    <a:pt x="23" y="3"/>
                  </a:cubicBezTo>
                  <a:cubicBezTo>
                    <a:pt x="17" y="5"/>
                    <a:pt x="11" y="11"/>
                    <a:pt x="7" y="22"/>
                  </a:cubicBezTo>
                  <a:cubicBezTo>
                    <a:pt x="4" y="30"/>
                    <a:pt x="1" y="41"/>
                    <a:pt x="0" y="57"/>
                  </a:cubicBezTo>
                  <a:cubicBezTo>
                    <a:pt x="17" y="57"/>
                    <a:pt x="17" y="57"/>
                    <a:pt x="17" y="57"/>
                  </a:cubicBezTo>
                  <a:cubicBezTo>
                    <a:pt x="18" y="41"/>
                    <a:pt x="21" y="31"/>
                    <a:pt x="23" y="25"/>
                  </a:cubicBezTo>
                  <a:cubicBezTo>
                    <a:pt x="23" y="57"/>
                    <a:pt x="23" y="57"/>
                    <a:pt x="23" y="57"/>
                  </a:cubicBezTo>
                  <a:cubicBezTo>
                    <a:pt x="79" y="57"/>
                    <a:pt x="79" y="57"/>
                    <a:pt x="79" y="57"/>
                  </a:cubicBezTo>
                  <a:cubicBezTo>
                    <a:pt x="79" y="25"/>
                    <a:pt x="79" y="25"/>
                    <a:pt x="79" y="25"/>
                  </a:cubicBezTo>
                  <a:cubicBezTo>
                    <a:pt x="80" y="27"/>
                    <a:pt x="81" y="28"/>
                    <a:pt x="81" y="30"/>
                  </a:cubicBezTo>
                  <a:cubicBezTo>
                    <a:pt x="83" y="36"/>
                    <a:pt x="85" y="44"/>
                    <a:pt x="86" y="57"/>
                  </a:cubicBezTo>
                  <a:cubicBezTo>
                    <a:pt x="103" y="57"/>
                    <a:pt x="103" y="57"/>
                    <a:pt x="103" y="57"/>
                  </a:cubicBezTo>
                  <a:cubicBezTo>
                    <a:pt x="101" y="35"/>
                    <a:pt x="97" y="22"/>
                    <a:pt x="91" y="13"/>
                  </a:cubicBezTo>
                  <a:cubicBezTo>
                    <a:pt x="88" y="8"/>
                    <a:pt x="84" y="5"/>
                    <a:pt x="80" y="3"/>
                  </a:cubicBezTo>
                  <a:cubicBezTo>
                    <a:pt x="79" y="2"/>
                    <a:pt x="78" y="2"/>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8" name="Freeform 119"/>
            <p:cNvSpPr>
              <a:spLocks/>
            </p:cNvSpPr>
            <p:nvPr/>
          </p:nvSpPr>
          <p:spPr bwMode="auto">
            <a:xfrm>
              <a:off x="10600096" y="3458367"/>
              <a:ext cx="60786" cy="60627"/>
            </a:xfrm>
            <a:custGeom>
              <a:avLst/>
              <a:gdLst/>
              <a:ahLst/>
              <a:cxnLst>
                <a:cxn ang="0">
                  <a:pos x="20" y="48"/>
                </a:cxn>
                <a:cxn ang="0">
                  <a:pos x="48" y="30"/>
                </a:cxn>
                <a:cxn ang="0">
                  <a:pos x="31" y="2"/>
                </a:cxn>
                <a:cxn ang="0">
                  <a:pos x="3" y="20"/>
                </a:cxn>
                <a:cxn ang="0">
                  <a:pos x="20" y="48"/>
                </a:cxn>
              </a:cxnLst>
              <a:rect l="0" t="0" r="r" b="b"/>
              <a:pathLst>
                <a:path w="51" h="51">
                  <a:moveTo>
                    <a:pt x="20" y="48"/>
                  </a:moveTo>
                  <a:cubicBezTo>
                    <a:pt x="33" y="51"/>
                    <a:pt x="45" y="43"/>
                    <a:pt x="48" y="30"/>
                  </a:cubicBezTo>
                  <a:cubicBezTo>
                    <a:pt x="51" y="18"/>
                    <a:pt x="43" y="5"/>
                    <a:pt x="31" y="2"/>
                  </a:cubicBezTo>
                  <a:cubicBezTo>
                    <a:pt x="18" y="0"/>
                    <a:pt x="6" y="7"/>
                    <a:pt x="3" y="20"/>
                  </a:cubicBezTo>
                  <a:cubicBezTo>
                    <a:pt x="0" y="32"/>
                    <a:pt x="8" y="45"/>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9" name="Freeform 120"/>
            <p:cNvSpPr>
              <a:spLocks/>
            </p:cNvSpPr>
            <p:nvPr/>
          </p:nvSpPr>
          <p:spPr bwMode="auto">
            <a:xfrm>
              <a:off x="10690567" y="3523223"/>
              <a:ext cx="122985" cy="67676"/>
            </a:xfrm>
            <a:custGeom>
              <a:avLst/>
              <a:gdLst/>
              <a:ahLst/>
              <a:cxnLst>
                <a:cxn ang="0">
                  <a:pos x="69" y="0"/>
                </a:cxn>
                <a:cxn ang="0">
                  <a:pos x="32" y="0"/>
                </a:cxn>
                <a:cxn ang="0">
                  <a:pos x="29" y="1"/>
                </a:cxn>
                <a:cxn ang="0">
                  <a:pos x="23" y="3"/>
                </a:cxn>
                <a:cxn ang="0">
                  <a:pos x="7" y="22"/>
                </a:cxn>
                <a:cxn ang="0">
                  <a:pos x="0" y="57"/>
                </a:cxn>
                <a:cxn ang="0">
                  <a:pos x="17" y="57"/>
                </a:cxn>
                <a:cxn ang="0">
                  <a:pos x="24" y="25"/>
                </a:cxn>
                <a:cxn ang="0">
                  <a:pos x="24" y="57"/>
                </a:cxn>
                <a:cxn ang="0">
                  <a:pos x="80" y="57"/>
                </a:cxn>
                <a:cxn ang="0">
                  <a:pos x="80" y="25"/>
                </a:cxn>
                <a:cxn ang="0">
                  <a:pos x="82" y="30"/>
                </a:cxn>
                <a:cxn ang="0">
                  <a:pos x="86" y="57"/>
                </a:cxn>
                <a:cxn ang="0">
                  <a:pos x="103" y="57"/>
                </a:cxn>
                <a:cxn ang="0">
                  <a:pos x="92" y="13"/>
                </a:cxn>
                <a:cxn ang="0">
                  <a:pos x="81" y="3"/>
                </a:cxn>
                <a:cxn ang="0">
                  <a:pos x="77" y="1"/>
                </a:cxn>
              </a:cxnLst>
              <a:rect l="0" t="0" r="r" b="b"/>
              <a:pathLst>
                <a:path w="103" h="57">
                  <a:moveTo>
                    <a:pt x="69" y="0"/>
                  </a:moveTo>
                  <a:cubicBezTo>
                    <a:pt x="32" y="0"/>
                    <a:pt x="32" y="0"/>
                    <a:pt x="32" y="0"/>
                  </a:cubicBezTo>
                  <a:cubicBezTo>
                    <a:pt x="31" y="0"/>
                    <a:pt x="30" y="0"/>
                    <a:pt x="29" y="1"/>
                  </a:cubicBezTo>
                  <a:cubicBezTo>
                    <a:pt x="27" y="1"/>
                    <a:pt x="25" y="1"/>
                    <a:pt x="23" y="3"/>
                  </a:cubicBezTo>
                  <a:cubicBezTo>
                    <a:pt x="17" y="5"/>
                    <a:pt x="11" y="11"/>
                    <a:pt x="7" y="22"/>
                  </a:cubicBezTo>
                  <a:cubicBezTo>
                    <a:pt x="4" y="30"/>
                    <a:pt x="1" y="41"/>
                    <a:pt x="0" y="57"/>
                  </a:cubicBezTo>
                  <a:cubicBezTo>
                    <a:pt x="17" y="57"/>
                    <a:pt x="17" y="57"/>
                    <a:pt x="17" y="57"/>
                  </a:cubicBezTo>
                  <a:cubicBezTo>
                    <a:pt x="18" y="41"/>
                    <a:pt x="21" y="31"/>
                    <a:pt x="24" y="25"/>
                  </a:cubicBezTo>
                  <a:cubicBezTo>
                    <a:pt x="24" y="57"/>
                    <a:pt x="24" y="57"/>
                    <a:pt x="24" y="57"/>
                  </a:cubicBezTo>
                  <a:cubicBezTo>
                    <a:pt x="80" y="57"/>
                    <a:pt x="80" y="57"/>
                    <a:pt x="80" y="57"/>
                  </a:cubicBezTo>
                  <a:cubicBezTo>
                    <a:pt x="80" y="25"/>
                    <a:pt x="80" y="25"/>
                    <a:pt x="80" y="25"/>
                  </a:cubicBezTo>
                  <a:cubicBezTo>
                    <a:pt x="80" y="27"/>
                    <a:pt x="81" y="28"/>
                    <a:pt x="82" y="30"/>
                  </a:cubicBezTo>
                  <a:cubicBezTo>
                    <a:pt x="84" y="36"/>
                    <a:pt x="86" y="44"/>
                    <a:pt x="86" y="57"/>
                  </a:cubicBezTo>
                  <a:cubicBezTo>
                    <a:pt x="103" y="57"/>
                    <a:pt x="103" y="57"/>
                    <a:pt x="103" y="57"/>
                  </a:cubicBezTo>
                  <a:cubicBezTo>
                    <a:pt x="102" y="35"/>
                    <a:pt x="97" y="22"/>
                    <a:pt x="92" y="13"/>
                  </a:cubicBezTo>
                  <a:cubicBezTo>
                    <a:pt x="88" y="8"/>
                    <a:pt x="84" y="5"/>
                    <a:pt x="81" y="3"/>
                  </a:cubicBezTo>
                  <a:cubicBezTo>
                    <a:pt x="79" y="2"/>
                    <a:pt x="78" y="2"/>
                    <a:pt x="77"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121"/>
            <p:cNvSpPr>
              <a:spLocks/>
            </p:cNvSpPr>
            <p:nvPr/>
          </p:nvSpPr>
          <p:spPr bwMode="auto">
            <a:xfrm>
              <a:off x="10721667" y="3458367"/>
              <a:ext cx="60786" cy="60627"/>
            </a:xfrm>
            <a:custGeom>
              <a:avLst/>
              <a:gdLst/>
              <a:ahLst/>
              <a:cxnLst>
                <a:cxn ang="0">
                  <a:pos x="20" y="48"/>
                </a:cxn>
                <a:cxn ang="0">
                  <a:pos x="48" y="30"/>
                </a:cxn>
                <a:cxn ang="0">
                  <a:pos x="31" y="2"/>
                </a:cxn>
                <a:cxn ang="0">
                  <a:pos x="3" y="20"/>
                </a:cxn>
                <a:cxn ang="0">
                  <a:pos x="20" y="48"/>
                </a:cxn>
              </a:cxnLst>
              <a:rect l="0" t="0" r="r" b="b"/>
              <a:pathLst>
                <a:path w="51" h="51">
                  <a:moveTo>
                    <a:pt x="20" y="48"/>
                  </a:moveTo>
                  <a:cubicBezTo>
                    <a:pt x="33" y="51"/>
                    <a:pt x="45" y="43"/>
                    <a:pt x="48" y="30"/>
                  </a:cubicBezTo>
                  <a:cubicBezTo>
                    <a:pt x="51" y="18"/>
                    <a:pt x="43" y="5"/>
                    <a:pt x="31" y="2"/>
                  </a:cubicBezTo>
                  <a:cubicBezTo>
                    <a:pt x="18" y="0"/>
                    <a:pt x="6" y="7"/>
                    <a:pt x="3" y="20"/>
                  </a:cubicBezTo>
                  <a:cubicBezTo>
                    <a:pt x="0" y="32"/>
                    <a:pt x="8" y="45"/>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1" name="Freeform 122"/>
            <p:cNvSpPr>
              <a:spLocks/>
            </p:cNvSpPr>
            <p:nvPr/>
          </p:nvSpPr>
          <p:spPr bwMode="auto">
            <a:xfrm>
              <a:off x="10812138" y="3523223"/>
              <a:ext cx="121571" cy="67676"/>
            </a:xfrm>
            <a:custGeom>
              <a:avLst/>
              <a:gdLst/>
              <a:ahLst/>
              <a:cxnLst>
                <a:cxn ang="0">
                  <a:pos x="68" y="0"/>
                </a:cxn>
                <a:cxn ang="0">
                  <a:pos x="31" y="0"/>
                </a:cxn>
                <a:cxn ang="0">
                  <a:pos x="29" y="1"/>
                </a:cxn>
                <a:cxn ang="0">
                  <a:pos x="22" y="3"/>
                </a:cxn>
                <a:cxn ang="0">
                  <a:pos x="6" y="22"/>
                </a:cxn>
                <a:cxn ang="0">
                  <a:pos x="0" y="57"/>
                </a:cxn>
                <a:cxn ang="0">
                  <a:pos x="16" y="57"/>
                </a:cxn>
                <a:cxn ang="0">
                  <a:pos x="23" y="25"/>
                </a:cxn>
                <a:cxn ang="0">
                  <a:pos x="23" y="57"/>
                </a:cxn>
                <a:cxn ang="0">
                  <a:pos x="79" y="57"/>
                </a:cxn>
                <a:cxn ang="0">
                  <a:pos x="79" y="25"/>
                </a:cxn>
                <a:cxn ang="0">
                  <a:pos x="81" y="30"/>
                </a:cxn>
                <a:cxn ang="0">
                  <a:pos x="86" y="57"/>
                </a:cxn>
                <a:cxn ang="0">
                  <a:pos x="102" y="57"/>
                </a:cxn>
                <a:cxn ang="0">
                  <a:pos x="91" y="13"/>
                </a:cxn>
                <a:cxn ang="0">
                  <a:pos x="80" y="3"/>
                </a:cxn>
                <a:cxn ang="0">
                  <a:pos x="76" y="1"/>
                </a:cxn>
              </a:cxnLst>
              <a:rect l="0" t="0" r="r" b="b"/>
              <a:pathLst>
                <a:path w="102" h="57">
                  <a:moveTo>
                    <a:pt x="68" y="0"/>
                  </a:moveTo>
                  <a:cubicBezTo>
                    <a:pt x="31" y="0"/>
                    <a:pt x="31" y="0"/>
                    <a:pt x="31" y="0"/>
                  </a:cubicBezTo>
                  <a:cubicBezTo>
                    <a:pt x="30" y="0"/>
                    <a:pt x="29" y="0"/>
                    <a:pt x="29" y="1"/>
                  </a:cubicBezTo>
                  <a:cubicBezTo>
                    <a:pt x="27" y="1"/>
                    <a:pt x="25" y="1"/>
                    <a:pt x="22" y="3"/>
                  </a:cubicBezTo>
                  <a:cubicBezTo>
                    <a:pt x="17" y="5"/>
                    <a:pt x="11" y="11"/>
                    <a:pt x="6" y="22"/>
                  </a:cubicBezTo>
                  <a:cubicBezTo>
                    <a:pt x="3" y="30"/>
                    <a:pt x="1" y="41"/>
                    <a:pt x="0" y="57"/>
                  </a:cubicBezTo>
                  <a:cubicBezTo>
                    <a:pt x="16" y="57"/>
                    <a:pt x="16" y="57"/>
                    <a:pt x="16" y="57"/>
                  </a:cubicBezTo>
                  <a:cubicBezTo>
                    <a:pt x="17" y="41"/>
                    <a:pt x="20" y="31"/>
                    <a:pt x="23" y="25"/>
                  </a:cubicBezTo>
                  <a:cubicBezTo>
                    <a:pt x="23" y="57"/>
                    <a:pt x="23" y="57"/>
                    <a:pt x="23" y="57"/>
                  </a:cubicBezTo>
                  <a:cubicBezTo>
                    <a:pt x="79" y="57"/>
                    <a:pt x="79" y="57"/>
                    <a:pt x="79" y="57"/>
                  </a:cubicBezTo>
                  <a:cubicBezTo>
                    <a:pt x="79" y="25"/>
                    <a:pt x="79" y="25"/>
                    <a:pt x="79" y="25"/>
                  </a:cubicBezTo>
                  <a:cubicBezTo>
                    <a:pt x="80" y="27"/>
                    <a:pt x="80" y="28"/>
                    <a:pt x="81" y="30"/>
                  </a:cubicBezTo>
                  <a:cubicBezTo>
                    <a:pt x="83" y="36"/>
                    <a:pt x="85" y="44"/>
                    <a:pt x="86" y="57"/>
                  </a:cubicBezTo>
                  <a:cubicBezTo>
                    <a:pt x="102" y="57"/>
                    <a:pt x="102" y="57"/>
                    <a:pt x="102" y="57"/>
                  </a:cubicBezTo>
                  <a:cubicBezTo>
                    <a:pt x="101" y="35"/>
                    <a:pt x="97" y="22"/>
                    <a:pt x="91" y="13"/>
                  </a:cubicBezTo>
                  <a:cubicBezTo>
                    <a:pt x="88" y="8"/>
                    <a:pt x="84" y="5"/>
                    <a:pt x="80" y="3"/>
                  </a:cubicBezTo>
                  <a:cubicBezTo>
                    <a:pt x="79" y="2"/>
                    <a:pt x="77" y="2"/>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2" name="Freeform 123"/>
            <p:cNvSpPr>
              <a:spLocks/>
            </p:cNvSpPr>
            <p:nvPr/>
          </p:nvSpPr>
          <p:spPr bwMode="auto">
            <a:xfrm>
              <a:off x="10841824" y="3458367"/>
              <a:ext cx="62199" cy="60627"/>
            </a:xfrm>
            <a:custGeom>
              <a:avLst/>
              <a:gdLst/>
              <a:ahLst/>
              <a:cxnLst>
                <a:cxn ang="0">
                  <a:pos x="21" y="48"/>
                </a:cxn>
                <a:cxn ang="0">
                  <a:pos x="49" y="30"/>
                </a:cxn>
                <a:cxn ang="0">
                  <a:pos x="31" y="2"/>
                </a:cxn>
                <a:cxn ang="0">
                  <a:pos x="3" y="20"/>
                </a:cxn>
                <a:cxn ang="0">
                  <a:pos x="21" y="48"/>
                </a:cxn>
              </a:cxnLst>
              <a:rect l="0" t="0" r="r" b="b"/>
              <a:pathLst>
                <a:path w="52" h="51">
                  <a:moveTo>
                    <a:pt x="21" y="48"/>
                  </a:moveTo>
                  <a:cubicBezTo>
                    <a:pt x="33" y="51"/>
                    <a:pt x="46" y="43"/>
                    <a:pt x="49" y="30"/>
                  </a:cubicBezTo>
                  <a:cubicBezTo>
                    <a:pt x="52" y="18"/>
                    <a:pt x="44" y="5"/>
                    <a:pt x="31" y="2"/>
                  </a:cubicBezTo>
                  <a:cubicBezTo>
                    <a:pt x="19" y="0"/>
                    <a:pt x="6" y="7"/>
                    <a:pt x="3" y="20"/>
                  </a:cubicBezTo>
                  <a:cubicBezTo>
                    <a:pt x="0" y="32"/>
                    <a:pt x="8" y="45"/>
                    <a:pt x="21"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24"/>
            <p:cNvSpPr>
              <a:spLocks/>
            </p:cNvSpPr>
            <p:nvPr/>
          </p:nvSpPr>
          <p:spPr bwMode="auto">
            <a:xfrm>
              <a:off x="10508211" y="3668445"/>
              <a:ext cx="122985" cy="66267"/>
            </a:xfrm>
            <a:custGeom>
              <a:avLst/>
              <a:gdLst/>
              <a:ahLst/>
              <a:cxnLst>
                <a:cxn ang="0">
                  <a:pos x="69" y="0"/>
                </a:cxn>
                <a:cxn ang="0">
                  <a:pos x="32" y="0"/>
                </a:cxn>
                <a:cxn ang="0">
                  <a:pos x="29" y="0"/>
                </a:cxn>
                <a:cxn ang="0">
                  <a:pos x="23" y="2"/>
                </a:cxn>
                <a:cxn ang="0">
                  <a:pos x="7" y="21"/>
                </a:cxn>
                <a:cxn ang="0">
                  <a:pos x="0" y="56"/>
                </a:cxn>
                <a:cxn ang="0">
                  <a:pos x="17" y="56"/>
                </a:cxn>
                <a:cxn ang="0">
                  <a:pos x="24" y="25"/>
                </a:cxn>
                <a:cxn ang="0">
                  <a:pos x="24" y="56"/>
                </a:cxn>
                <a:cxn ang="0">
                  <a:pos x="80" y="56"/>
                </a:cxn>
                <a:cxn ang="0">
                  <a:pos x="80" y="25"/>
                </a:cxn>
                <a:cxn ang="0">
                  <a:pos x="82" y="29"/>
                </a:cxn>
                <a:cxn ang="0">
                  <a:pos x="86" y="56"/>
                </a:cxn>
                <a:cxn ang="0">
                  <a:pos x="103" y="56"/>
                </a:cxn>
                <a:cxn ang="0">
                  <a:pos x="92" y="12"/>
                </a:cxn>
                <a:cxn ang="0">
                  <a:pos x="81" y="2"/>
                </a:cxn>
                <a:cxn ang="0">
                  <a:pos x="77" y="1"/>
                </a:cxn>
              </a:cxnLst>
              <a:rect l="0" t="0" r="r" b="b"/>
              <a:pathLst>
                <a:path w="103" h="56">
                  <a:moveTo>
                    <a:pt x="69" y="0"/>
                  </a:moveTo>
                  <a:cubicBezTo>
                    <a:pt x="32" y="0"/>
                    <a:pt x="32" y="0"/>
                    <a:pt x="32" y="0"/>
                  </a:cubicBezTo>
                  <a:cubicBezTo>
                    <a:pt x="31" y="0"/>
                    <a:pt x="30" y="0"/>
                    <a:pt x="29" y="0"/>
                  </a:cubicBezTo>
                  <a:cubicBezTo>
                    <a:pt x="27" y="0"/>
                    <a:pt x="25" y="1"/>
                    <a:pt x="23" y="2"/>
                  </a:cubicBezTo>
                  <a:cubicBezTo>
                    <a:pt x="17" y="5"/>
                    <a:pt x="11" y="11"/>
                    <a:pt x="7" y="21"/>
                  </a:cubicBezTo>
                  <a:cubicBezTo>
                    <a:pt x="4" y="30"/>
                    <a:pt x="1" y="41"/>
                    <a:pt x="0" y="56"/>
                  </a:cubicBezTo>
                  <a:cubicBezTo>
                    <a:pt x="17" y="56"/>
                    <a:pt x="17" y="56"/>
                    <a:pt x="17" y="56"/>
                  </a:cubicBezTo>
                  <a:cubicBezTo>
                    <a:pt x="18" y="40"/>
                    <a:pt x="21" y="30"/>
                    <a:pt x="24" y="25"/>
                  </a:cubicBezTo>
                  <a:cubicBezTo>
                    <a:pt x="24" y="56"/>
                    <a:pt x="24" y="56"/>
                    <a:pt x="24" y="56"/>
                  </a:cubicBezTo>
                  <a:cubicBezTo>
                    <a:pt x="80" y="56"/>
                    <a:pt x="80" y="56"/>
                    <a:pt x="80" y="56"/>
                  </a:cubicBezTo>
                  <a:cubicBezTo>
                    <a:pt x="80" y="25"/>
                    <a:pt x="80" y="25"/>
                    <a:pt x="80" y="25"/>
                  </a:cubicBezTo>
                  <a:cubicBezTo>
                    <a:pt x="80" y="26"/>
                    <a:pt x="81" y="27"/>
                    <a:pt x="82" y="29"/>
                  </a:cubicBezTo>
                  <a:cubicBezTo>
                    <a:pt x="84" y="35"/>
                    <a:pt x="85" y="44"/>
                    <a:pt x="86" y="56"/>
                  </a:cubicBezTo>
                  <a:cubicBezTo>
                    <a:pt x="103" y="56"/>
                    <a:pt x="103" y="56"/>
                    <a:pt x="103" y="56"/>
                  </a:cubicBezTo>
                  <a:cubicBezTo>
                    <a:pt x="102" y="34"/>
                    <a:pt x="97" y="21"/>
                    <a:pt x="92" y="12"/>
                  </a:cubicBezTo>
                  <a:cubicBezTo>
                    <a:pt x="88" y="7"/>
                    <a:pt x="84" y="4"/>
                    <a:pt x="81" y="2"/>
                  </a:cubicBezTo>
                  <a:cubicBezTo>
                    <a:pt x="79" y="1"/>
                    <a:pt x="78" y="1"/>
                    <a:pt x="77"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4" name="Freeform 125"/>
            <p:cNvSpPr>
              <a:spLocks/>
            </p:cNvSpPr>
            <p:nvPr/>
          </p:nvSpPr>
          <p:spPr bwMode="auto">
            <a:xfrm>
              <a:off x="10539310" y="3602179"/>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3"/>
                    <a:pt x="48" y="31"/>
                  </a:cubicBezTo>
                  <a:cubicBezTo>
                    <a:pt x="51" y="18"/>
                    <a:pt x="43" y="6"/>
                    <a:pt x="31" y="3"/>
                  </a:cubicBezTo>
                  <a:cubicBezTo>
                    <a:pt x="18" y="0"/>
                    <a:pt x="6" y="8"/>
                    <a:pt x="3" y="20"/>
                  </a:cubicBezTo>
                  <a:cubicBezTo>
                    <a:pt x="0" y="33"/>
                    <a:pt x="8" y="45"/>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5" name="Freeform 126"/>
            <p:cNvSpPr>
              <a:spLocks/>
            </p:cNvSpPr>
            <p:nvPr/>
          </p:nvSpPr>
          <p:spPr bwMode="auto">
            <a:xfrm>
              <a:off x="10629782" y="3668445"/>
              <a:ext cx="121571" cy="66267"/>
            </a:xfrm>
            <a:custGeom>
              <a:avLst/>
              <a:gdLst/>
              <a:ahLst/>
              <a:cxnLst>
                <a:cxn ang="0">
                  <a:pos x="68" y="0"/>
                </a:cxn>
                <a:cxn ang="0">
                  <a:pos x="31" y="0"/>
                </a:cxn>
                <a:cxn ang="0">
                  <a:pos x="29" y="0"/>
                </a:cxn>
                <a:cxn ang="0">
                  <a:pos x="22" y="2"/>
                </a:cxn>
                <a:cxn ang="0">
                  <a:pos x="6" y="21"/>
                </a:cxn>
                <a:cxn ang="0">
                  <a:pos x="0" y="56"/>
                </a:cxn>
                <a:cxn ang="0">
                  <a:pos x="16" y="56"/>
                </a:cxn>
                <a:cxn ang="0">
                  <a:pos x="23" y="25"/>
                </a:cxn>
                <a:cxn ang="0">
                  <a:pos x="23" y="56"/>
                </a:cxn>
                <a:cxn ang="0">
                  <a:pos x="79" y="56"/>
                </a:cxn>
                <a:cxn ang="0">
                  <a:pos x="79" y="25"/>
                </a:cxn>
                <a:cxn ang="0">
                  <a:pos x="81" y="29"/>
                </a:cxn>
                <a:cxn ang="0">
                  <a:pos x="86" y="56"/>
                </a:cxn>
                <a:cxn ang="0">
                  <a:pos x="102" y="56"/>
                </a:cxn>
                <a:cxn ang="0">
                  <a:pos x="91" y="12"/>
                </a:cxn>
                <a:cxn ang="0">
                  <a:pos x="80" y="2"/>
                </a:cxn>
                <a:cxn ang="0">
                  <a:pos x="76" y="1"/>
                </a:cxn>
              </a:cxnLst>
              <a:rect l="0" t="0" r="r" b="b"/>
              <a:pathLst>
                <a:path w="102" h="56">
                  <a:moveTo>
                    <a:pt x="68" y="0"/>
                  </a:moveTo>
                  <a:cubicBezTo>
                    <a:pt x="31" y="0"/>
                    <a:pt x="31" y="0"/>
                    <a:pt x="31" y="0"/>
                  </a:cubicBezTo>
                  <a:cubicBezTo>
                    <a:pt x="30" y="0"/>
                    <a:pt x="29" y="0"/>
                    <a:pt x="29" y="0"/>
                  </a:cubicBezTo>
                  <a:cubicBezTo>
                    <a:pt x="27" y="0"/>
                    <a:pt x="25" y="1"/>
                    <a:pt x="22" y="2"/>
                  </a:cubicBezTo>
                  <a:cubicBezTo>
                    <a:pt x="17" y="5"/>
                    <a:pt x="11" y="11"/>
                    <a:pt x="6" y="21"/>
                  </a:cubicBezTo>
                  <a:cubicBezTo>
                    <a:pt x="3" y="30"/>
                    <a:pt x="1" y="41"/>
                    <a:pt x="0" y="56"/>
                  </a:cubicBezTo>
                  <a:cubicBezTo>
                    <a:pt x="16" y="56"/>
                    <a:pt x="16" y="56"/>
                    <a:pt x="16" y="56"/>
                  </a:cubicBezTo>
                  <a:cubicBezTo>
                    <a:pt x="17" y="40"/>
                    <a:pt x="20" y="30"/>
                    <a:pt x="23" y="25"/>
                  </a:cubicBezTo>
                  <a:cubicBezTo>
                    <a:pt x="23" y="56"/>
                    <a:pt x="23" y="56"/>
                    <a:pt x="23" y="56"/>
                  </a:cubicBezTo>
                  <a:cubicBezTo>
                    <a:pt x="79" y="56"/>
                    <a:pt x="79" y="56"/>
                    <a:pt x="79" y="56"/>
                  </a:cubicBezTo>
                  <a:cubicBezTo>
                    <a:pt x="79" y="25"/>
                    <a:pt x="79" y="25"/>
                    <a:pt x="79" y="25"/>
                  </a:cubicBezTo>
                  <a:cubicBezTo>
                    <a:pt x="80" y="26"/>
                    <a:pt x="80" y="27"/>
                    <a:pt x="81" y="29"/>
                  </a:cubicBezTo>
                  <a:cubicBezTo>
                    <a:pt x="83" y="35"/>
                    <a:pt x="85" y="44"/>
                    <a:pt x="86" y="56"/>
                  </a:cubicBezTo>
                  <a:cubicBezTo>
                    <a:pt x="102" y="56"/>
                    <a:pt x="102" y="56"/>
                    <a:pt x="102" y="56"/>
                  </a:cubicBezTo>
                  <a:cubicBezTo>
                    <a:pt x="101" y="34"/>
                    <a:pt x="97" y="21"/>
                    <a:pt x="91" y="12"/>
                  </a:cubicBezTo>
                  <a:cubicBezTo>
                    <a:pt x="88" y="7"/>
                    <a:pt x="84" y="4"/>
                    <a:pt x="80" y="2"/>
                  </a:cubicBezTo>
                  <a:cubicBezTo>
                    <a:pt x="79" y="1"/>
                    <a:pt x="77" y="1"/>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6" name="Freeform 127"/>
            <p:cNvSpPr>
              <a:spLocks/>
            </p:cNvSpPr>
            <p:nvPr/>
          </p:nvSpPr>
          <p:spPr bwMode="auto">
            <a:xfrm>
              <a:off x="10660881" y="3602179"/>
              <a:ext cx="60786" cy="60627"/>
            </a:xfrm>
            <a:custGeom>
              <a:avLst/>
              <a:gdLst/>
              <a:ahLst/>
              <a:cxnLst>
                <a:cxn ang="0">
                  <a:pos x="21" y="48"/>
                </a:cxn>
                <a:cxn ang="0">
                  <a:pos x="49" y="31"/>
                </a:cxn>
                <a:cxn ang="0">
                  <a:pos x="31" y="3"/>
                </a:cxn>
                <a:cxn ang="0">
                  <a:pos x="3" y="20"/>
                </a:cxn>
                <a:cxn ang="0">
                  <a:pos x="21" y="48"/>
                </a:cxn>
              </a:cxnLst>
              <a:rect l="0" t="0" r="r" b="b"/>
              <a:pathLst>
                <a:path w="52" h="51">
                  <a:moveTo>
                    <a:pt x="21" y="48"/>
                  </a:moveTo>
                  <a:cubicBezTo>
                    <a:pt x="33" y="51"/>
                    <a:pt x="46" y="43"/>
                    <a:pt x="49" y="31"/>
                  </a:cubicBezTo>
                  <a:cubicBezTo>
                    <a:pt x="52" y="18"/>
                    <a:pt x="44" y="6"/>
                    <a:pt x="31" y="3"/>
                  </a:cubicBezTo>
                  <a:cubicBezTo>
                    <a:pt x="19" y="0"/>
                    <a:pt x="6" y="8"/>
                    <a:pt x="3" y="20"/>
                  </a:cubicBezTo>
                  <a:cubicBezTo>
                    <a:pt x="0" y="33"/>
                    <a:pt x="8" y="45"/>
                    <a:pt x="21"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7" name="Freeform 128"/>
            <p:cNvSpPr>
              <a:spLocks/>
            </p:cNvSpPr>
            <p:nvPr/>
          </p:nvSpPr>
          <p:spPr bwMode="auto">
            <a:xfrm>
              <a:off x="10751352" y="3668445"/>
              <a:ext cx="122985" cy="66267"/>
            </a:xfrm>
            <a:custGeom>
              <a:avLst/>
              <a:gdLst/>
              <a:ahLst/>
              <a:cxnLst>
                <a:cxn ang="0">
                  <a:pos x="69" y="0"/>
                </a:cxn>
                <a:cxn ang="0">
                  <a:pos x="31" y="0"/>
                </a:cxn>
                <a:cxn ang="0">
                  <a:pos x="29" y="0"/>
                </a:cxn>
                <a:cxn ang="0">
                  <a:pos x="23" y="2"/>
                </a:cxn>
                <a:cxn ang="0">
                  <a:pos x="7" y="21"/>
                </a:cxn>
                <a:cxn ang="0">
                  <a:pos x="0" y="56"/>
                </a:cxn>
                <a:cxn ang="0">
                  <a:pos x="17" y="56"/>
                </a:cxn>
                <a:cxn ang="0">
                  <a:pos x="23" y="25"/>
                </a:cxn>
                <a:cxn ang="0">
                  <a:pos x="23" y="56"/>
                </a:cxn>
                <a:cxn ang="0">
                  <a:pos x="79" y="56"/>
                </a:cxn>
                <a:cxn ang="0">
                  <a:pos x="79" y="25"/>
                </a:cxn>
                <a:cxn ang="0">
                  <a:pos x="81" y="29"/>
                </a:cxn>
                <a:cxn ang="0">
                  <a:pos x="86" y="56"/>
                </a:cxn>
                <a:cxn ang="0">
                  <a:pos x="103" y="56"/>
                </a:cxn>
                <a:cxn ang="0">
                  <a:pos x="91" y="12"/>
                </a:cxn>
                <a:cxn ang="0">
                  <a:pos x="80" y="2"/>
                </a:cxn>
                <a:cxn ang="0">
                  <a:pos x="76" y="1"/>
                </a:cxn>
              </a:cxnLst>
              <a:rect l="0" t="0" r="r" b="b"/>
              <a:pathLst>
                <a:path w="103" h="56">
                  <a:moveTo>
                    <a:pt x="69" y="0"/>
                  </a:moveTo>
                  <a:cubicBezTo>
                    <a:pt x="31" y="0"/>
                    <a:pt x="31" y="0"/>
                    <a:pt x="31" y="0"/>
                  </a:cubicBezTo>
                  <a:cubicBezTo>
                    <a:pt x="31" y="0"/>
                    <a:pt x="30" y="0"/>
                    <a:pt x="29" y="0"/>
                  </a:cubicBezTo>
                  <a:cubicBezTo>
                    <a:pt x="27" y="0"/>
                    <a:pt x="25" y="1"/>
                    <a:pt x="23" y="2"/>
                  </a:cubicBezTo>
                  <a:cubicBezTo>
                    <a:pt x="17" y="5"/>
                    <a:pt x="11" y="11"/>
                    <a:pt x="7" y="21"/>
                  </a:cubicBezTo>
                  <a:cubicBezTo>
                    <a:pt x="4" y="30"/>
                    <a:pt x="1" y="41"/>
                    <a:pt x="0" y="56"/>
                  </a:cubicBezTo>
                  <a:cubicBezTo>
                    <a:pt x="17" y="56"/>
                    <a:pt x="17" y="56"/>
                    <a:pt x="17" y="56"/>
                  </a:cubicBezTo>
                  <a:cubicBezTo>
                    <a:pt x="18" y="40"/>
                    <a:pt x="21" y="30"/>
                    <a:pt x="23" y="25"/>
                  </a:cubicBezTo>
                  <a:cubicBezTo>
                    <a:pt x="23" y="56"/>
                    <a:pt x="23" y="56"/>
                    <a:pt x="23" y="56"/>
                  </a:cubicBezTo>
                  <a:cubicBezTo>
                    <a:pt x="79" y="56"/>
                    <a:pt x="79" y="56"/>
                    <a:pt x="79" y="56"/>
                  </a:cubicBezTo>
                  <a:cubicBezTo>
                    <a:pt x="79" y="25"/>
                    <a:pt x="79" y="25"/>
                    <a:pt x="79" y="25"/>
                  </a:cubicBezTo>
                  <a:cubicBezTo>
                    <a:pt x="80" y="26"/>
                    <a:pt x="81" y="27"/>
                    <a:pt x="81" y="29"/>
                  </a:cubicBezTo>
                  <a:cubicBezTo>
                    <a:pt x="83" y="35"/>
                    <a:pt x="85" y="44"/>
                    <a:pt x="86" y="56"/>
                  </a:cubicBezTo>
                  <a:cubicBezTo>
                    <a:pt x="103" y="56"/>
                    <a:pt x="103" y="56"/>
                    <a:pt x="103" y="56"/>
                  </a:cubicBezTo>
                  <a:cubicBezTo>
                    <a:pt x="101" y="34"/>
                    <a:pt x="97" y="21"/>
                    <a:pt x="91" y="12"/>
                  </a:cubicBezTo>
                  <a:cubicBezTo>
                    <a:pt x="88" y="7"/>
                    <a:pt x="84" y="4"/>
                    <a:pt x="80" y="2"/>
                  </a:cubicBezTo>
                  <a:cubicBezTo>
                    <a:pt x="79" y="1"/>
                    <a:pt x="78" y="1"/>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8" name="Freeform 129"/>
            <p:cNvSpPr>
              <a:spLocks/>
            </p:cNvSpPr>
            <p:nvPr/>
          </p:nvSpPr>
          <p:spPr bwMode="auto">
            <a:xfrm>
              <a:off x="10782452" y="3602179"/>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3"/>
                    <a:pt x="48" y="31"/>
                  </a:cubicBezTo>
                  <a:cubicBezTo>
                    <a:pt x="51" y="18"/>
                    <a:pt x="43" y="6"/>
                    <a:pt x="31" y="3"/>
                  </a:cubicBezTo>
                  <a:cubicBezTo>
                    <a:pt x="18" y="0"/>
                    <a:pt x="6" y="8"/>
                    <a:pt x="3" y="20"/>
                  </a:cubicBezTo>
                  <a:cubicBezTo>
                    <a:pt x="0" y="33"/>
                    <a:pt x="8" y="45"/>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9" name="Freeform 130"/>
            <p:cNvSpPr>
              <a:spLocks/>
            </p:cNvSpPr>
            <p:nvPr/>
          </p:nvSpPr>
          <p:spPr bwMode="auto">
            <a:xfrm>
              <a:off x="10871510" y="3668445"/>
              <a:ext cx="122985" cy="66267"/>
            </a:xfrm>
            <a:custGeom>
              <a:avLst/>
              <a:gdLst/>
              <a:ahLst/>
              <a:cxnLst>
                <a:cxn ang="0">
                  <a:pos x="69" y="0"/>
                </a:cxn>
                <a:cxn ang="0">
                  <a:pos x="32" y="0"/>
                </a:cxn>
                <a:cxn ang="0">
                  <a:pos x="29" y="0"/>
                </a:cxn>
                <a:cxn ang="0">
                  <a:pos x="23" y="2"/>
                </a:cxn>
                <a:cxn ang="0">
                  <a:pos x="7" y="21"/>
                </a:cxn>
                <a:cxn ang="0">
                  <a:pos x="0" y="56"/>
                </a:cxn>
                <a:cxn ang="0">
                  <a:pos x="17" y="56"/>
                </a:cxn>
                <a:cxn ang="0">
                  <a:pos x="24" y="25"/>
                </a:cxn>
                <a:cxn ang="0">
                  <a:pos x="24" y="56"/>
                </a:cxn>
                <a:cxn ang="0">
                  <a:pos x="80" y="56"/>
                </a:cxn>
                <a:cxn ang="0">
                  <a:pos x="80" y="25"/>
                </a:cxn>
                <a:cxn ang="0">
                  <a:pos x="82" y="29"/>
                </a:cxn>
                <a:cxn ang="0">
                  <a:pos x="86" y="56"/>
                </a:cxn>
                <a:cxn ang="0">
                  <a:pos x="103" y="56"/>
                </a:cxn>
                <a:cxn ang="0">
                  <a:pos x="92" y="12"/>
                </a:cxn>
                <a:cxn ang="0">
                  <a:pos x="81" y="2"/>
                </a:cxn>
                <a:cxn ang="0">
                  <a:pos x="77" y="1"/>
                </a:cxn>
              </a:cxnLst>
              <a:rect l="0" t="0" r="r" b="b"/>
              <a:pathLst>
                <a:path w="103" h="56">
                  <a:moveTo>
                    <a:pt x="69" y="0"/>
                  </a:moveTo>
                  <a:cubicBezTo>
                    <a:pt x="32" y="0"/>
                    <a:pt x="32" y="0"/>
                    <a:pt x="32" y="0"/>
                  </a:cubicBezTo>
                  <a:cubicBezTo>
                    <a:pt x="31" y="0"/>
                    <a:pt x="30" y="0"/>
                    <a:pt x="29" y="0"/>
                  </a:cubicBezTo>
                  <a:cubicBezTo>
                    <a:pt x="27" y="0"/>
                    <a:pt x="25" y="1"/>
                    <a:pt x="23" y="2"/>
                  </a:cubicBezTo>
                  <a:cubicBezTo>
                    <a:pt x="17" y="5"/>
                    <a:pt x="11" y="11"/>
                    <a:pt x="7" y="21"/>
                  </a:cubicBezTo>
                  <a:cubicBezTo>
                    <a:pt x="4" y="30"/>
                    <a:pt x="1" y="41"/>
                    <a:pt x="0" y="56"/>
                  </a:cubicBezTo>
                  <a:cubicBezTo>
                    <a:pt x="17" y="56"/>
                    <a:pt x="17" y="56"/>
                    <a:pt x="17" y="56"/>
                  </a:cubicBezTo>
                  <a:cubicBezTo>
                    <a:pt x="18" y="40"/>
                    <a:pt x="21" y="30"/>
                    <a:pt x="24" y="25"/>
                  </a:cubicBezTo>
                  <a:cubicBezTo>
                    <a:pt x="24" y="56"/>
                    <a:pt x="24" y="56"/>
                    <a:pt x="24" y="56"/>
                  </a:cubicBezTo>
                  <a:cubicBezTo>
                    <a:pt x="80" y="56"/>
                    <a:pt x="80" y="56"/>
                    <a:pt x="80" y="56"/>
                  </a:cubicBezTo>
                  <a:cubicBezTo>
                    <a:pt x="80" y="25"/>
                    <a:pt x="80" y="25"/>
                    <a:pt x="80" y="25"/>
                  </a:cubicBezTo>
                  <a:cubicBezTo>
                    <a:pt x="80" y="26"/>
                    <a:pt x="81" y="27"/>
                    <a:pt x="82" y="29"/>
                  </a:cubicBezTo>
                  <a:cubicBezTo>
                    <a:pt x="84" y="35"/>
                    <a:pt x="86" y="44"/>
                    <a:pt x="86" y="56"/>
                  </a:cubicBezTo>
                  <a:cubicBezTo>
                    <a:pt x="103" y="56"/>
                    <a:pt x="103" y="56"/>
                    <a:pt x="103" y="56"/>
                  </a:cubicBezTo>
                  <a:cubicBezTo>
                    <a:pt x="102" y="34"/>
                    <a:pt x="97" y="21"/>
                    <a:pt x="92" y="12"/>
                  </a:cubicBezTo>
                  <a:cubicBezTo>
                    <a:pt x="88" y="7"/>
                    <a:pt x="84" y="4"/>
                    <a:pt x="81" y="2"/>
                  </a:cubicBezTo>
                  <a:cubicBezTo>
                    <a:pt x="79" y="1"/>
                    <a:pt x="78" y="1"/>
                    <a:pt x="77"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0" name="Freeform 131"/>
            <p:cNvSpPr>
              <a:spLocks/>
            </p:cNvSpPr>
            <p:nvPr/>
          </p:nvSpPr>
          <p:spPr bwMode="auto">
            <a:xfrm>
              <a:off x="10902609" y="3602179"/>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3"/>
                    <a:pt x="48" y="31"/>
                  </a:cubicBezTo>
                  <a:cubicBezTo>
                    <a:pt x="51" y="18"/>
                    <a:pt x="44" y="6"/>
                    <a:pt x="31" y="3"/>
                  </a:cubicBezTo>
                  <a:cubicBezTo>
                    <a:pt x="18" y="0"/>
                    <a:pt x="6" y="8"/>
                    <a:pt x="3" y="20"/>
                  </a:cubicBezTo>
                  <a:cubicBezTo>
                    <a:pt x="0" y="33"/>
                    <a:pt x="8" y="45"/>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2292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34350" y="76200"/>
            <a:ext cx="771525"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texte 4"/>
          <p:cNvSpPr>
            <a:spLocks noGrp="1"/>
          </p:cNvSpPr>
          <p:nvPr>
            <p:ph type="body" sz="quarter" idx="14"/>
          </p:nvPr>
        </p:nvSpPr>
        <p:spPr>
          <a:xfrm>
            <a:off x="233363" y="1485119"/>
            <a:ext cx="8288337" cy="2639397"/>
          </a:xfrm>
        </p:spPr>
        <p:txBody>
          <a:bodyPr numCol="2" spcCol="360000"/>
          <a:lstStyle/>
          <a:p>
            <a:pPr marL="0" indent="0" algn="just">
              <a:buNone/>
            </a:pPr>
            <a:r>
              <a:rPr lang="fr-FR" sz="1100" noProof="0" dirty="0">
                <a:solidFill>
                  <a:schemeClr val="tx2"/>
                </a:solidFill>
                <a:sym typeface="Wingdings"/>
              </a:rPr>
              <a:t> </a:t>
            </a:r>
            <a:r>
              <a:rPr lang="fr-FR" sz="1100" b="1" noProof="0" dirty="0">
                <a:solidFill>
                  <a:schemeClr val="tx2"/>
                </a:solidFill>
              </a:rPr>
              <a:t>EN AMONT DU RECUEIL</a:t>
            </a:r>
          </a:p>
          <a:p>
            <a:pPr marL="288000" lvl="1" algn="just">
              <a:lnSpc>
                <a:spcPct val="110000"/>
              </a:lnSpc>
              <a:buFont typeface="Arial" panose="020B0604020202020204" pitchFamily="34" charset="0"/>
              <a:buChar char="•"/>
            </a:pPr>
            <a:r>
              <a:rPr lang="fr-FR" sz="1100" b="1" noProof="0" dirty="0">
                <a:solidFill>
                  <a:schemeClr val="bg2"/>
                </a:solidFill>
              </a:rPr>
              <a:t>Echantillon :</a:t>
            </a:r>
            <a:r>
              <a:rPr lang="fr-FR" sz="1100" noProof="0" dirty="0">
                <a:solidFill>
                  <a:schemeClr val="bg2"/>
                </a:solidFill>
              </a:rPr>
              <a:t> structure et représentativité</a:t>
            </a:r>
          </a:p>
          <a:p>
            <a:pPr marL="288000" lvl="1" algn="just">
              <a:lnSpc>
                <a:spcPct val="110000"/>
              </a:lnSpc>
              <a:buFont typeface="Arial" panose="020B0604020202020204" pitchFamily="34" charset="0"/>
              <a:buChar char="•"/>
            </a:pPr>
            <a:r>
              <a:rPr lang="fr-FR" sz="1100" b="1" noProof="0" dirty="0">
                <a:solidFill>
                  <a:schemeClr val="bg2"/>
                </a:solidFill>
              </a:rPr>
              <a:t>Questionnaire :</a:t>
            </a:r>
            <a:r>
              <a:rPr lang="fr-FR" sz="1100" noProof="0" dirty="0">
                <a:solidFill>
                  <a:schemeClr val="bg2"/>
                </a:solidFill>
              </a:rPr>
              <a:t> le questionnaire est rédigé en suivant un process de rédaction comprenant 12 standards obligatoires. Il est relu et validé par un niveau senior puis envoyé au client pour validation finale. La programmation (ou script du questionnaire) est testée par au moins 2 personnes puis validée.</a:t>
            </a:r>
          </a:p>
          <a:p>
            <a:pPr marL="182562" lvl="1"/>
            <a:endParaRPr lang="fr-FR" sz="1000" noProof="0" dirty="0"/>
          </a:p>
          <a:p>
            <a:pPr algn="just">
              <a:buFont typeface="Wingdings"/>
              <a:buChar char="þ"/>
            </a:pPr>
            <a:r>
              <a:rPr lang="fr-FR" sz="1100" b="1" noProof="0" dirty="0">
                <a:solidFill>
                  <a:schemeClr val="tx2"/>
                </a:solidFill>
              </a:rPr>
              <a:t> LORS DU RECUEIL</a:t>
            </a:r>
          </a:p>
          <a:p>
            <a:pPr algn="just"/>
            <a:r>
              <a:rPr lang="fr-FR" sz="1100" b="1" cap="small" noProof="0" dirty="0">
                <a:solidFill>
                  <a:schemeClr val="bg2"/>
                </a:solidFill>
              </a:rPr>
              <a:t>Echantillonnage : </a:t>
            </a:r>
            <a:r>
              <a:rPr lang="fr-FR" sz="1100" cap="small" noProof="0" dirty="0">
                <a:solidFill>
                  <a:schemeClr val="bg2"/>
                </a:solidFill>
              </a:rPr>
              <a:t>Ipsos impose des règles d’exploitation très strictes de ses bases de tirages afin de maximiser le caractère aléatoire de la sélection de l’échantillon: tirage aléatoire, taux de sollicitation, taux de participation, abandon en cours, hors cible…</a:t>
            </a:r>
          </a:p>
          <a:p>
            <a:pPr algn="just"/>
            <a:r>
              <a:rPr lang="fr-FR" sz="1100" b="1" cap="small" noProof="0" dirty="0">
                <a:solidFill>
                  <a:schemeClr val="bg2"/>
                </a:solidFill>
              </a:rPr>
              <a:t>Suivi du terrain :</a:t>
            </a:r>
            <a:r>
              <a:rPr lang="fr-FR" sz="1100" cap="small" noProof="0" dirty="0">
                <a:solidFill>
                  <a:schemeClr val="bg2"/>
                </a:solidFill>
              </a:rPr>
              <a:t> La collecte est suivie et contrôlée (lien exclusif ou contrôle de l’adresse IP, pénétration, durée d’interview, cohérence des réponses, suivi du comportement du panéliste, taux de participation, nombre de relances,…). </a:t>
            </a:r>
          </a:p>
          <a:p>
            <a:pPr marL="457200" lvl="1"/>
            <a:endParaRPr lang="fr-FR" sz="1000" noProof="0" dirty="0"/>
          </a:p>
          <a:p>
            <a:pPr marL="0" indent="0" algn="just">
              <a:buNone/>
            </a:pPr>
            <a:r>
              <a:rPr lang="fr-FR" sz="1100" noProof="0" dirty="0">
                <a:solidFill>
                  <a:schemeClr val="tx2"/>
                </a:solidFill>
                <a:sym typeface="Wingdings"/>
              </a:rPr>
              <a:t> </a:t>
            </a:r>
            <a:r>
              <a:rPr lang="fr-FR" sz="1100" b="1" noProof="0" dirty="0">
                <a:solidFill>
                  <a:schemeClr val="tx2"/>
                </a:solidFill>
              </a:rPr>
              <a:t>EN AVAL DU RECUEIL</a:t>
            </a:r>
          </a:p>
          <a:p>
            <a:pPr marL="288000" lvl="1" indent="-171450" algn="just">
              <a:lnSpc>
                <a:spcPct val="110000"/>
              </a:lnSpc>
              <a:buFont typeface="Arial" panose="020B0604020202020204" pitchFamily="34" charset="0"/>
              <a:buChar char="•"/>
            </a:pPr>
            <a:r>
              <a:rPr lang="fr-FR" sz="1100" noProof="0" dirty="0">
                <a:solidFill>
                  <a:schemeClr val="bg2"/>
                </a:solidFill>
              </a:rPr>
              <a:t>Les résultats sont analysés en respectant les méthodes d’analyses statistiques (intervalle de confiance versus taille d’échantillon, tests de significativité). Les premiers résultats sont systématiquement contrôlés versus les résultats bruts issus de la collecte. La cohérence des résultats est aussi contrôlée (notamment les résultats observés versus les sources de comparaison en notre possession).</a:t>
            </a:r>
          </a:p>
          <a:p>
            <a:pPr marL="288000" lvl="1" indent="-171450" algn="just">
              <a:lnSpc>
                <a:spcPct val="110000"/>
              </a:lnSpc>
              <a:buFont typeface="Arial" panose="020B0604020202020204" pitchFamily="34" charset="0"/>
              <a:buChar char="•"/>
            </a:pPr>
            <a:r>
              <a:rPr lang="fr-FR" sz="1100" noProof="0" dirty="0">
                <a:solidFill>
                  <a:schemeClr val="bg2"/>
                </a:solidFill>
              </a:rPr>
              <a:t>Dans le cas d’une pondération de l’échantillon (méthode de calage sur marges), celle-ci est contrôlée par les équipes de traitement (DP) puis validée par les équipes études.</a:t>
            </a:r>
          </a:p>
        </p:txBody>
      </p:sp>
      <p:sp>
        <p:nvSpPr>
          <p:cNvPr id="4" name="Titre 3"/>
          <p:cNvSpPr>
            <a:spLocks noGrp="1"/>
          </p:cNvSpPr>
          <p:nvPr>
            <p:ph type="title"/>
          </p:nvPr>
        </p:nvSpPr>
        <p:spPr>
          <a:xfrm>
            <a:off x="234000" y="643468"/>
            <a:ext cx="8654595" cy="387798"/>
          </a:xfrm>
        </p:spPr>
        <p:txBody>
          <a:bodyPr/>
          <a:lstStyle/>
          <a:p>
            <a:r>
              <a:rPr lang="fr-FR" sz="2800" noProof="0" dirty="0"/>
              <a:t>Études auto-administrées online</a:t>
            </a:r>
          </a:p>
        </p:txBody>
      </p:sp>
      <p:sp>
        <p:nvSpPr>
          <p:cNvPr id="10" name="Espace réservé du texte 9"/>
          <p:cNvSpPr>
            <a:spLocks noGrp="1"/>
          </p:cNvSpPr>
          <p:nvPr>
            <p:ph type="body" sz="quarter" idx="13"/>
          </p:nvPr>
        </p:nvSpPr>
        <p:spPr>
          <a:xfrm>
            <a:off x="232376" y="248324"/>
            <a:ext cx="6725791" cy="313380"/>
          </a:xfrm>
        </p:spPr>
        <p:txBody>
          <a:bodyPr anchor="b">
            <a:normAutofit/>
          </a:bodyPr>
          <a:lstStyle/>
          <a:p>
            <a:r>
              <a:rPr lang="fr-FR" sz="1800" noProof="0" dirty="0"/>
              <a:t>Fiabilité des résultats :</a:t>
            </a:r>
          </a:p>
        </p:txBody>
      </p:sp>
      <p:sp>
        <p:nvSpPr>
          <p:cNvPr id="53" name="Freeform 6"/>
          <p:cNvSpPr>
            <a:spLocks noChangeAspect="1"/>
          </p:cNvSpPr>
          <p:nvPr/>
        </p:nvSpPr>
        <p:spPr bwMode="auto">
          <a:xfrm>
            <a:off x="8374752" y="172585"/>
            <a:ext cx="517116" cy="518399"/>
          </a:xfrm>
          <a:custGeom>
            <a:avLst/>
            <a:gdLst>
              <a:gd name="T0" fmla="*/ 477 w 538"/>
              <a:gd name="T1" fmla="*/ 2 h 539"/>
              <a:gd name="T2" fmla="*/ 389 w 538"/>
              <a:gd name="T3" fmla="*/ 50 h 539"/>
              <a:gd name="T4" fmla="*/ 204 w 538"/>
              <a:gd name="T5" fmla="*/ 341 h 539"/>
              <a:gd name="T6" fmla="*/ 154 w 538"/>
              <a:gd name="T7" fmla="*/ 240 h 539"/>
              <a:gd name="T8" fmla="*/ 19 w 538"/>
              <a:gd name="T9" fmla="*/ 296 h 539"/>
              <a:gd name="T10" fmla="*/ 125 w 538"/>
              <a:gd name="T11" fmla="*/ 526 h 539"/>
              <a:gd name="T12" fmla="*/ 153 w 538"/>
              <a:gd name="T13" fmla="*/ 539 h 539"/>
              <a:gd name="T14" fmla="*/ 200 w 538"/>
              <a:gd name="T15" fmla="*/ 529 h 539"/>
              <a:gd name="T16" fmla="*/ 244 w 538"/>
              <a:gd name="T17" fmla="*/ 504 h 539"/>
              <a:gd name="T18" fmla="*/ 262 w 538"/>
              <a:gd name="T19" fmla="*/ 479 h 539"/>
              <a:gd name="T20" fmla="*/ 516 w 538"/>
              <a:gd name="T21" fmla="*/ 29 h 539"/>
              <a:gd name="T22" fmla="*/ 477 w 538"/>
              <a:gd name="T23" fmla="*/ 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8" h="539">
                <a:moveTo>
                  <a:pt x="477" y="2"/>
                </a:moveTo>
                <a:cubicBezTo>
                  <a:pt x="444" y="7"/>
                  <a:pt x="410" y="23"/>
                  <a:pt x="389" y="50"/>
                </a:cubicBezTo>
                <a:cubicBezTo>
                  <a:pt x="317" y="140"/>
                  <a:pt x="256" y="238"/>
                  <a:pt x="204" y="341"/>
                </a:cubicBezTo>
                <a:cubicBezTo>
                  <a:pt x="189" y="307"/>
                  <a:pt x="172" y="273"/>
                  <a:pt x="154" y="240"/>
                </a:cubicBezTo>
                <a:cubicBezTo>
                  <a:pt x="132" y="201"/>
                  <a:pt x="0" y="262"/>
                  <a:pt x="19" y="296"/>
                </a:cubicBezTo>
                <a:cubicBezTo>
                  <a:pt x="59" y="370"/>
                  <a:pt x="94" y="447"/>
                  <a:pt x="125" y="526"/>
                </a:cubicBezTo>
                <a:cubicBezTo>
                  <a:pt x="129" y="537"/>
                  <a:pt x="142" y="539"/>
                  <a:pt x="153" y="539"/>
                </a:cubicBezTo>
                <a:cubicBezTo>
                  <a:pt x="169" y="539"/>
                  <a:pt x="185" y="534"/>
                  <a:pt x="200" y="529"/>
                </a:cubicBezTo>
                <a:cubicBezTo>
                  <a:pt x="216" y="523"/>
                  <a:pt x="231" y="515"/>
                  <a:pt x="244" y="504"/>
                </a:cubicBezTo>
                <a:cubicBezTo>
                  <a:pt x="252" y="497"/>
                  <a:pt x="259" y="488"/>
                  <a:pt x="262" y="479"/>
                </a:cubicBezTo>
                <a:cubicBezTo>
                  <a:pt x="324" y="317"/>
                  <a:pt x="409" y="165"/>
                  <a:pt x="516" y="29"/>
                </a:cubicBezTo>
                <a:cubicBezTo>
                  <a:pt x="538" y="2"/>
                  <a:pt x="491" y="0"/>
                  <a:pt x="477" y="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Titre 3"/>
          <p:cNvSpPr txBox="1">
            <a:spLocks/>
          </p:cNvSpPr>
          <p:nvPr/>
        </p:nvSpPr>
        <p:spPr>
          <a:xfrm>
            <a:off x="673630" y="4748387"/>
            <a:ext cx="4824059" cy="304699"/>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pPr algn="just"/>
            <a:r>
              <a:rPr lang="fr-FR" sz="1100" i="1" dirty="0"/>
              <a:t>Comme pour toute enquête quantitative, cette étude présente des résultats soumis aux marges d’erreur inhérentes aux </a:t>
            </a:r>
            <a:r>
              <a:rPr lang="fr-FR" sz="1100" i="1"/>
              <a:t>lois statistiques</a:t>
            </a:r>
            <a:endParaRPr lang="fr-FR" sz="1100" i="1" dirty="0"/>
          </a:p>
        </p:txBody>
      </p:sp>
      <p:sp>
        <p:nvSpPr>
          <p:cNvPr id="8" name="Titre 3"/>
          <p:cNvSpPr txBox="1">
            <a:spLocks/>
          </p:cNvSpPr>
          <p:nvPr/>
        </p:nvSpPr>
        <p:spPr>
          <a:xfrm>
            <a:off x="232376" y="1086129"/>
            <a:ext cx="8654595" cy="332399"/>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pPr algn="just"/>
            <a:r>
              <a:rPr lang="fr-FR" sz="1200" dirty="0"/>
              <a:t>La fiabilité globale d’une enquête est le résultat du contrôle de toutes les composantes d’erreurs, c’est pourquoi Ipsos impose des contrôles et des procédures strictes à toutes les phases des études.</a:t>
            </a:r>
          </a:p>
        </p:txBody>
      </p:sp>
    </p:spTree>
    <p:extLst>
      <p:ext uri="{BB962C8B-B14F-4D97-AF65-F5344CB8AC3E}">
        <p14:creationId xmlns:p14="http://schemas.microsoft.com/office/powerpoint/2010/main" val="4030683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texte 20"/>
          <p:cNvSpPr>
            <a:spLocks noGrp="1"/>
          </p:cNvSpPr>
          <p:nvPr>
            <p:ph type="body" sz="quarter" idx="14"/>
          </p:nvPr>
        </p:nvSpPr>
        <p:spPr>
          <a:xfrm>
            <a:off x="233363" y="1399202"/>
            <a:ext cx="8620358" cy="3459022"/>
          </a:xfrm>
        </p:spPr>
        <p:txBody>
          <a:bodyPr numCol="2" spcCol="360000"/>
          <a:lstStyle/>
          <a:p>
            <a:pPr marL="0" indent="0">
              <a:buClr>
                <a:schemeClr val="accent3"/>
              </a:buClr>
              <a:buNone/>
            </a:pPr>
            <a:r>
              <a:rPr lang="fr-FR" sz="1100" noProof="0" dirty="0">
                <a:solidFill>
                  <a:schemeClr val="accent3"/>
                </a:solidFill>
                <a:sym typeface="Wingdings"/>
              </a:rPr>
              <a:t> </a:t>
            </a:r>
            <a:r>
              <a:rPr lang="fr-FR" sz="1100" noProof="0" dirty="0">
                <a:solidFill>
                  <a:schemeClr val="bg2"/>
                </a:solidFill>
              </a:rPr>
              <a:t>Ipsos est membre des organismes professionnels français et européens des études de Marché et d’Opinion suivants : </a:t>
            </a:r>
          </a:p>
          <a:p>
            <a:pPr lvl="1">
              <a:buClr>
                <a:schemeClr val="accent3"/>
              </a:buClr>
            </a:pPr>
            <a:r>
              <a:rPr lang="fr-FR" sz="1100" b="1" noProof="0" dirty="0">
                <a:solidFill>
                  <a:schemeClr val="bg2"/>
                </a:solidFill>
              </a:rPr>
              <a:t>SYNTEC</a:t>
            </a:r>
            <a:r>
              <a:rPr lang="fr-FR" sz="1100" noProof="0" dirty="0">
                <a:solidFill>
                  <a:schemeClr val="bg2"/>
                </a:solidFill>
              </a:rPr>
              <a:t>  (</a:t>
            </a:r>
            <a:r>
              <a:rPr lang="fr-FR" sz="1100" noProof="0" dirty="0">
                <a:solidFill>
                  <a:schemeClr val="bg2"/>
                </a:solidFill>
                <a:hlinkClick r:id="rId2"/>
              </a:rPr>
              <a:t>www.syntec-etudes.com</a:t>
            </a:r>
            <a:r>
              <a:rPr lang="fr-FR" sz="1100" noProof="0" dirty="0">
                <a:solidFill>
                  <a:schemeClr val="bg2"/>
                </a:solidFill>
              </a:rPr>
              <a:t> ), Syndicat professionnel des sociétés d’études de marché en France </a:t>
            </a:r>
          </a:p>
          <a:p>
            <a:pPr lvl="1">
              <a:buClr>
                <a:schemeClr val="accent3"/>
              </a:buClr>
            </a:pPr>
            <a:r>
              <a:rPr lang="fr-FR" sz="1100" b="1" noProof="0" dirty="0">
                <a:solidFill>
                  <a:schemeClr val="bg2"/>
                </a:solidFill>
              </a:rPr>
              <a:t>ESOMAR</a:t>
            </a:r>
            <a:r>
              <a:rPr lang="fr-FR" sz="1100" noProof="0" dirty="0">
                <a:solidFill>
                  <a:schemeClr val="bg2"/>
                </a:solidFill>
              </a:rPr>
              <a:t>  (</a:t>
            </a:r>
            <a:r>
              <a:rPr lang="fr-FR" sz="1100" noProof="0" dirty="0">
                <a:solidFill>
                  <a:schemeClr val="bg2"/>
                </a:solidFill>
                <a:hlinkClick r:id="rId3"/>
              </a:rPr>
              <a:t>www.esomar.org</a:t>
            </a:r>
            <a:r>
              <a:rPr lang="fr-FR" sz="1100" noProof="0" dirty="0">
                <a:solidFill>
                  <a:schemeClr val="bg2"/>
                </a:solidFill>
              </a:rPr>
              <a:t> ),  </a:t>
            </a:r>
            <a:r>
              <a:rPr lang="fr-FR" sz="1100" b="1" noProof="0" dirty="0">
                <a:solidFill>
                  <a:schemeClr val="bg2"/>
                </a:solidFill>
              </a:rPr>
              <a:t>E</a:t>
            </a:r>
            <a:r>
              <a:rPr lang="fr-FR" sz="1100" noProof="0" dirty="0">
                <a:solidFill>
                  <a:schemeClr val="bg2"/>
                </a:solidFill>
              </a:rPr>
              <a:t>uropean </a:t>
            </a:r>
            <a:r>
              <a:rPr lang="fr-FR" sz="1100" b="1" noProof="0" dirty="0">
                <a:solidFill>
                  <a:schemeClr val="bg2"/>
                </a:solidFill>
              </a:rPr>
              <a:t>S</a:t>
            </a:r>
            <a:r>
              <a:rPr lang="fr-FR" sz="1100" noProof="0" dirty="0">
                <a:solidFill>
                  <a:schemeClr val="bg2"/>
                </a:solidFill>
              </a:rPr>
              <a:t>ociety for </a:t>
            </a:r>
            <a:r>
              <a:rPr lang="fr-FR" sz="1100" b="1" noProof="0" dirty="0">
                <a:solidFill>
                  <a:schemeClr val="bg2"/>
                </a:solidFill>
              </a:rPr>
              <a:t>O</a:t>
            </a:r>
            <a:r>
              <a:rPr lang="fr-FR" sz="1100" noProof="0" dirty="0">
                <a:solidFill>
                  <a:schemeClr val="bg2"/>
                </a:solidFill>
              </a:rPr>
              <a:t>pinion and  </a:t>
            </a:r>
            <a:r>
              <a:rPr lang="fr-FR" sz="1100" b="1" noProof="0" dirty="0">
                <a:solidFill>
                  <a:schemeClr val="bg2"/>
                </a:solidFill>
              </a:rPr>
              <a:t>Mar</a:t>
            </a:r>
            <a:r>
              <a:rPr lang="fr-FR" sz="1100" noProof="0" dirty="0">
                <a:solidFill>
                  <a:schemeClr val="bg2"/>
                </a:solidFill>
              </a:rPr>
              <a:t>ket </a:t>
            </a:r>
            <a:r>
              <a:rPr lang="fr-FR" sz="1100" noProof="0" dirty="0" err="1">
                <a:solidFill>
                  <a:schemeClr val="bg2"/>
                </a:solidFill>
              </a:rPr>
              <a:t>Research</a:t>
            </a:r>
            <a:r>
              <a:rPr lang="fr-FR" sz="1100" noProof="0" dirty="0">
                <a:solidFill>
                  <a:schemeClr val="bg2"/>
                </a:solidFill>
              </a:rPr>
              <a:t>,</a:t>
            </a:r>
          </a:p>
          <a:p>
            <a:pPr lvl="1">
              <a:buClr>
                <a:schemeClr val="accent3"/>
              </a:buClr>
            </a:pPr>
            <a:endParaRPr lang="fr-FR" sz="200" noProof="0" dirty="0">
              <a:solidFill>
                <a:schemeClr val="bg2"/>
              </a:solidFill>
            </a:endParaRPr>
          </a:p>
          <a:p>
            <a:pPr>
              <a:buClr>
                <a:schemeClr val="accent3"/>
              </a:buClr>
              <a:buFont typeface="Wingdings" panose="05000000000000000000" pitchFamily="2" charset="2"/>
              <a:buChar char="þ"/>
            </a:pPr>
            <a:r>
              <a:rPr lang="fr-FR" sz="1100" noProof="0" dirty="0">
                <a:solidFill>
                  <a:schemeClr val="bg2"/>
                </a:solidFill>
              </a:rPr>
              <a:t>Ipsos France  s’engage à appliquer </a:t>
            </a:r>
            <a:r>
              <a:rPr lang="fr-FR" sz="1100" b="1" noProof="0" dirty="0">
                <a:solidFill>
                  <a:schemeClr val="bg2"/>
                </a:solidFill>
              </a:rPr>
              <a:t>le code ICC/ESOMAR </a:t>
            </a:r>
            <a:r>
              <a:rPr lang="fr-FR" sz="1100" noProof="0" dirty="0">
                <a:solidFill>
                  <a:schemeClr val="bg2"/>
                </a:solidFill>
              </a:rPr>
              <a:t>des études de Marché et d’Opinion. Ce code définit les règles déontologiques des professionnels des études de marché et établit les mesures de protection dont bénéficient les personnes interrogées. </a:t>
            </a:r>
          </a:p>
          <a:p>
            <a:pPr>
              <a:buClr>
                <a:schemeClr val="accent3"/>
              </a:buClr>
              <a:buFont typeface="Wingdings" panose="05000000000000000000" pitchFamily="2" charset="2"/>
              <a:buChar char="þ"/>
            </a:pPr>
            <a:endParaRPr lang="fr-FR" sz="200" noProof="0" dirty="0">
              <a:solidFill>
                <a:schemeClr val="bg2"/>
              </a:solidFill>
            </a:endParaRPr>
          </a:p>
          <a:p>
            <a:pPr marL="0" indent="0">
              <a:buClr>
                <a:schemeClr val="accent3"/>
              </a:buClr>
              <a:buNone/>
            </a:pPr>
            <a:r>
              <a:rPr lang="fr-FR" sz="1100" dirty="0">
                <a:solidFill>
                  <a:schemeClr val="accent3"/>
                </a:solidFill>
                <a:sym typeface="Wingdings"/>
              </a:rPr>
              <a:t> </a:t>
            </a:r>
            <a:r>
              <a:rPr lang="fr-FR" sz="1100" dirty="0">
                <a:solidFill>
                  <a:schemeClr val="bg2"/>
                </a:solidFill>
              </a:rPr>
              <a:t>Ipsos France s’engage à respecter les lois applicables. Ipsos a désigné    un Data Protection </a:t>
            </a:r>
            <a:r>
              <a:rPr lang="fr-FR" sz="1100" dirty="0" err="1">
                <a:solidFill>
                  <a:schemeClr val="bg2"/>
                </a:solidFill>
              </a:rPr>
              <a:t>Officer</a:t>
            </a:r>
            <a:r>
              <a:rPr lang="fr-FR" sz="1100" dirty="0">
                <a:solidFill>
                  <a:schemeClr val="bg2"/>
                </a:solidFill>
              </a:rPr>
              <a:t> et a mis place un plan de conformité au Règlement Général sur la Protection des Données (Règlement (UE) 2016/679). Pour plus d’informations sur notre politique en matière de protection des données personnelles </a:t>
            </a:r>
            <a:r>
              <a:rPr lang="fr-FR" sz="1100" dirty="0"/>
              <a:t>: </a:t>
            </a:r>
            <a:r>
              <a:rPr lang="fr-FR" sz="1000" dirty="0">
                <a:hlinkClick r:id="rId4"/>
              </a:rPr>
              <a:t>https://www.ipsos.com/fr-fr/confidentialite-et-protection-des-donnees-personnelles</a:t>
            </a:r>
            <a:endParaRPr lang="fr-FR" sz="1000" noProof="0" dirty="0">
              <a:solidFill>
                <a:schemeClr val="bg2"/>
              </a:solidFill>
            </a:endParaRPr>
          </a:p>
          <a:p>
            <a:pPr marL="0" indent="0">
              <a:buClr>
                <a:schemeClr val="accent3"/>
              </a:buClr>
              <a:buNone/>
            </a:pPr>
            <a:endParaRPr lang="fr-FR" sz="1100" noProof="0" dirty="0">
              <a:solidFill>
                <a:schemeClr val="bg2"/>
              </a:solidFill>
            </a:endParaRPr>
          </a:p>
          <a:p>
            <a:pPr>
              <a:buClr>
                <a:schemeClr val="accent3"/>
              </a:buClr>
            </a:pPr>
            <a:r>
              <a:rPr lang="fr-FR" sz="1100" noProof="0" dirty="0">
                <a:solidFill>
                  <a:schemeClr val="bg2"/>
                </a:solidFill>
              </a:rPr>
              <a:t>A ce titre, </a:t>
            </a:r>
            <a:r>
              <a:rPr lang="fr-FR" sz="1100" dirty="0">
                <a:solidFill>
                  <a:schemeClr val="bg2"/>
                </a:solidFill>
              </a:rPr>
              <a:t>la durée de conservation des données personnelles des personnes interviewées dans le cadre d’une étude est, à moins d’un engagement contractuel spécifique :</a:t>
            </a:r>
          </a:p>
          <a:p>
            <a:pPr marL="427148" lvl="3" indent="-171450">
              <a:spcBef>
                <a:spcPts val="0"/>
              </a:spcBef>
              <a:spcAft>
                <a:spcPts val="0"/>
              </a:spcAft>
              <a:buClr>
                <a:schemeClr val="accent3"/>
              </a:buClr>
            </a:pPr>
            <a:r>
              <a:rPr lang="fr-FR" sz="1100" noProof="0" dirty="0">
                <a:solidFill>
                  <a:schemeClr val="bg2"/>
                </a:solidFill>
              </a:rPr>
              <a:t> de 12 mois suivant la date de fin d’une étude Ad Hoc</a:t>
            </a:r>
          </a:p>
          <a:p>
            <a:pPr marL="427148" lvl="3" indent="-171450">
              <a:spcBef>
                <a:spcPts val="0"/>
              </a:spcBef>
              <a:spcAft>
                <a:spcPts val="0"/>
              </a:spcAft>
              <a:buClr>
                <a:schemeClr val="accent3"/>
              </a:buClr>
            </a:pPr>
            <a:r>
              <a:rPr lang="fr-FR" sz="1100" noProof="0" dirty="0">
                <a:solidFill>
                  <a:schemeClr val="bg2"/>
                </a:solidFill>
              </a:rPr>
              <a:t> de </a:t>
            </a:r>
            <a:r>
              <a:rPr lang="fr-FR" sz="1100" dirty="0">
                <a:solidFill>
                  <a:schemeClr val="bg2"/>
                </a:solidFill>
              </a:rPr>
              <a:t>36</a:t>
            </a:r>
            <a:r>
              <a:rPr lang="fr-FR" sz="1100" noProof="0" dirty="0">
                <a:solidFill>
                  <a:schemeClr val="bg2"/>
                </a:solidFill>
              </a:rPr>
              <a:t> mois </a:t>
            </a:r>
            <a:r>
              <a:rPr lang="fr-FR" sz="1100" dirty="0">
                <a:solidFill>
                  <a:schemeClr val="bg2"/>
                </a:solidFill>
              </a:rPr>
              <a:t>suivant la date de fin  de chaque vague d’une étude récurrente</a:t>
            </a:r>
          </a:p>
          <a:p>
            <a:pPr marL="427148" lvl="3" indent="-171450">
              <a:spcBef>
                <a:spcPts val="0"/>
              </a:spcBef>
              <a:spcAft>
                <a:spcPts val="0"/>
              </a:spcAft>
              <a:buClr>
                <a:schemeClr val="accent3"/>
              </a:buClr>
            </a:pPr>
            <a:endParaRPr lang="fr-FR" sz="1100" noProof="0" dirty="0">
              <a:solidFill>
                <a:schemeClr val="bg2"/>
              </a:solidFill>
            </a:endParaRPr>
          </a:p>
          <a:p>
            <a:pPr marL="255698" lvl="3" indent="0">
              <a:spcBef>
                <a:spcPts val="0"/>
              </a:spcBef>
              <a:spcAft>
                <a:spcPts val="0"/>
              </a:spcAft>
              <a:buClr>
                <a:schemeClr val="accent3"/>
              </a:buClr>
              <a:buNone/>
            </a:pPr>
            <a:endParaRPr lang="fr-FR" sz="1100" noProof="0" dirty="0">
              <a:solidFill>
                <a:schemeClr val="bg2"/>
              </a:solidFill>
            </a:endParaRPr>
          </a:p>
          <a:p>
            <a:pPr marL="255698" lvl="3" indent="0">
              <a:spcBef>
                <a:spcPts val="0"/>
              </a:spcBef>
              <a:spcAft>
                <a:spcPts val="0"/>
              </a:spcAft>
              <a:buClr>
                <a:schemeClr val="accent3"/>
              </a:buClr>
              <a:buNone/>
            </a:pPr>
            <a:endParaRPr lang="fr-FR" sz="1100" noProof="0" dirty="0">
              <a:solidFill>
                <a:schemeClr val="bg2"/>
              </a:solidFill>
            </a:endParaRPr>
          </a:p>
          <a:p>
            <a:pPr marL="0" indent="0">
              <a:buClr>
                <a:schemeClr val="accent3"/>
              </a:buClr>
              <a:buNone/>
            </a:pPr>
            <a:r>
              <a:rPr lang="fr-FR" sz="1100" noProof="0" dirty="0">
                <a:solidFill>
                  <a:schemeClr val="accent3"/>
                </a:solidFill>
                <a:sym typeface="Wingdings"/>
              </a:rPr>
              <a:t> </a:t>
            </a:r>
            <a:r>
              <a:rPr lang="fr-FR" sz="1100" dirty="0">
                <a:solidFill>
                  <a:schemeClr val="bg2"/>
                </a:solidFill>
              </a:rPr>
              <a:t>Ipsos  France est certifiée </a:t>
            </a:r>
            <a:r>
              <a:rPr lang="fr-FR" sz="1100" b="1" dirty="0">
                <a:solidFill>
                  <a:schemeClr val="bg2"/>
                </a:solidFill>
              </a:rPr>
              <a:t>ISO 20252 : version 2012 par AFNOR Certification</a:t>
            </a:r>
          </a:p>
          <a:p>
            <a:pPr marL="427148" lvl="3" indent="-171450">
              <a:spcBef>
                <a:spcPts val="0"/>
              </a:spcBef>
              <a:spcAft>
                <a:spcPts val="0"/>
              </a:spcAft>
              <a:buClr>
                <a:schemeClr val="accent3"/>
              </a:buClr>
            </a:pPr>
            <a:r>
              <a:rPr lang="fr-FR" sz="1100" dirty="0">
                <a:solidFill>
                  <a:schemeClr val="bg2"/>
                </a:solidFill>
              </a:rPr>
              <a:t>Ce document est élaboré dans le respect de ces codes et normes internationales. Les éléments techniques relatifs à l’étude sont présents dans le descriptif de la méthodologie ou dans la fiche technique du rapport d’étude.</a:t>
            </a:r>
          </a:p>
          <a:p>
            <a:pPr marL="255698" lvl="3" indent="0">
              <a:spcBef>
                <a:spcPts val="0"/>
              </a:spcBef>
              <a:spcAft>
                <a:spcPts val="0"/>
              </a:spcAft>
              <a:buClr>
                <a:schemeClr val="accent3"/>
              </a:buClr>
              <a:buNone/>
            </a:pPr>
            <a:endParaRPr lang="fr-FR" sz="1100" dirty="0">
              <a:solidFill>
                <a:schemeClr val="bg2"/>
              </a:solidFill>
            </a:endParaRPr>
          </a:p>
          <a:p>
            <a:pPr marL="427148" lvl="3" indent="-171450">
              <a:spcBef>
                <a:spcPts val="0"/>
              </a:spcBef>
              <a:spcAft>
                <a:spcPts val="0"/>
              </a:spcAft>
              <a:buClr>
                <a:schemeClr val="accent3"/>
              </a:buClr>
            </a:pPr>
            <a:r>
              <a:rPr lang="fr-FR" sz="1100" dirty="0">
                <a:solidFill>
                  <a:schemeClr val="bg2"/>
                </a:solidFill>
              </a:rPr>
              <a:t>Cette étude a été réalisée dans le respect de ces codes et normes internationales</a:t>
            </a:r>
          </a:p>
        </p:txBody>
      </p:sp>
      <p:sp>
        <p:nvSpPr>
          <p:cNvPr id="19" name="Titre 18"/>
          <p:cNvSpPr>
            <a:spLocks noGrp="1"/>
          </p:cNvSpPr>
          <p:nvPr>
            <p:ph type="title"/>
          </p:nvPr>
        </p:nvSpPr>
        <p:spPr>
          <a:xfrm>
            <a:off x="234000" y="643468"/>
            <a:ext cx="8654595" cy="664797"/>
          </a:xfrm>
        </p:spPr>
        <p:txBody>
          <a:bodyPr/>
          <a:lstStyle/>
          <a:p>
            <a:r>
              <a:rPr lang="fr-FR" sz="2400" noProof="0"/>
              <a:t>Codes professionnels, certification qualité, conservation et protection des données</a:t>
            </a:r>
          </a:p>
        </p:txBody>
      </p:sp>
      <p:sp>
        <p:nvSpPr>
          <p:cNvPr id="10" name="Espace réservé du texte 9"/>
          <p:cNvSpPr>
            <a:spLocks noGrp="1"/>
          </p:cNvSpPr>
          <p:nvPr>
            <p:ph type="body" sz="quarter" idx="13"/>
          </p:nvPr>
        </p:nvSpPr>
        <p:spPr>
          <a:xfrm>
            <a:off x="234000" y="248323"/>
            <a:ext cx="6710396" cy="266027"/>
          </a:xfrm>
        </p:spPr>
        <p:txBody>
          <a:bodyPr>
            <a:normAutofit lnSpcReduction="10000"/>
          </a:bodyPr>
          <a:lstStyle/>
          <a:p>
            <a:r>
              <a:rPr lang="fr-FR" sz="1800" noProof="0" dirty="0"/>
              <a:t>NOS ENGAGEMENTS :</a:t>
            </a:r>
          </a:p>
        </p:txBody>
      </p:sp>
      <p:sp>
        <p:nvSpPr>
          <p:cNvPr id="14" name="Rectangle 13"/>
          <p:cNvSpPr/>
          <p:nvPr/>
        </p:nvSpPr>
        <p:spPr>
          <a:xfrm>
            <a:off x="8134350" y="76200"/>
            <a:ext cx="771525"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 name="Groupe 14"/>
          <p:cNvGrpSpPr/>
          <p:nvPr/>
        </p:nvGrpSpPr>
        <p:grpSpPr>
          <a:xfrm>
            <a:off x="8449769" y="184192"/>
            <a:ext cx="498877" cy="676948"/>
            <a:chOff x="5664200" y="-428625"/>
            <a:chExt cx="2286000" cy="3101975"/>
          </a:xfrm>
        </p:grpSpPr>
        <p:sp>
          <p:nvSpPr>
            <p:cNvPr id="16" name="Freeform 6"/>
            <p:cNvSpPr>
              <a:spLocks noEditPoints="1"/>
            </p:cNvSpPr>
            <p:nvPr/>
          </p:nvSpPr>
          <p:spPr bwMode="auto">
            <a:xfrm>
              <a:off x="6099175" y="1819275"/>
              <a:ext cx="1416050" cy="854075"/>
            </a:xfrm>
            <a:custGeom>
              <a:avLst/>
              <a:gdLst>
                <a:gd name="T0" fmla="*/ 798 w 892"/>
                <a:gd name="T1" fmla="*/ 12 h 538"/>
                <a:gd name="T2" fmla="*/ 892 w 892"/>
                <a:gd name="T3" fmla="*/ 468 h 538"/>
                <a:gd name="T4" fmla="*/ 740 w 892"/>
                <a:gd name="T5" fmla="*/ 430 h 538"/>
                <a:gd name="T6" fmla="*/ 628 w 892"/>
                <a:gd name="T7" fmla="*/ 538 h 538"/>
                <a:gd name="T8" fmla="*/ 542 w 892"/>
                <a:gd name="T9" fmla="*/ 110 h 538"/>
                <a:gd name="T10" fmla="*/ 542 w 892"/>
                <a:gd name="T11" fmla="*/ 110 h 538"/>
                <a:gd name="T12" fmla="*/ 560 w 892"/>
                <a:gd name="T13" fmla="*/ 114 h 538"/>
                <a:gd name="T14" fmla="*/ 580 w 892"/>
                <a:gd name="T15" fmla="*/ 116 h 538"/>
                <a:gd name="T16" fmla="*/ 580 w 892"/>
                <a:gd name="T17" fmla="*/ 116 h 538"/>
                <a:gd name="T18" fmla="*/ 594 w 892"/>
                <a:gd name="T19" fmla="*/ 116 h 538"/>
                <a:gd name="T20" fmla="*/ 608 w 892"/>
                <a:gd name="T21" fmla="*/ 114 h 538"/>
                <a:gd name="T22" fmla="*/ 608 w 892"/>
                <a:gd name="T23" fmla="*/ 114 h 538"/>
                <a:gd name="T24" fmla="*/ 628 w 892"/>
                <a:gd name="T25" fmla="*/ 108 h 538"/>
                <a:gd name="T26" fmla="*/ 646 w 892"/>
                <a:gd name="T27" fmla="*/ 100 h 538"/>
                <a:gd name="T28" fmla="*/ 662 w 892"/>
                <a:gd name="T29" fmla="*/ 90 h 538"/>
                <a:gd name="T30" fmla="*/ 676 w 892"/>
                <a:gd name="T31" fmla="*/ 78 h 538"/>
                <a:gd name="T32" fmla="*/ 688 w 892"/>
                <a:gd name="T33" fmla="*/ 64 h 538"/>
                <a:gd name="T34" fmla="*/ 702 w 892"/>
                <a:gd name="T35" fmla="*/ 50 h 538"/>
                <a:gd name="T36" fmla="*/ 724 w 892"/>
                <a:gd name="T37" fmla="*/ 18 h 538"/>
                <a:gd name="T38" fmla="*/ 724 w 892"/>
                <a:gd name="T39" fmla="*/ 18 h 538"/>
                <a:gd name="T40" fmla="*/ 734 w 892"/>
                <a:gd name="T41" fmla="*/ 0 h 538"/>
                <a:gd name="T42" fmla="*/ 734 w 892"/>
                <a:gd name="T43" fmla="*/ 0 h 538"/>
                <a:gd name="T44" fmla="*/ 754 w 892"/>
                <a:gd name="T45" fmla="*/ 4 h 538"/>
                <a:gd name="T46" fmla="*/ 754 w 892"/>
                <a:gd name="T47" fmla="*/ 4 h 538"/>
                <a:gd name="T48" fmla="*/ 776 w 892"/>
                <a:gd name="T49" fmla="*/ 8 h 538"/>
                <a:gd name="T50" fmla="*/ 798 w 892"/>
                <a:gd name="T51" fmla="*/ 12 h 538"/>
                <a:gd name="T52" fmla="*/ 798 w 892"/>
                <a:gd name="T53" fmla="*/ 12 h 538"/>
                <a:gd name="T54" fmla="*/ 352 w 892"/>
                <a:gd name="T55" fmla="*/ 110 h 538"/>
                <a:gd name="T56" fmla="*/ 264 w 892"/>
                <a:gd name="T57" fmla="*/ 538 h 538"/>
                <a:gd name="T58" fmla="*/ 152 w 892"/>
                <a:gd name="T59" fmla="*/ 430 h 538"/>
                <a:gd name="T60" fmla="*/ 0 w 892"/>
                <a:gd name="T61" fmla="*/ 468 h 538"/>
                <a:gd name="T62" fmla="*/ 96 w 892"/>
                <a:gd name="T63" fmla="*/ 12 h 538"/>
                <a:gd name="T64" fmla="*/ 96 w 892"/>
                <a:gd name="T65" fmla="*/ 12 h 538"/>
                <a:gd name="T66" fmla="*/ 116 w 892"/>
                <a:gd name="T67" fmla="*/ 8 h 538"/>
                <a:gd name="T68" fmla="*/ 138 w 892"/>
                <a:gd name="T69" fmla="*/ 4 h 538"/>
                <a:gd name="T70" fmla="*/ 138 w 892"/>
                <a:gd name="T71" fmla="*/ 4 h 538"/>
                <a:gd name="T72" fmla="*/ 158 w 892"/>
                <a:gd name="T73" fmla="*/ 0 h 538"/>
                <a:gd name="T74" fmla="*/ 158 w 892"/>
                <a:gd name="T75" fmla="*/ 0 h 538"/>
                <a:gd name="T76" fmla="*/ 170 w 892"/>
                <a:gd name="T77" fmla="*/ 16 h 538"/>
                <a:gd name="T78" fmla="*/ 170 w 892"/>
                <a:gd name="T79" fmla="*/ 16 h 538"/>
                <a:gd name="T80" fmla="*/ 188 w 892"/>
                <a:gd name="T81" fmla="*/ 44 h 538"/>
                <a:gd name="T82" fmla="*/ 208 w 892"/>
                <a:gd name="T83" fmla="*/ 68 h 538"/>
                <a:gd name="T84" fmla="*/ 218 w 892"/>
                <a:gd name="T85" fmla="*/ 80 h 538"/>
                <a:gd name="T86" fmla="*/ 230 w 892"/>
                <a:gd name="T87" fmla="*/ 88 h 538"/>
                <a:gd name="T88" fmla="*/ 244 w 892"/>
                <a:gd name="T89" fmla="*/ 98 h 538"/>
                <a:gd name="T90" fmla="*/ 260 w 892"/>
                <a:gd name="T91" fmla="*/ 104 h 538"/>
                <a:gd name="T92" fmla="*/ 260 w 892"/>
                <a:gd name="T93" fmla="*/ 104 h 538"/>
                <a:gd name="T94" fmla="*/ 272 w 892"/>
                <a:gd name="T95" fmla="*/ 110 h 538"/>
                <a:gd name="T96" fmla="*/ 286 w 892"/>
                <a:gd name="T97" fmla="*/ 114 h 538"/>
                <a:gd name="T98" fmla="*/ 286 w 892"/>
                <a:gd name="T99" fmla="*/ 114 h 538"/>
                <a:gd name="T100" fmla="*/ 304 w 892"/>
                <a:gd name="T101" fmla="*/ 116 h 538"/>
                <a:gd name="T102" fmla="*/ 320 w 892"/>
                <a:gd name="T103" fmla="*/ 116 h 538"/>
                <a:gd name="T104" fmla="*/ 336 w 892"/>
                <a:gd name="T105" fmla="*/ 114 h 538"/>
                <a:gd name="T106" fmla="*/ 352 w 892"/>
                <a:gd name="T107" fmla="*/ 110 h 538"/>
                <a:gd name="T108" fmla="*/ 352 w 892"/>
                <a:gd name="T109" fmla="*/ 11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2" h="538">
                  <a:moveTo>
                    <a:pt x="798" y="12"/>
                  </a:moveTo>
                  <a:lnTo>
                    <a:pt x="892" y="468"/>
                  </a:lnTo>
                  <a:lnTo>
                    <a:pt x="740" y="430"/>
                  </a:lnTo>
                  <a:lnTo>
                    <a:pt x="628" y="538"/>
                  </a:lnTo>
                  <a:lnTo>
                    <a:pt x="542" y="110"/>
                  </a:lnTo>
                  <a:lnTo>
                    <a:pt x="542" y="110"/>
                  </a:lnTo>
                  <a:lnTo>
                    <a:pt x="560" y="114"/>
                  </a:lnTo>
                  <a:lnTo>
                    <a:pt x="580" y="116"/>
                  </a:lnTo>
                  <a:lnTo>
                    <a:pt x="580" y="116"/>
                  </a:lnTo>
                  <a:lnTo>
                    <a:pt x="594" y="116"/>
                  </a:lnTo>
                  <a:lnTo>
                    <a:pt x="608" y="114"/>
                  </a:lnTo>
                  <a:lnTo>
                    <a:pt x="608" y="114"/>
                  </a:lnTo>
                  <a:lnTo>
                    <a:pt x="628" y="108"/>
                  </a:lnTo>
                  <a:lnTo>
                    <a:pt x="646" y="100"/>
                  </a:lnTo>
                  <a:lnTo>
                    <a:pt x="662" y="90"/>
                  </a:lnTo>
                  <a:lnTo>
                    <a:pt x="676" y="78"/>
                  </a:lnTo>
                  <a:lnTo>
                    <a:pt x="688" y="64"/>
                  </a:lnTo>
                  <a:lnTo>
                    <a:pt x="702" y="50"/>
                  </a:lnTo>
                  <a:lnTo>
                    <a:pt x="724" y="18"/>
                  </a:lnTo>
                  <a:lnTo>
                    <a:pt x="724" y="18"/>
                  </a:lnTo>
                  <a:lnTo>
                    <a:pt x="734" y="0"/>
                  </a:lnTo>
                  <a:lnTo>
                    <a:pt x="734" y="0"/>
                  </a:lnTo>
                  <a:lnTo>
                    <a:pt x="754" y="4"/>
                  </a:lnTo>
                  <a:lnTo>
                    <a:pt x="754" y="4"/>
                  </a:lnTo>
                  <a:lnTo>
                    <a:pt x="776" y="8"/>
                  </a:lnTo>
                  <a:lnTo>
                    <a:pt x="798" y="12"/>
                  </a:lnTo>
                  <a:lnTo>
                    <a:pt x="798" y="12"/>
                  </a:lnTo>
                  <a:close/>
                  <a:moveTo>
                    <a:pt x="352" y="110"/>
                  </a:moveTo>
                  <a:lnTo>
                    <a:pt x="264" y="538"/>
                  </a:lnTo>
                  <a:lnTo>
                    <a:pt x="152" y="430"/>
                  </a:lnTo>
                  <a:lnTo>
                    <a:pt x="0" y="468"/>
                  </a:lnTo>
                  <a:lnTo>
                    <a:pt x="96" y="12"/>
                  </a:lnTo>
                  <a:lnTo>
                    <a:pt x="96" y="12"/>
                  </a:lnTo>
                  <a:lnTo>
                    <a:pt x="116" y="8"/>
                  </a:lnTo>
                  <a:lnTo>
                    <a:pt x="138" y="4"/>
                  </a:lnTo>
                  <a:lnTo>
                    <a:pt x="138" y="4"/>
                  </a:lnTo>
                  <a:lnTo>
                    <a:pt x="158" y="0"/>
                  </a:lnTo>
                  <a:lnTo>
                    <a:pt x="158" y="0"/>
                  </a:lnTo>
                  <a:lnTo>
                    <a:pt x="170" y="16"/>
                  </a:lnTo>
                  <a:lnTo>
                    <a:pt x="170" y="16"/>
                  </a:lnTo>
                  <a:lnTo>
                    <a:pt x="188" y="44"/>
                  </a:lnTo>
                  <a:lnTo>
                    <a:pt x="208" y="68"/>
                  </a:lnTo>
                  <a:lnTo>
                    <a:pt x="218" y="80"/>
                  </a:lnTo>
                  <a:lnTo>
                    <a:pt x="230" y="88"/>
                  </a:lnTo>
                  <a:lnTo>
                    <a:pt x="244" y="98"/>
                  </a:lnTo>
                  <a:lnTo>
                    <a:pt x="260" y="104"/>
                  </a:lnTo>
                  <a:lnTo>
                    <a:pt x="260" y="104"/>
                  </a:lnTo>
                  <a:lnTo>
                    <a:pt x="272" y="110"/>
                  </a:lnTo>
                  <a:lnTo>
                    <a:pt x="286" y="114"/>
                  </a:lnTo>
                  <a:lnTo>
                    <a:pt x="286" y="114"/>
                  </a:lnTo>
                  <a:lnTo>
                    <a:pt x="304" y="116"/>
                  </a:lnTo>
                  <a:lnTo>
                    <a:pt x="320" y="116"/>
                  </a:lnTo>
                  <a:lnTo>
                    <a:pt x="336" y="114"/>
                  </a:lnTo>
                  <a:lnTo>
                    <a:pt x="352" y="110"/>
                  </a:lnTo>
                  <a:lnTo>
                    <a:pt x="352" y="11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7"/>
            <p:cNvSpPr>
              <a:spLocks noEditPoints="1"/>
            </p:cNvSpPr>
            <p:nvPr/>
          </p:nvSpPr>
          <p:spPr bwMode="auto">
            <a:xfrm>
              <a:off x="5664200" y="-428625"/>
              <a:ext cx="2286000" cy="2286000"/>
            </a:xfrm>
            <a:custGeom>
              <a:avLst/>
              <a:gdLst>
                <a:gd name="T0" fmla="*/ 810 w 1440"/>
                <a:gd name="T1" fmla="*/ 18 h 1440"/>
                <a:gd name="T2" fmla="*/ 880 w 1440"/>
                <a:gd name="T3" fmla="*/ 8 h 1440"/>
                <a:gd name="T4" fmla="*/ 964 w 1440"/>
                <a:gd name="T5" fmla="*/ 108 h 1440"/>
                <a:gd name="T6" fmla="*/ 1072 w 1440"/>
                <a:gd name="T7" fmla="*/ 104 h 1440"/>
                <a:gd name="T8" fmla="*/ 1140 w 1440"/>
                <a:gd name="T9" fmla="*/ 124 h 1440"/>
                <a:gd name="T10" fmla="*/ 1180 w 1440"/>
                <a:gd name="T11" fmla="*/ 248 h 1440"/>
                <a:gd name="T12" fmla="*/ 1282 w 1440"/>
                <a:gd name="T13" fmla="*/ 286 h 1440"/>
                <a:gd name="T14" fmla="*/ 1338 w 1440"/>
                <a:gd name="T15" fmla="*/ 330 h 1440"/>
                <a:gd name="T16" fmla="*/ 1326 w 1440"/>
                <a:gd name="T17" fmla="*/ 460 h 1440"/>
                <a:gd name="T18" fmla="*/ 1404 w 1440"/>
                <a:gd name="T19" fmla="*/ 534 h 1440"/>
                <a:gd name="T20" fmla="*/ 1440 w 1440"/>
                <a:gd name="T21" fmla="*/ 596 h 1440"/>
                <a:gd name="T22" fmla="*/ 1380 w 1440"/>
                <a:gd name="T23" fmla="*/ 712 h 1440"/>
                <a:gd name="T24" fmla="*/ 1424 w 1440"/>
                <a:gd name="T25" fmla="*/ 810 h 1440"/>
                <a:gd name="T26" fmla="*/ 1432 w 1440"/>
                <a:gd name="T27" fmla="*/ 880 h 1440"/>
                <a:gd name="T28" fmla="*/ 1334 w 1440"/>
                <a:gd name="T29" fmla="*/ 964 h 1440"/>
                <a:gd name="T30" fmla="*/ 1336 w 1440"/>
                <a:gd name="T31" fmla="*/ 1072 h 1440"/>
                <a:gd name="T32" fmla="*/ 1318 w 1440"/>
                <a:gd name="T33" fmla="*/ 1140 h 1440"/>
                <a:gd name="T34" fmla="*/ 1194 w 1440"/>
                <a:gd name="T35" fmla="*/ 1180 h 1440"/>
                <a:gd name="T36" fmla="*/ 1154 w 1440"/>
                <a:gd name="T37" fmla="*/ 1282 h 1440"/>
                <a:gd name="T38" fmla="*/ 1112 w 1440"/>
                <a:gd name="T39" fmla="*/ 1338 h 1440"/>
                <a:gd name="T40" fmla="*/ 982 w 1440"/>
                <a:gd name="T41" fmla="*/ 1326 h 1440"/>
                <a:gd name="T42" fmla="*/ 908 w 1440"/>
                <a:gd name="T43" fmla="*/ 1404 h 1440"/>
                <a:gd name="T44" fmla="*/ 846 w 1440"/>
                <a:gd name="T45" fmla="*/ 1440 h 1440"/>
                <a:gd name="T46" fmla="*/ 730 w 1440"/>
                <a:gd name="T47" fmla="*/ 1380 h 1440"/>
                <a:gd name="T48" fmla="*/ 632 w 1440"/>
                <a:gd name="T49" fmla="*/ 1424 h 1440"/>
                <a:gd name="T50" fmla="*/ 562 w 1440"/>
                <a:gd name="T51" fmla="*/ 1434 h 1440"/>
                <a:gd name="T52" fmla="*/ 476 w 1440"/>
                <a:gd name="T53" fmla="*/ 1334 h 1440"/>
                <a:gd name="T54" fmla="*/ 368 w 1440"/>
                <a:gd name="T55" fmla="*/ 1336 h 1440"/>
                <a:gd name="T56" fmla="*/ 300 w 1440"/>
                <a:gd name="T57" fmla="*/ 1318 h 1440"/>
                <a:gd name="T58" fmla="*/ 260 w 1440"/>
                <a:gd name="T59" fmla="*/ 1194 h 1440"/>
                <a:gd name="T60" fmla="*/ 160 w 1440"/>
                <a:gd name="T61" fmla="*/ 1154 h 1440"/>
                <a:gd name="T62" fmla="*/ 104 w 1440"/>
                <a:gd name="T63" fmla="*/ 1112 h 1440"/>
                <a:gd name="T64" fmla="*/ 114 w 1440"/>
                <a:gd name="T65" fmla="*/ 982 h 1440"/>
                <a:gd name="T66" fmla="*/ 36 w 1440"/>
                <a:gd name="T67" fmla="*/ 908 h 1440"/>
                <a:gd name="T68" fmla="*/ 2 w 1440"/>
                <a:gd name="T69" fmla="*/ 846 h 1440"/>
                <a:gd name="T70" fmla="*/ 60 w 1440"/>
                <a:gd name="T71" fmla="*/ 730 h 1440"/>
                <a:gd name="T72" fmla="*/ 18 w 1440"/>
                <a:gd name="T73" fmla="*/ 632 h 1440"/>
                <a:gd name="T74" fmla="*/ 8 w 1440"/>
                <a:gd name="T75" fmla="*/ 562 h 1440"/>
                <a:gd name="T76" fmla="*/ 108 w 1440"/>
                <a:gd name="T77" fmla="*/ 476 h 1440"/>
                <a:gd name="T78" fmla="*/ 104 w 1440"/>
                <a:gd name="T79" fmla="*/ 368 h 1440"/>
                <a:gd name="T80" fmla="*/ 124 w 1440"/>
                <a:gd name="T81" fmla="*/ 300 h 1440"/>
                <a:gd name="T82" fmla="*/ 248 w 1440"/>
                <a:gd name="T83" fmla="*/ 260 h 1440"/>
                <a:gd name="T84" fmla="*/ 286 w 1440"/>
                <a:gd name="T85" fmla="*/ 160 h 1440"/>
                <a:gd name="T86" fmla="*/ 330 w 1440"/>
                <a:gd name="T87" fmla="*/ 104 h 1440"/>
                <a:gd name="T88" fmla="*/ 460 w 1440"/>
                <a:gd name="T89" fmla="*/ 114 h 1440"/>
                <a:gd name="T90" fmla="*/ 534 w 1440"/>
                <a:gd name="T91" fmla="*/ 36 h 1440"/>
                <a:gd name="T92" fmla="*/ 596 w 1440"/>
                <a:gd name="T93" fmla="*/ 2 h 1440"/>
                <a:gd name="T94" fmla="*/ 712 w 1440"/>
                <a:gd name="T95" fmla="*/ 60 h 1440"/>
                <a:gd name="T96" fmla="*/ 790 w 1440"/>
                <a:gd name="T97" fmla="*/ 216 h 1440"/>
                <a:gd name="T98" fmla="*/ 546 w 1440"/>
                <a:gd name="T99" fmla="*/ 242 h 1440"/>
                <a:gd name="T100" fmla="*/ 348 w 1440"/>
                <a:gd name="T101" fmla="*/ 374 h 1440"/>
                <a:gd name="T102" fmla="*/ 228 w 1440"/>
                <a:gd name="T103" fmla="*/ 588 h 1440"/>
                <a:gd name="T104" fmla="*/ 220 w 1440"/>
                <a:gd name="T105" fmla="*/ 816 h 1440"/>
                <a:gd name="T106" fmla="*/ 324 w 1440"/>
                <a:gd name="T107" fmla="*/ 1040 h 1440"/>
                <a:gd name="T108" fmla="*/ 516 w 1440"/>
                <a:gd name="T109" fmla="*/ 1186 h 1440"/>
                <a:gd name="T110" fmla="*/ 756 w 1440"/>
                <a:gd name="T111" fmla="*/ 1228 h 1440"/>
                <a:gd name="T112" fmla="*/ 976 w 1440"/>
                <a:gd name="T113" fmla="*/ 1162 h 1440"/>
                <a:gd name="T114" fmla="*/ 1154 w 1440"/>
                <a:gd name="T115" fmla="*/ 988 h 1440"/>
                <a:gd name="T116" fmla="*/ 1228 w 1440"/>
                <a:gd name="T117" fmla="*/ 758 h 1440"/>
                <a:gd name="T118" fmla="*/ 1188 w 1440"/>
                <a:gd name="T119" fmla="*/ 518 h 1440"/>
                <a:gd name="T120" fmla="*/ 1060 w 1440"/>
                <a:gd name="T121" fmla="*/ 342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0" h="1440">
                  <a:moveTo>
                    <a:pt x="720" y="62"/>
                  </a:moveTo>
                  <a:lnTo>
                    <a:pt x="720" y="62"/>
                  </a:lnTo>
                  <a:lnTo>
                    <a:pt x="730" y="60"/>
                  </a:lnTo>
                  <a:lnTo>
                    <a:pt x="738" y="60"/>
                  </a:lnTo>
                  <a:lnTo>
                    <a:pt x="756" y="52"/>
                  </a:lnTo>
                  <a:lnTo>
                    <a:pt x="774" y="42"/>
                  </a:lnTo>
                  <a:lnTo>
                    <a:pt x="792" y="30"/>
                  </a:lnTo>
                  <a:lnTo>
                    <a:pt x="810" y="18"/>
                  </a:lnTo>
                  <a:lnTo>
                    <a:pt x="828" y="8"/>
                  </a:lnTo>
                  <a:lnTo>
                    <a:pt x="836" y="4"/>
                  </a:lnTo>
                  <a:lnTo>
                    <a:pt x="846" y="2"/>
                  </a:lnTo>
                  <a:lnTo>
                    <a:pt x="854" y="0"/>
                  </a:lnTo>
                  <a:lnTo>
                    <a:pt x="864" y="2"/>
                  </a:lnTo>
                  <a:lnTo>
                    <a:pt x="864" y="2"/>
                  </a:lnTo>
                  <a:lnTo>
                    <a:pt x="872" y="4"/>
                  </a:lnTo>
                  <a:lnTo>
                    <a:pt x="880" y="8"/>
                  </a:lnTo>
                  <a:lnTo>
                    <a:pt x="888" y="14"/>
                  </a:lnTo>
                  <a:lnTo>
                    <a:pt x="894" y="20"/>
                  </a:lnTo>
                  <a:lnTo>
                    <a:pt x="908" y="36"/>
                  </a:lnTo>
                  <a:lnTo>
                    <a:pt x="918" y="54"/>
                  </a:lnTo>
                  <a:lnTo>
                    <a:pt x="930" y="72"/>
                  </a:lnTo>
                  <a:lnTo>
                    <a:pt x="944" y="90"/>
                  </a:lnTo>
                  <a:lnTo>
                    <a:pt x="958" y="102"/>
                  </a:lnTo>
                  <a:lnTo>
                    <a:pt x="964" y="108"/>
                  </a:lnTo>
                  <a:lnTo>
                    <a:pt x="974" y="112"/>
                  </a:lnTo>
                  <a:lnTo>
                    <a:pt x="974" y="112"/>
                  </a:lnTo>
                  <a:lnTo>
                    <a:pt x="982" y="114"/>
                  </a:lnTo>
                  <a:lnTo>
                    <a:pt x="990" y="116"/>
                  </a:lnTo>
                  <a:lnTo>
                    <a:pt x="1010" y="116"/>
                  </a:lnTo>
                  <a:lnTo>
                    <a:pt x="1030" y="114"/>
                  </a:lnTo>
                  <a:lnTo>
                    <a:pt x="1052" y="110"/>
                  </a:lnTo>
                  <a:lnTo>
                    <a:pt x="1072" y="104"/>
                  </a:lnTo>
                  <a:lnTo>
                    <a:pt x="1092" y="102"/>
                  </a:lnTo>
                  <a:lnTo>
                    <a:pt x="1102" y="102"/>
                  </a:lnTo>
                  <a:lnTo>
                    <a:pt x="1112" y="104"/>
                  </a:lnTo>
                  <a:lnTo>
                    <a:pt x="1120" y="106"/>
                  </a:lnTo>
                  <a:lnTo>
                    <a:pt x="1128" y="112"/>
                  </a:lnTo>
                  <a:lnTo>
                    <a:pt x="1128" y="112"/>
                  </a:lnTo>
                  <a:lnTo>
                    <a:pt x="1134" y="116"/>
                  </a:lnTo>
                  <a:lnTo>
                    <a:pt x="1140" y="124"/>
                  </a:lnTo>
                  <a:lnTo>
                    <a:pt x="1146" y="132"/>
                  </a:lnTo>
                  <a:lnTo>
                    <a:pt x="1150" y="140"/>
                  </a:lnTo>
                  <a:lnTo>
                    <a:pt x="1154" y="160"/>
                  </a:lnTo>
                  <a:lnTo>
                    <a:pt x="1158" y="180"/>
                  </a:lnTo>
                  <a:lnTo>
                    <a:pt x="1162" y="202"/>
                  </a:lnTo>
                  <a:lnTo>
                    <a:pt x="1168" y="222"/>
                  </a:lnTo>
                  <a:lnTo>
                    <a:pt x="1176" y="240"/>
                  </a:lnTo>
                  <a:lnTo>
                    <a:pt x="1180" y="248"/>
                  </a:lnTo>
                  <a:lnTo>
                    <a:pt x="1186" y="254"/>
                  </a:lnTo>
                  <a:lnTo>
                    <a:pt x="1186" y="254"/>
                  </a:lnTo>
                  <a:lnTo>
                    <a:pt x="1194" y="260"/>
                  </a:lnTo>
                  <a:lnTo>
                    <a:pt x="1202" y="266"/>
                  </a:lnTo>
                  <a:lnTo>
                    <a:pt x="1218" y="274"/>
                  </a:lnTo>
                  <a:lnTo>
                    <a:pt x="1240" y="278"/>
                  </a:lnTo>
                  <a:lnTo>
                    <a:pt x="1260" y="282"/>
                  </a:lnTo>
                  <a:lnTo>
                    <a:pt x="1282" y="286"/>
                  </a:lnTo>
                  <a:lnTo>
                    <a:pt x="1300" y="292"/>
                  </a:lnTo>
                  <a:lnTo>
                    <a:pt x="1310" y="296"/>
                  </a:lnTo>
                  <a:lnTo>
                    <a:pt x="1318" y="300"/>
                  </a:lnTo>
                  <a:lnTo>
                    <a:pt x="1324" y="306"/>
                  </a:lnTo>
                  <a:lnTo>
                    <a:pt x="1330" y="314"/>
                  </a:lnTo>
                  <a:lnTo>
                    <a:pt x="1330" y="314"/>
                  </a:lnTo>
                  <a:lnTo>
                    <a:pt x="1334" y="322"/>
                  </a:lnTo>
                  <a:lnTo>
                    <a:pt x="1338" y="330"/>
                  </a:lnTo>
                  <a:lnTo>
                    <a:pt x="1338" y="338"/>
                  </a:lnTo>
                  <a:lnTo>
                    <a:pt x="1338" y="348"/>
                  </a:lnTo>
                  <a:lnTo>
                    <a:pt x="1336" y="368"/>
                  </a:lnTo>
                  <a:lnTo>
                    <a:pt x="1332" y="390"/>
                  </a:lnTo>
                  <a:lnTo>
                    <a:pt x="1328" y="410"/>
                  </a:lnTo>
                  <a:lnTo>
                    <a:pt x="1324" y="432"/>
                  </a:lnTo>
                  <a:lnTo>
                    <a:pt x="1324" y="450"/>
                  </a:lnTo>
                  <a:lnTo>
                    <a:pt x="1326" y="460"/>
                  </a:lnTo>
                  <a:lnTo>
                    <a:pt x="1330" y="468"/>
                  </a:lnTo>
                  <a:lnTo>
                    <a:pt x="1330" y="468"/>
                  </a:lnTo>
                  <a:lnTo>
                    <a:pt x="1334" y="476"/>
                  </a:lnTo>
                  <a:lnTo>
                    <a:pt x="1338" y="484"/>
                  </a:lnTo>
                  <a:lnTo>
                    <a:pt x="1352" y="498"/>
                  </a:lnTo>
                  <a:lnTo>
                    <a:pt x="1368" y="510"/>
                  </a:lnTo>
                  <a:lnTo>
                    <a:pt x="1386" y="522"/>
                  </a:lnTo>
                  <a:lnTo>
                    <a:pt x="1404" y="534"/>
                  </a:lnTo>
                  <a:lnTo>
                    <a:pt x="1420" y="546"/>
                  </a:lnTo>
                  <a:lnTo>
                    <a:pt x="1428" y="554"/>
                  </a:lnTo>
                  <a:lnTo>
                    <a:pt x="1432" y="562"/>
                  </a:lnTo>
                  <a:lnTo>
                    <a:pt x="1438" y="570"/>
                  </a:lnTo>
                  <a:lnTo>
                    <a:pt x="1440" y="578"/>
                  </a:lnTo>
                  <a:lnTo>
                    <a:pt x="1440" y="578"/>
                  </a:lnTo>
                  <a:lnTo>
                    <a:pt x="1440" y="586"/>
                  </a:lnTo>
                  <a:lnTo>
                    <a:pt x="1440" y="596"/>
                  </a:lnTo>
                  <a:lnTo>
                    <a:pt x="1438" y="604"/>
                  </a:lnTo>
                  <a:lnTo>
                    <a:pt x="1434" y="614"/>
                  </a:lnTo>
                  <a:lnTo>
                    <a:pt x="1424" y="632"/>
                  </a:lnTo>
                  <a:lnTo>
                    <a:pt x="1412" y="648"/>
                  </a:lnTo>
                  <a:lnTo>
                    <a:pt x="1400" y="666"/>
                  </a:lnTo>
                  <a:lnTo>
                    <a:pt x="1390" y="684"/>
                  </a:lnTo>
                  <a:lnTo>
                    <a:pt x="1382" y="702"/>
                  </a:lnTo>
                  <a:lnTo>
                    <a:pt x="1380" y="712"/>
                  </a:lnTo>
                  <a:lnTo>
                    <a:pt x="1380" y="720"/>
                  </a:lnTo>
                  <a:lnTo>
                    <a:pt x="1380" y="720"/>
                  </a:lnTo>
                  <a:lnTo>
                    <a:pt x="1380" y="730"/>
                  </a:lnTo>
                  <a:lnTo>
                    <a:pt x="1382" y="738"/>
                  </a:lnTo>
                  <a:lnTo>
                    <a:pt x="1390" y="756"/>
                  </a:lnTo>
                  <a:lnTo>
                    <a:pt x="1400" y="774"/>
                  </a:lnTo>
                  <a:lnTo>
                    <a:pt x="1412" y="792"/>
                  </a:lnTo>
                  <a:lnTo>
                    <a:pt x="1424" y="810"/>
                  </a:lnTo>
                  <a:lnTo>
                    <a:pt x="1434" y="828"/>
                  </a:lnTo>
                  <a:lnTo>
                    <a:pt x="1438" y="836"/>
                  </a:lnTo>
                  <a:lnTo>
                    <a:pt x="1440" y="846"/>
                  </a:lnTo>
                  <a:lnTo>
                    <a:pt x="1440" y="854"/>
                  </a:lnTo>
                  <a:lnTo>
                    <a:pt x="1440" y="864"/>
                  </a:lnTo>
                  <a:lnTo>
                    <a:pt x="1440" y="864"/>
                  </a:lnTo>
                  <a:lnTo>
                    <a:pt x="1438" y="872"/>
                  </a:lnTo>
                  <a:lnTo>
                    <a:pt x="1432" y="880"/>
                  </a:lnTo>
                  <a:lnTo>
                    <a:pt x="1428" y="888"/>
                  </a:lnTo>
                  <a:lnTo>
                    <a:pt x="1420" y="894"/>
                  </a:lnTo>
                  <a:lnTo>
                    <a:pt x="1404" y="908"/>
                  </a:lnTo>
                  <a:lnTo>
                    <a:pt x="1388" y="920"/>
                  </a:lnTo>
                  <a:lnTo>
                    <a:pt x="1368" y="930"/>
                  </a:lnTo>
                  <a:lnTo>
                    <a:pt x="1352" y="944"/>
                  </a:lnTo>
                  <a:lnTo>
                    <a:pt x="1338" y="958"/>
                  </a:lnTo>
                  <a:lnTo>
                    <a:pt x="1334" y="964"/>
                  </a:lnTo>
                  <a:lnTo>
                    <a:pt x="1330" y="974"/>
                  </a:lnTo>
                  <a:lnTo>
                    <a:pt x="1330" y="974"/>
                  </a:lnTo>
                  <a:lnTo>
                    <a:pt x="1326" y="982"/>
                  </a:lnTo>
                  <a:lnTo>
                    <a:pt x="1324" y="990"/>
                  </a:lnTo>
                  <a:lnTo>
                    <a:pt x="1324" y="1010"/>
                  </a:lnTo>
                  <a:lnTo>
                    <a:pt x="1328" y="1030"/>
                  </a:lnTo>
                  <a:lnTo>
                    <a:pt x="1332" y="1052"/>
                  </a:lnTo>
                  <a:lnTo>
                    <a:pt x="1336" y="1072"/>
                  </a:lnTo>
                  <a:lnTo>
                    <a:pt x="1338" y="1092"/>
                  </a:lnTo>
                  <a:lnTo>
                    <a:pt x="1338" y="1102"/>
                  </a:lnTo>
                  <a:lnTo>
                    <a:pt x="1338" y="1112"/>
                  </a:lnTo>
                  <a:lnTo>
                    <a:pt x="1334" y="1120"/>
                  </a:lnTo>
                  <a:lnTo>
                    <a:pt x="1330" y="1128"/>
                  </a:lnTo>
                  <a:lnTo>
                    <a:pt x="1330" y="1128"/>
                  </a:lnTo>
                  <a:lnTo>
                    <a:pt x="1324" y="1136"/>
                  </a:lnTo>
                  <a:lnTo>
                    <a:pt x="1318" y="1140"/>
                  </a:lnTo>
                  <a:lnTo>
                    <a:pt x="1310" y="1146"/>
                  </a:lnTo>
                  <a:lnTo>
                    <a:pt x="1300" y="1150"/>
                  </a:lnTo>
                  <a:lnTo>
                    <a:pt x="1282" y="1154"/>
                  </a:lnTo>
                  <a:lnTo>
                    <a:pt x="1260" y="1160"/>
                  </a:lnTo>
                  <a:lnTo>
                    <a:pt x="1240" y="1164"/>
                  </a:lnTo>
                  <a:lnTo>
                    <a:pt x="1218" y="1168"/>
                  </a:lnTo>
                  <a:lnTo>
                    <a:pt x="1202" y="1176"/>
                  </a:lnTo>
                  <a:lnTo>
                    <a:pt x="1194" y="1180"/>
                  </a:lnTo>
                  <a:lnTo>
                    <a:pt x="1186" y="1188"/>
                  </a:lnTo>
                  <a:lnTo>
                    <a:pt x="1186" y="1188"/>
                  </a:lnTo>
                  <a:lnTo>
                    <a:pt x="1180" y="1194"/>
                  </a:lnTo>
                  <a:lnTo>
                    <a:pt x="1176" y="1202"/>
                  </a:lnTo>
                  <a:lnTo>
                    <a:pt x="1168" y="1218"/>
                  </a:lnTo>
                  <a:lnTo>
                    <a:pt x="1162" y="1240"/>
                  </a:lnTo>
                  <a:lnTo>
                    <a:pt x="1160" y="1260"/>
                  </a:lnTo>
                  <a:lnTo>
                    <a:pt x="1154" y="1282"/>
                  </a:lnTo>
                  <a:lnTo>
                    <a:pt x="1150" y="1302"/>
                  </a:lnTo>
                  <a:lnTo>
                    <a:pt x="1146" y="1310"/>
                  </a:lnTo>
                  <a:lnTo>
                    <a:pt x="1140" y="1318"/>
                  </a:lnTo>
                  <a:lnTo>
                    <a:pt x="1134" y="1324"/>
                  </a:lnTo>
                  <a:lnTo>
                    <a:pt x="1128" y="1330"/>
                  </a:lnTo>
                  <a:lnTo>
                    <a:pt x="1128" y="1330"/>
                  </a:lnTo>
                  <a:lnTo>
                    <a:pt x="1120" y="1334"/>
                  </a:lnTo>
                  <a:lnTo>
                    <a:pt x="1112" y="1338"/>
                  </a:lnTo>
                  <a:lnTo>
                    <a:pt x="1102" y="1338"/>
                  </a:lnTo>
                  <a:lnTo>
                    <a:pt x="1092" y="1338"/>
                  </a:lnTo>
                  <a:lnTo>
                    <a:pt x="1072" y="1336"/>
                  </a:lnTo>
                  <a:lnTo>
                    <a:pt x="1052" y="1332"/>
                  </a:lnTo>
                  <a:lnTo>
                    <a:pt x="1030" y="1328"/>
                  </a:lnTo>
                  <a:lnTo>
                    <a:pt x="1010" y="1324"/>
                  </a:lnTo>
                  <a:lnTo>
                    <a:pt x="990" y="1324"/>
                  </a:lnTo>
                  <a:lnTo>
                    <a:pt x="982" y="1326"/>
                  </a:lnTo>
                  <a:lnTo>
                    <a:pt x="974" y="1330"/>
                  </a:lnTo>
                  <a:lnTo>
                    <a:pt x="974" y="1330"/>
                  </a:lnTo>
                  <a:lnTo>
                    <a:pt x="964" y="1334"/>
                  </a:lnTo>
                  <a:lnTo>
                    <a:pt x="958" y="1338"/>
                  </a:lnTo>
                  <a:lnTo>
                    <a:pt x="944" y="1352"/>
                  </a:lnTo>
                  <a:lnTo>
                    <a:pt x="930" y="1368"/>
                  </a:lnTo>
                  <a:lnTo>
                    <a:pt x="920" y="1388"/>
                  </a:lnTo>
                  <a:lnTo>
                    <a:pt x="908" y="1404"/>
                  </a:lnTo>
                  <a:lnTo>
                    <a:pt x="894" y="1420"/>
                  </a:lnTo>
                  <a:lnTo>
                    <a:pt x="888" y="1428"/>
                  </a:lnTo>
                  <a:lnTo>
                    <a:pt x="880" y="1434"/>
                  </a:lnTo>
                  <a:lnTo>
                    <a:pt x="872" y="1438"/>
                  </a:lnTo>
                  <a:lnTo>
                    <a:pt x="864" y="1440"/>
                  </a:lnTo>
                  <a:lnTo>
                    <a:pt x="864" y="1440"/>
                  </a:lnTo>
                  <a:lnTo>
                    <a:pt x="854" y="1440"/>
                  </a:lnTo>
                  <a:lnTo>
                    <a:pt x="846" y="1440"/>
                  </a:lnTo>
                  <a:lnTo>
                    <a:pt x="836" y="1438"/>
                  </a:lnTo>
                  <a:lnTo>
                    <a:pt x="828" y="1434"/>
                  </a:lnTo>
                  <a:lnTo>
                    <a:pt x="810" y="1424"/>
                  </a:lnTo>
                  <a:lnTo>
                    <a:pt x="792" y="1412"/>
                  </a:lnTo>
                  <a:lnTo>
                    <a:pt x="774" y="1400"/>
                  </a:lnTo>
                  <a:lnTo>
                    <a:pt x="756" y="1390"/>
                  </a:lnTo>
                  <a:lnTo>
                    <a:pt x="738" y="1382"/>
                  </a:lnTo>
                  <a:lnTo>
                    <a:pt x="730" y="1380"/>
                  </a:lnTo>
                  <a:lnTo>
                    <a:pt x="720" y="1380"/>
                  </a:lnTo>
                  <a:lnTo>
                    <a:pt x="720" y="1380"/>
                  </a:lnTo>
                  <a:lnTo>
                    <a:pt x="712" y="1380"/>
                  </a:lnTo>
                  <a:lnTo>
                    <a:pt x="702" y="1382"/>
                  </a:lnTo>
                  <a:lnTo>
                    <a:pt x="684" y="1390"/>
                  </a:lnTo>
                  <a:lnTo>
                    <a:pt x="666" y="1400"/>
                  </a:lnTo>
                  <a:lnTo>
                    <a:pt x="648" y="1412"/>
                  </a:lnTo>
                  <a:lnTo>
                    <a:pt x="632" y="1424"/>
                  </a:lnTo>
                  <a:lnTo>
                    <a:pt x="614" y="1434"/>
                  </a:lnTo>
                  <a:lnTo>
                    <a:pt x="604" y="1438"/>
                  </a:lnTo>
                  <a:lnTo>
                    <a:pt x="596" y="1440"/>
                  </a:lnTo>
                  <a:lnTo>
                    <a:pt x="586" y="1440"/>
                  </a:lnTo>
                  <a:lnTo>
                    <a:pt x="578" y="1440"/>
                  </a:lnTo>
                  <a:lnTo>
                    <a:pt x="578" y="1440"/>
                  </a:lnTo>
                  <a:lnTo>
                    <a:pt x="568" y="1438"/>
                  </a:lnTo>
                  <a:lnTo>
                    <a:pt x="562" y="1434"/>
                  </a:lnTo>
                  <a:lnTo>
                    <a:pt x="554" y="1428"/>
                  </a:lnTo>
                  <a:lnTo>
                    <a:pt x="546" y="1420"/>
                  </a:lnTo>
                  <a:lnTo>
                    <a:pt x="534" y="1404"/>
                  </a:lnTo>
                  <a:lnTo>
                    <a:pt x="522" y="1388"/>
                  </a:lnTo>
                  <a:lnTo>
                    <a:pt x="510" y="1370"/>
                  </a:lnTo>
                  <a:lnTo>
                    <a:pt x="498" y="1352"/>
                  </a:lnTo>
                  <a:lnTo>
                    <a:pt x="484" y="1338"/>
                  </a:lnTo>
                  <a:lnTo>
                    <a:pt x="476" y="1334"/>
                  </a:lnTo>
                  <a:lnTo>
                    <a:pt x="468" y="1330"/>
                  </a:lnTo>
                  <a:lnTo>
                    <a:pt x="468" y="1330"/>
                  </a:lnTo>
                  <a:lnTo>
                    <a:pt x="460" y="1326"/>
                  </a:lnTo>
                  <a:lnTo>
                    <a:pt x="450" y="1324"/>
                  </a:lnTo>
                  <a:lnTo>
                    <a:pt x="432" y="1324"/>
                  </a:lnTo>
                  <a:lnTo>
                    <a:pt x="410" y="1328"/>
                  </a:lnTo>
                  <a:lnTo>
                    <a:pt x="390" y="1332"/>
                  </a:lnTo>
                  <a:lnTo>
                    <a:pt x="368" y="1336"/>
                  </a:lnTo>
                  <a:lnTo>
                    <a:pt x="348" y="1338"/>
                  </a:lnTo>
                  <a:lnTo>
                    <a:pt x="338" y="1338"/>
                  </a:lnTo>
                  <a:lnTo>
                    <a:pt x="330" y="1338"/>
                  </a:lnTo>
                  <a:lnTo>
                    <a:pt x="322" y="1334"/>
                  </a:lnTo>
                  <a:lnTo>
                    <a:pt x="314" y="1330"/>
                  </a:lnTo>
                  <a:lnTo>
                    <a:pt x="314" y="1330"/>
                  </a:lnTo>
                  <a:lnTo>
                    <a:pt x="306" y="1324"/>
                  </a:lnTo>
                  <a:lnTo>
                    <a:pt x="300" y="1318"/>
                  </a:lnTo>
                  <a:lnTo>
                    <a:pt x="296" y="1310"/>
                  </a:lnTo>
                  <a:lnTo>
                    <a:pt x="292" y="1302"/>
                  </a:lnTo>
                  <a:lnTo>
                    <a:pt x="286" y="1282"/>
                  </a:lnTo>
                  <a:lnTo>
                    <a:pt x="282" y="1260"/>
                  </a:lnTo>
                  <a:lnTo>
                    <a:pt x="278" y="1240"/>
                  </a:lnTo>
                  <a:lnTo>
                    <a:pt x="274" y="1220"/>
                  </a:lnTo>
                  <a:lnTo>
                    <a:pt x="266" y="1202"/>
                  </a:lnTo>
                  <a:lnTo>
                    <a:pt x="260" y="1194"/>
                  </a:lnTo>
                  <a:lnTo>
                    <a:pt x="254" y="1188"/>
                  </a:lnTo>
                  <a:lnTo>
                    <a:pt x="254" y="1188"/>
                  </a:lnTo>
                  <a:lnTo>
                    <a:pt x="248" y="1180"/>
                  </a:lnTo>
                  <a:lnTo>
                    <a:pt x="240" y="1176"/>
                  </a:lnTo>
                  <a:lnTo>
                    <a:pt x="222" y="1168"/>
                  </a:lnTo>
                  <a:lnTo>
                    <a:pt x="202" y="1164"/>
                  </a:lnTo>
                  <a:lnTo>
                    <a:pt x="180" y="1160"/>
                  </a:lnTo>
                  <a:lnTo>
                    <a:pt x="160" y="1154"/>
                  </a:lnTo>
                  <a:lnTo>
                    <a:pt x="140" y="1150"/>
                  </a:lnTo>
                  <a:lnTo>
                    <a:pt x="132" y="1146"/>
                  </a:lnTo>
                  <a:lnTo>
                    <a:pt x="124" y="1140"/>
                  </a:lnTo>
                  <a:lnTo>
                    <a:pt x="116" y="1136"/>
                  </a:lnTo>
                  <a:lnTo>
                    <a:pt x="110" y="1128"/>
                  </a:lnTo>
                  <a:lnTo>
                    <a:pt x="110" y="1128"/>
                  </a:lnTo>
                  <a:lnTo>
                    <a:pt x="106" y="1120"/>
                  </a:lnTo>
                  <a:lnTo>
                    <a:pt x="104" y="1112"/>
                  </a:lnTo>
                  <a:lnTo>
                    <a:pt x="102" y="1102"/>
                  </a:lnTo>
                  <a:lnTo>
                    <a:pt x="102" y="1092"/>
                  </a:lnTo>
                  <a:lnTo>
                    <a:pt x="104" y="1072"/>
                  </a:lnTo>
                  <a:lnTo>
                    <a:pt x="110" y="1052"/>
                  </a:lnTo>
                  <a:lnTo>
                    <a:pt x="114" y="1030"/>
                  </a:lnTo>
                  <a:lnTo>
                    <a:pt x="116" y="1010"/>
                  </a:lnTo>
                  <a:lnTo>
                    <a:pt x="116" y="990"/>
                  </a:lnTo>
                  <a:lnTo>
                    <a:pt x="114" y="982"/>
                  </a:lnTo>
                  <a:lnTo>
                    <a:pt x="112" y="974"/>
                  </a:lnTo>
                  <a:lnTo>
                    <a:pt x="112" y="974"/>
                  </a:lnTo>
                  <a:lnTo>
                    <a:pt x="108" y="964"/>
                  </a:lnTo>
                  <a:lnTo>
                    <a:pt x="102" y="958"/>
                  </a:lnTo>
                  <a:lnTo>
                    <a:pt x="90" y="944"/>
                  </a:lnTo>
                  <a:lnTo>
                    <a:pt x="72" y="932"/>
                  </a:lnTo>
                  <a:lnTo>
                    <a:pt x="54" y="920"/>
                  </a:lnTo>
                  <a:lnTo>
                    <a:pt x="36" y="908"/>
                  </a:lnTo>
                  <a:lnTo>
                    <a:pt x="20" y="894"/>
                  </a:lnTo>
                  <a:lnTo>
                    <a:pt x="14" y="888"/>
                  </a:lnTo>
                  <a:lnTo>
                    <a:pt x="8" y="880"/>
                  </a:lnTo>
                  <a:lnTo>
                    <a:pt x="4" y="872"/>
                  </a:lnTo>
                  <a:lnTo>
                    <a:pt x="2" y="864"/>
                  </a:lnTo>
                  <a:lnTo>
                    <a:pt x="2" y="864"/>
                  </a:lnTo>
                  <a:lnTo>
                    <a:pt x="0" y="854"/>
                  </a:lnTo>
                  <a:lnTo>
                    <a:pt x="2" y="846"/>
                  </a:lnTo>
                  <a:lnTo>
                    <a:pt x="4" y="836"/>
                  </a:lnTo>
                  <a:lnTo>
                    <a:pt x="8" y="828"/>
                  </a:lnTo>
                  <a:lnTo>
                    <a:pt x="18" y="810"/>
                  </a:lnTo>
                  <a:lnTo>
                    <a:pt x="28" y="792"/>
                  </a:lnTo>
                  <a:lnTo>
                    <a:pt x="42" y="774"/>
                  </a:lnTo>
                  <a:lnTo>
                    <a:pt x="52" y="756"/>
                  </a:lnTo>
                  <a:lnTo>
                    <a:pt x="60" y="738"/>
                  </a:lnTo>
                  <a:lnTo>
                    <a:pt x="60" y="730"/>
                  </a:lnTo>
                  <a:lnTo>
                    <a:pt x="62" y="720"/>
                  </a:lnTo>
                  <a:lnTo>
                    <a:pt x="62" y="720"/>
                  </a:lnTo>
                  <a:lnTo>
                    <a:pt x="60" y="712"/>
                  </a:lnTo>
                  <a:lnTo>
                    <a:pt x="60" y="702"/>
                  </a:lnTo>
                  <a:lnTo>
                    <a:pt x="52" y="684"/>
                  </a:lnTo>
                  <a:lnTo>
                    <a:pt x="42" y="666"/>
                  </a:lnTo>
                  <a:lnTo>
                    <a:pt x="28" y="650"/>
                  </a:lnTo>
                  <a:lnTo>
                    <a:pt x="18" y="632"/>
                  </a:lnTo>
                  <a:lnTo>
                    <a:pt x="8" y="614"/>
                  </a:lnTo>
                  <a:lnTo>
                    <a:pt x="4" y="604"/>
                  </a:lnTo>
                  <a:lnTo>
                    <a:pt x="2" y="596"/>
                  </a:lnTo>
                  <a:lnTo>
                    <a:pt x="0" y="586"/>
                  </a:lnTo>
                  <a:lnTo>
                    <a:pt x="2" y="578"/>
                  </a:lnTo>
                  <a:lnTo>
                    <a:pt x="2" y="578"/>
                  </a:lnTo>
                  <a:lnTo>
                    <a:pt x="4" y="570"/>
                  </a:lnTo>
                  <a:lnTo>
                    <a:pt x="8" y="562"/>
                  </a:lnTo>
                  <a:lnTo>
                    <a:pt x="14" y="554"/>
                  </a:lnTo>
                  <a:lnTo>
                    <a:pt x="20" y="546"/>
                  </a:lnTo>
                  <a:lnTo>
                    <a:pt x="36" y="534"/>
                  </a:lnTo>
                  <a:lnTo>
                    <a:pt x="54" y="522"/>
                  </a:lnTo>
                  <a:lnTo>
                    <a:pt x="72" y="510"/>
                  </a:lnTo>
                  <a:lnTo>
                    <a:pt x="88" y="498"/>
                  </a:lnTo>
                  <a:lnTo>
                    <a:pt x="102" y="484"/>
                  </a:lnTo>
                  <a:lnTo>
                    <a:pt x="108" y="476"/>
                  </a:lnTo>
                  <a:lnTo>
                    <a:pt x="112" y="468"/>
                  </a:lnTo>
                  <a:lnTo>
                    <a:pt x="112" y="468"/>
                  </a:lnTo>
                  <a:lnTo>
                    <a:pt x="114" y="460"/>
                  </a:lnTo>
                  <a:lnTo>
                    <a:pt x="116" y="450"/>
                  </a:lnTo>
                  <a:lnTo>
                    <a:pt x="116" y="432"/>
                  </a:lnTo>
                  <a:lnTo>
                    <a:pt x="114" y="412"/>
                  </a:lnTo>
                  <a:lnTo>
                    <a:pt x="110" y="390"/>
                  </a:lnTo>
                  <a:lnTo>
                    <a:pt x="104" y="368"/>
                  </a:lnTo>
                  <a:lnTo>
                    <a:pt x="102" y="348"/>
                  </a:lnTo>
                  <a:lnTo>
                    <a:pt x="102" y="338"/>
                  </a:lnTo>
                  <a:lnTo>
                    <a:pt x="104" y="330"/>
                  </a:lnTo>
                  <a:lnTo>
                    <a:pt x="106" y="322"/>
                  </a:lnTo>
                  <a:lnTo>
                    <a:pt x="110" y="314"/>
                  </a:lnTo>
                  <a:lnTo>
                    <a:pt x="110" y="314"/>
                  </a:lnTo>
                  <a:lnTo>
                    <a:pt x="116" y="306"/>
                  </a:lnTo>
                  <a:lnTo>
                    <a:pt x="124" y="300"/>
                  </a:lnTo>
                  <a:lnTo>
                    <a:pt x="132" y="296"/>
                  </a:lnTo>
                  <a:lnTo>
                    <a:pt x="140" y="292"/>
                  </a:lnTo>
                  <a:lnTo>
                    <a:pt x="160" y="286"/>
                  </a:lnTo>
                  <a:lnTo>
                    <a:pt x="180" y="282"/>
                  </a:lnTo>
                  <a:lnTo>
                    <a:pt x="202" y="278"/>
                  </a:lnTo>
                  <a:lnTo>
                    <a:pt x="222" y="274"/>
                  </a:lnTo>
                  <a:lnTo>
                    <a:pt x="240" y="266"/>
                  </a:lnTo>
                  <a:lnTo>
                    <a:pt x="248" y="260"/>
                  </a:lnTo>
                  <a:lnTo>
                    <a:pt x="254" y="254"/>
                  </a:lnTo>
                  <a:lnTo>
                    <a:pt x="254" y="254"/>
                  </a:lnTo>
                  <a:lnTo>
                    <a:pt x="260" y="248"/>
                  </a:lnTo>
                  <a:lnTo>
                    <a:pt x="266" y="240"/>
                  </a:lnTo>
                  <a:lnTo>
                    <a:pt x="274" y="222"/>
                  </a:lnTo>
                  <a:lnTo>
                    <a:pt x="278" y="202"/>
                  </a:lnTo>
                  <a:lnTo>
                    <a:pt x="282" y="182"/>
                  </a:lnTo>
                  <a:lnTo>
                    <a:pt x="286" y="160"/>
                  </a:lnTo>
                  <a:lnTo>
                    <a:pt x="292" y="140"/>
                  </a:lnTo>
                  <a:lnTo>
                    <a:pt x="296" y="132"/>
                  </a:lnTo>
                  <a:lnTo>
                    <a:pt x="300" y="124"/>
                  </a:lnTo>
                  <a:lnTo>
                    <a:pt x="306" y="116"/>
                  </a:lnTo>
                  <a:lnTo>
                    <a:pt x="314" y="112"/>
                  </a:lnTo>
                  <a:lnTo>
                    <a:pt x="314" y="112"/>
                  </a:lnTo>
                  <a:lnTo>
                    <a:pt x="322" y="106"/>
                  </a:lnTo>
                  <a:lnTo>
                    <a:pt x="330" y="104"/>
                  </a:lnTo>
                  <a:lnTo>
                    <a:pt x="338" y="102"/>
                  </a:lnTo>
                  <a:lnTo>
                    <a:pt x="348" y="102"/>
                  </a:lnTo>
                  <a:lnTo>
                    <a:pt x="368" y="104"/>
                  </a:lnTo>
                  <a:lnTo>
                    <a:pt x="390" y="110"/>
                  </a:lnTo>
                  <a:lnTo>
                    <a:pt x="410" y="114"/>
                  </a:lnTo>
                  <a:lnTo>
                    <a:pt x="432" y="116"/>
                  </a:lnTo>
                  <a:lnTo>
                    <a:pt x="450" y="116"/>
                  </a:lnTo>
                  <a:lnTo>
                    <a:pt x="460" y="114"/>
                  </a:lnTo>
                  <a:lnTo>
                    <a:pt x="468" y="112"/>
                  </a:lnTo>
                  <a:lnTo>
                    <a:pt x="468" y="112"/>
                  </a:lnTo>
                  <a:lnTo>
                    <a:pt x="476" y="108"/>
                  </a:lnTo>
                  <a:lnTo>
                    <a:pt x="484" y="102"/>
                  </a:lnTo>
                  <a:lnTo>
                    <a:pt x="498" y="90"/>
                  </a:lnTo>
                  <a:lnTo>
                    <a:pt x="510" y="72"/>
                  </a:lnTo>
                  <a:lnTo>
                    <a:pt x="522" y="54"/>
                  </a:lnTo>
                  <a:lnTo>
                    <a:pt x="534" y="36"/>
                  </a:lnTo>
                  <a:lnTo>
                    <a:pt x="546" y="20"/>
                  </a:lnTo>
                  <a:lnTo>
                    <a:pt x="554" y="14"/>
                  </a:lnTo>
                  <a:lnTo>
                    <a:pt x="562" y="8"/>
                  </a:lnTo>
                  <a:lnTo>
                    <a:pt x="568" y="4"/>
                  </a:lnTo>
                  <a:lnTo>
                    <a:pt x="578" y="2"/>
                  </a:lnTo>
                  <a:lnTo>
                    <a:pt x="578" y="2"/>
                  </a:lnTo>
                  <a:lnTo>
                    <a:pt x="586" y="0"/>
                  </a:lnTo>
                  <a:lnTo>
                    <a:pt x="596" y="2"/>
                  </a:lnTo>
                  <a:lnTo>
                    <a:pt x="604" y="4"/>
                  </a:lnTo>
                  <a:lnTo>
                    <a:pt x="614" y="8"/>
                  </a:lnTo>
                  <a:lnTo>
                    <a:pt x="632" y="18"/>
                  </a:lnTo>
                  <a:lnTo>
                    <a:pt x="648" y="30"/>
                  </a:lnTo>
                  <a:lnTo>
                    <a:pt x="666" y="42"/>
                  </a:lnTo>
                  <a:lnTo>
                    <a:pt x="684" y="52"/>
                  </a:lnTo>
                  <a:lnTo>
                    <a:pt x="702" y="60"/>
                  </a:lnTo>
                  <a:lnTo>
                    <a:pt x="712" y="60"/>
                  </a:lnTo>
                  <a:lnTo>
                    <a:pt x="720" y="62"/>
                  </a:lnTo>
                  <a:lnTo>
                    <a:pt x="720" y="62"/>
                  </a:lnTo>
                  <a:close/>
                  <a:moveTo>
                    <a:pt x="916" y="250"/>
                  </a:moveTo>
                  <a:lnTo>
                    <a:pt x="916" y="250"/>
                  </a:lnTo>
                  <a:lnTo>
                    <a:pt x="884" y="238"/>
                  </a:lnTo>
                  <a:lnTo>
                    <a:pt x="852" y="230"/>
                  </a:lnTo>
                  <a:lnTo>
                    <a:pt x="822" y="222"/>
                  </a:lnTo>
                  <a:lnTo>
                    <a:pt x="790" y="216"/>
                  </a:lnTo>
                  <a:lnTo>
                    <a:pt x="758" y="212"/>
                  </a:lnTo>
                  <a:lnTo>
                    <a:pt x="726" y="212"/>
                  </a:lnTo>
                  <a:lnTo>
                    <a:pt x="696" y="212"/>
                  </a:lnTo>
                  <a:lnTo>
                    <a:pt x="666" y="214"/>
                  </a:lnTo>
                  <a:lnTo>
                    <a:pt x="634" y="218"/>
                  </a:lnTo>
                  <a:lnTo>
                    <a:pt x="604" y="224"/>
                  </a:lnTo>
                  <a:lnTo>
                    <a:pt x="576" y="232"/>
                  </a:lnTo>
                  <a:lnTo>
                    <a:pt x="546" y="242"/>
                  </a:lnTo>
                  <a:lnTo>
                    <a:pt x="518" y="254"/>
                  </a:lnTo>
                  <a:lnTo>
                    <a:pt x="492" y="266"/>
                  </a:lnTo>
                  <a:lnTo>
                    <a:pt x="466" y="280"/>
                  </a:lnTo>
                  <a:lnTo>
                    <a:pt x="440" y="296"/>
                  </a:lnTo>
                  <a:lnTo>
                    <a:pt x="414" y="314"/>
                  </a:lnTo>
                  <a:lnTo>
                    <a:pt x="392" y="334"/>
                  </a:lnTo>
                  <a:lnTo>
                    <a:pt x="368" y="354"/>
                  </a:lnTo>
                  <a:lnTo>
                    <a:pt x="348" y="374"/>
                  </a:lnTo>
                  <a:lnTo>
                    <a:pt x="328" y="398"/>
                  </a:lnTo>
                  <a:lnTo>
                    <a:pt x="308" y="422"/>
                  </a:lnTo>
                  <a:lnTo>
                    <a:pt x="292" y="446"/>
                  </a:lnTo>
                  <a:lnTo>
                    <a:pt x="276" y="472"/>
                  </a:lnTo>
                  <a:lnTo>
                    <a:pt x="262" y="500"/>
                  </a:lnTo>
                  <a:lnTo>
                    <a:pt x="248" y="528"/>
                  </a:lnTo>
                  <a:lnTo>
                    <a:pt x="238" y="558"/>
                  </a:lnTo>
                  <a:lnTo>
                    <a:pt x="228" y="588"/>
                  </a:lnTo>
                  <a:lnTo>
                    <a:pt x="222" y="620"/>
                  </a:lnTo>
                  <a:lnTo>
                    <a:pt x="216" y="650"/>
                  </a:lnTo>
                  <a:lnTo>
                    <a:pt x="212" y="684"/>
                  </a:lnTo>
                  <a:lnTo>
                    <a:pt x="212" y="718"/>
                  </a:lnTo>
                  <a:lnTo>
                    <a:pt x="212" y="718"/>
                  </a:lnTo>
                  <a:lnTo>
                    <a:pt x="212" y="750"/>
                  </a:lnTo>
                  <a:lnTo>
                    <a:pt x="216" y="784"/>
                  </a:lnTo>
                  <a:lnTo>
                    <a:pt x="220" y="816"/>
                  </a:lnTo>
                  <a:lnTo>
                    <a:pt x="228" y="848"/>
                  </a:lnTo>
                  <a:lnTo>
                    <a:pt x="236" y="878"/>
                  </a:lnTo>
                  <a:lnTo>
                    <a:pt x="246" y="908"/>
                  </a:lnTo>
                  <a:lnTo>
                    <a:pt x="260" y="936"/>
                  </a:lnTo>
                  <a:lnTo>
                    <a:pt x="274" y="964"/>
                  </a:lnTo>
                  <a:lnTo>
                    <a:pt x="288" y="990"/>
                  </a:lnTo>
                  <a:lnTo>
                    <a:pt x="306" y="1016"/>
                  </a:lnTo>
                  <a:lnTo>
                    <a:pt x="324" y="1040"/>
                  </a:lnTo>
                  <a:lnTo>
                    <a:pt x="344" y="1064"/>
                  </a:lnTo>
                  <a:lnTo>
                    <a:pt x="366" y="1086"/>
                  </a:lnTo>
                  <a:lnTo>
                    <a:pt x="388" y="1106"/>
                  </a:lnTo>
                  <a:lnTo>
                    <a:pt x="412" y="1124"/>
                  </a:lnTo>
                  <a:lnTo>
                    <a:pt x="436" y="1142"/>
                  </a:lnTo>
                  <a:lnTo>
                    <a:pt x="462" y="1158"/>
                  </a:lnTo>
                  <a:lnTo>
                    <a:pt x="488" y="1174"/>
                  </a:lnTo>
                  <a:lnTo>
                    <a:pt x="516" y="1186"/>
                  </a:lnTo>
                  <a:lnTo>
                    <a:pt x="544" y="1198"/>
                  </a:lnTo>
                  <a:lnTo>
                    <a:pt x="572" y="1208"/>
                  </a:lnTo>
                  <a:lnTo>
                    <a:pt x="602" y="1216"/>
                  </a:lnTo>
                  <a:lnTo>
                    <a:pt x="632" y="1222"/>
                  </a:lnTo>
                  <a:lnTo>
                    <a:pt x="662" y="1226"/>
                  </a:lnTo>
                  <a:lnTo>
                    <a:pt x="694" y="1230"/>
                  </a:lnTo>
                  <a:lnTo>
                    <a:pt x="726" y="1230"/>
                  </a:lnTo>
                  <a:lnTo>
                    <a:pt x="756" y="1228"/>
                  </a:lnTo>
                  <a:lnTo>
                    <a:pt x="788" y="1226"/>
                  </a:lnTo>
                  <a:lnTo>
                    <a:pt x="820" y="1220"/>
                  </a:lnTo>
                  <a:lnTo>
                    <a:pt x="852" y="1212"/>
                  </a:lnTo>
                  <a:lnTo>
                    <a:pt x="884" y="1202"/>
                  </a:lnTo>
                  <a:lnTo>
                    <a:pt x="916" y="1190"/>
                  </a:lnTo>
                  <a:lnTo>
                    <a:pt x="916" y="1190"/>
                  </a:lnTo>
                  <a:lnTo>
                    <a:pt x="946" y="1176"/>
                  </a:lnTo>
                  <a:lnTo>
                    <a:pt x="976" y="1162"/>
                  </a:lnTo>
                  <a:lnTo>
                    <a:pt x="1004" y="1144"/>
                  </a:lnTo>
                  <a:lnTo>
                    <a:pt x="1030" y="1126"/>
                  </a:lnTo>
                  <a:lnTo>
                    <a:pt x="1054" y="1106"/>
                  </a:lnTo>
                  <a:lnTo>
                    <a:pt x="1078" y="1084"/>
                  </a:lnTo>
                  <a:lnTo>
                    <a:pt x="1100" y="1062"/>
                  </a:lnTo>
                  <a:lnTo>
                    <a:pt x="1120" y="1038"/>
                  </a:lnTo>
                  <a:lnTo>
                    <a:pt x="1138" y="1012"/>
                  </a:lnTo>
                  <a:lnTo>
                    <a:pt x="1154" y="988"/>
                  </a:lnTo>
                  <a:lnTo>
                    <a:pt x="1170" y="960"/>
                  </a:lnTo>
                  <a:lnTo>
                    <a:pt x="1182" y="934"/>
                  </a:lnTo>
                  <a:lnTo>
                    <a:pt x="1194" y="906"/>
                  </a:lnTo>
                  <a:lnTo>
                    <a:pt x="1204" y="876"/>
                  </a:lnTo>
                  <a:lnTo>
                    <a:pt x="1214" y="848"/>
                  </a:lnTo>
                  <a:lnTo>
                    <a:pt x="1220" y="818"/>
                  </a:lnTo>
                  <a:lnTo>
                    <a:pt x="1224" y="788"/>
                  </a:lnTo>
                  <a:lnTo>
                    <a:pt x="1228" y="758"/>
                  </a:lnTo>
                  <a:lnTo>
                    <a:pt x="1230" y="728"/>
                  </a:lnTo>
                  <a:lnTo>
                    <a:pt x="1228" y="696"/>
                  </a:lnTo>
                  <a:lnTo>
                    <a:pt x="1226" y="666"/>
                  </a:lnTo>
                  <a:lnTo>
                    <a:pt x="1222" y="636"/>
                  </a:lnTo>
                  <a:lnTo>
                    <a:pt x="1216" y="606"/>
                  </a:lnTo>
                  <a:lnTo>
                    <a:pt x="1208" y="576"/>
                  </a:lnTo>
                  <a:lnTo>
                    <a:pt x="1200" y="546"/>
                  </a:lnTo>
                  <a:lnTo>
                    <a:pt x="1188" y="518"/>
                  </a:lnTo>
                  <a:lnTo>
                    <a:pt x="1174" y="490"/>
                  </a:lnTo>
                  <a:lnTo>
                    <a:pt x="1160" y="462"/>
                  </a:lnTo>
                  <a:lnTo>
                    <a:pt x="1142" y="434"/>
                  </a:lnTo>
                  <a:lnTo>
                    <a:pt x="1122" y="408"/>
                  </a:lnTo>
                  <a:lnTo>
                    <a:pt x="1102" y="382"/>
                  </a:lnTo>
                  <a:lnTo>
                    <a:pt x="1078" y="358"/>
                  </a:lnTo>
                  <a:lnTo>
                    <a:pt x="1078" y="358"/>
                  </a:lnTo>
                  <a:lnTo>
                    <a:pt x="1060" y="342"/>
                  </a:lnTo>
                  <a:lnTo>
                    <a:pt x="1042" y="326"/>
                  </a:lnTo>
                  <a:lnTo>
                    <a:pt x="1002" y="296"/>
                  </a:lnTo>
                  <a:lnTo>
                    <a:pt x="960" y="272"/>
                  </a:lnTo>
                  <a:lnTo>
                    <a:pt x="916" y="250"/>
                  </a:lnTo>
                  <a:lnTo>
                    <a:pt x="916" y="25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8"/>
            <p:cNvSpPr>
              <a:spLocks noEditPoints="1"/>
            </p:cNvSpPr>
            <p:nvPr/>
          </p:nvSpPr>
          <p:spPr bwMode="auto">
            <a:xfrm>
              <a:off x="6146800" y="53975"/>
              <a:ext cx="1323975" cy="1323975"/>
            </a:xfrm>
            <a:custGeom>
              <a:avLst/>
              <a:gdLst>
                <a:gd name="T0" fmla="*/ 460 w 834"/>
                <a:gd name="T1" fmla="*/ 2 h 834"/>
                <a:gd name="T2" fmla="*/ 580 w 834"/>
                <a:gd name="T3" fmla="*/ 32 h 834"/>
                <a:gd name="T4" fmla="*/ 682 w 834"/>
                <a:gd name="T5" fmla="*/ 94 h 834"/>
                <a:gd name="T6" fmla="*/ 762 w 834"/>
                <a:gd name="T7" fmla="*/ 184 h 834"/>
                <a:gd name="T8" fmla="*/ 816 w 834"/>
                <a:gd name="T9" fmla="*/ 292 h 834"/>
                <a:gd name="T10" fmla="*/ 834 w 834"/>
                <a:gd name="T11" fmla="*/ 416 h 834"/>
                <a:gd name="T12" fmla="*/ 826 w 834"/>
                <a:gd name="T13" fmla="*/ 500 h 834"/>
                <a:gd name="T14" fmla="*/ 784 w 834"/>
                <a:gd name="T15" fmla="*/ 616 h 834"/>
                <a:gd name="T16" fmla="*/ 712 w 834"/>
                <a:gd name="T17" fmla="*/ 712 h 834"/>
                <a:gd name="T18" fmla="*/ 616 w 834"/>
                <a:gd name="T19" fmla="*/ 784 h 834"/>
                <a:gd name="T20" fmla="*/ 500 w 834"/>
                <a:gd name="T21" fmla="*/ 826 h 834"/>
                <a:gd name="T22" fmla="*/ 416 w 834"/>
                <a:gd name="T23" fmla="*/ 834 h 834"/>
                <a:gd name="T24" fmla="*/ 292 w 834"/>
                <a:gd name="T25" fmla="*/ 816 h 834"/>
                <a:gd name="T26" fmla="*/ 184 w 834"/>
                <a:gd name="T27" fmla="*/ 762 h 834"/>
                <a:gd name="T28" fmla="*/ 94 w 834"/>
                <a:gd name="T29" fmla="*/ 682 h 834"/>
                <a:gd name="T30" fmla="*/ 32 w 834"/>
                <a:gd name="T31" fmla="*/ 580 h 834"/>
                <a:gd name="T32" fmla="*/ 2 w 834"/>
                <a:gd name="T33" fmla="*/ 460 h 834"/>
                <a:gd name="T34" fmla="*/ 2 w 834"/>
                <a:gd name="T35" fmla="*/ 374 h 834"/>
                <a:gd name="T36" fmla="*/ 32 w 834"/>
                <a:gd name="T37" fmla="*/ 254 h 834"/>
                <a:gd name="T38" fmla="*/ 94 w 834"/>
                <a:gd name="T39" fmla="*/ 152 h 834"/>
                <a:gd name="T40" fmla="*/ 184 w 834"/>
                <a:gd name="T41" fmla="*/ 70 h 834"/>
                <a:gd name="T42" fmla="*/ 292 w 834"/>
                <a:gd name="T43" fmla="*/ 18 h 834"/>
                <a:gd name="T44" fmla="*/ 416 w 834"/>
                <a:gd name="T45" fmla="*/ 0 h 834"/>
                <a:gd name="T46" fmla="*/ 516 w 834"/>
                <a:gd name="T47" fmla="*/ 280 h 834"/>
                <a:gd name="T48" fmla="*/ 694 w 834"/>
                <a:gd name="T49" fmla="*/ 302 h 834"/>
                <a:gd name="T50" fmla="*/ 710 w 834"/>
                <a:gd name="T51" fmla="*/ 320 h 834"/>
                <a:gd name="T52" fmla="*/ 710 w 834"/>
                <a:gd name="T53" fmla="*/ 338 h 834"/>
                <a:gd name="T54" fmla="*/ 576 w 834"/>
                <a:gd name="T55" fmla="*/ 468 h 834"/>
                <a:gd name="T56" fmla="*/ 610 w 834"/>
                <a:gd name="T57" fmla="*/ 644 h 834"/>
                <a:gd name="T58" fmla="*/ 598 w 834"/>
                <a:gd name="T59" fmla="*/ 666 h 834"/>
                <a:gd name="T60" fmla="*/ 582 w 834"/>
                <a:gd name="T61" fmla="*/ 672 h 834"/>
                <a:gd name="T62" fmla="*/ 416 w 834"/>
                <a:gd name="T63" fmla="*/ 584 h 834"/>
                <a:gd name="T64" fmla="*/ 260 w 834"/>
                <a:gd name="T65" fmla="*/ 670 h 834"/>
                <a:gd name="T66" fmla="*/ 236 w 834"/>
                <a:gd name="T67" fmla="*/ 666 h 834"/>
                <a:gd name="T68" fmla="*/ 224 w 834"/>
                <a:gd name="T69" fmla="*/ 652 h 834"/>
                <a:gd name="T70" fmla="*/ 256 w 834"/>
                <a:gd name="T71" fmla="*/ 468 h 834"/>
                <a:gd name="T72" fmla="*/ 126 w 834"/>
                <a:gd name="T73" fmla="*/ 346 h 834"/>
                <a:gd name="T74" fmla="*/ 122 w 834"/>
                <a:gd name="T75" fmla="*/ 320 h 834"/>
                <a:gd name="T76" fmla="*/ 132 w 834"/>
                <a:gd name="T77" fmla="*/ 306 h 834"/>
                <a:gd name="T78" fmla="*/ 318 w 834"/>
                <a:gd name="T79" fmla="*/ 280 h 834"/>
                <a:gd name="T80" fmla="*/ 394 w 834"/>
                <a:gd name="T81" fmla="*/ 118 h 834"/>
                <a:gd name="T82" fmla="*/ 416 w 834"/>
                <a:gd name="T83" fmla="*/ 106 h 834"/>
                <a:gd name="T84" fmla="*/ 434 w 834"/>
                <a:gd name="T85" fmla="*/ 112 h 834"/>
                <a:gd name="T86" fmla="*/ 444 w 834"/>
                <a:gd name="T87" fmla="*/ 124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834">
                  <a:moveTo>
                    <a:pt x="416" y="0"/>
                  </a:moveTo>
                  <a:lnTo>
                    <a:pt x="416" y="0"/>
                  </a:lnTo>
                  <a:lnTo>
                    <a:pt x="460" y="2"/>
                  </a:lnTo>
                  <a:lnTo>
                    <a:pt x="500" y="8"/>
                  </a:lnTo>
                  <a:lnTo>
                    <a:pt x="540" y="18"/>
                  </a:lnTo>
                  <a:lnTo>
                    <a:pt x="580" y="32"/>
                  </a:lnTo>
                  <a:lnTo>
                    <a:pt x="616" y="50"/>
                  </a:lnTo>
                  <a:lnTo>
                    <a:pt x="650" y="70"/>
                  </a:lnTo>
                  <a:lnTo>
                    <a:pt x="682" y="94"/>
                  </a:lnTo>
                  <a:lnTo>
                    <a:pt x="712" y="122"/>
                  </a:lnTo>
                  <a:lnTo>
                    <a:pt x="738" y="152"/>
                  </a:lnTo>
                  <a:lnTo>
                    <a:pt x="762" y="184"/>
                  </a:lnTo>
                  <a:lnTo>
                    <a:pt x="784" y="218"/>
                  </a:lnTo>
                  <a:lnTo>
                    <a:pt x="802" y="254"/>
                  </a:lnTo>
                  <a:lnTo>
                    <a:pt x="816" y="292"/>
                  </a:lnTo>
                  <a:lnTo>
                    <a:pt x="826" y="332"/>
                  </a:lnTo>
                  <a:lnTo>
                    <a:pt x="832" y="374"/>
                  </a:lnTo>
                  <a:lnTo>
                    <a:pt x="834" y="416"/>
                  </a:lnTo>
                  <a:lnTo>
                    <a:pt x="834" y="416"/>
                  </a:lnTo>
                  <a:lnTo>
                    <a:pt x="832" y="460"/>
                  </a:lnTo>
                  <a:lnTo>
                    <a:pt x="826" y="500"/>
                  </a:lnTo>
                  <a:lnTo>
                    <a:pt x="816" y="540"/>
                  </a:lnTo>
                  <a:lnTo>
                    <a:pt x="802" y="580"/>
                  </a:lnTo>
                  <a:lnTo>
                    <a:pt x="784" y="616"/>
                  </a:lnTo>
                  <a:lnTo>
                    <a:pt x="762" y="650"/>
                  </a:lnTo>
                  <a:lnTo>
                    <a:pt x="738" y="682"/>
                  </a:lnTo>
                  <a:lnTo>
                    <a:pt x="712" y="712"/>
                  </a:lnTo>
                  <a:lnTo>
                    <a:pt x="682" y="738"/>
                  </a:lnTo>
                  <a:lnTo>
                    <a:pt x="650" y="762"/>
                  </a:lnTo>
                  <a:lnTo>
                    <a:pt x="616" y="784"/>
                  </a:lnTo>
                  <a:lnTo>
                    <a:pt x="580" y="802"/>
                  </a:lnTo>
                  <a:lnTo>
                    <a:pt x="540" y="816"/>
                  </a:lnTo>
                  <a:lnTo>
                    <a:pt x="500" y="826"/>
                  </a:lnTo>
                  <a:lnTo>
                    <a:pt x="460" y="832"/>
                  </a:lnTo>
                  <a:lnTo>
                    <a:pt x="416" y="834"/>
                  </a:lnTo>
                  <a:lnTo>
                    <a:pt x="416" y="834"/>
                  </a:lnTo>
                  <a:lnTo>
                    <a:pt x="374" y="832"/>
                  </a:lnTo>
                  <a:lnTo>
                    <a:pt x="332" y="826"/>
                  </a:lnTo>
                  <a:lnTo>
                    <a:pt x="292" y="816"/>
                  </a:lnTo>
                  <a:lnTo>
                    <a:pt x="254" y="802"/>
                  </a:lnTo>
                  <a:lnTo>
                    <a:pt x="218" y="784"/>
                  </a:lnTo>
                  <a:lnTo>
                    <a:pt x="184" y="762"/>
                  </a:lnTo>
                  <a:lnTo>
                    <a:pt x="152" y="738"/>
                  </a:lnTo>
                  <a:lnTo>
                    <a:pt x="122" y="712"/>
                  </a:lnTo>
                  <a:lnTo>
                    <a:pt x="94" y="682"/>
                  </a:lnTo>
                  <a:lnTo>
                    <a:pt x="70" y="650"/>
                  </a:lnTo>
                  <a:lnTo>
                    <a:pt x="50" y="616"/>
                  </a:lnTo>
                  <a:lnTo>
                    <a:pt x="32" y="580"/>
                  </a:lnTo>
                  <a:lnTo>
                    <a:pt x="18" y="540"/>
                  </a:lnTo>
                  <a:lnTo>
                    <a:pt x="8" y="500"/>
                  </a:lnTo>
                  <a:lnTo>
                    <a:pt x="2" y="460"/>
                  </a:lnTo>
                  <a:lnTo>
                    <a:pt x="0" y="416"/>
                  </a:lnTo>
                  <a:lnTo>
                    <a:pt x="0" y="416"/>
                  </a:lnTo>
                  <a:lnTo>
                    <a:pt x="2" y="374"/>
                  </a:lnTo>
                  <a:lnTo>
                    <a:pt x="8" y="332"/>
                  </a:lnTo>
                  <a:lnTo>
                    <a:pt x="18" y="292"/>
                  </a:lnTo>
                  <a:lnTo>
                    <a:pt x="32" y="254"/>
                  </a:lnTo>
                  <a:lnTo>
                    <a:pt x="50" y="218"/>
                  </a:lnTo>
                  <a:lnTo>
                    <a:pt x="70" y="184"/>
                  </a:lnTo>
                  <a:lnTo>
                    <a:pt x="94" y="152"/>
                  </a:lnTo>
                  <a:lnTo>
                    <a:pt x="122" y="122"/>
                  </a:lnTo>
                  <a:lnTo>
                    <a:pt x="152" y="94"/>
                  </a:lnTo>
                  <a:lnTo>
                    <a:pt x="184" y="70"/>
                  </a:lnTo>
                  <a:lnTo>
                    <a:pt x="218" y="50"/>
                  </a:lnTo>
                  <a:lnTo>
                    <a:pt x="254" y="32"/>
                  </a:lnTo>
                  <a:lnTo>
                    <a:pt x="292" y="18"/>
                  </a:lnTo>
                  <a:lnTo>
                    <a:pt x="332" y="8"/>
                  </a:lnTo>
                  <a:lnTo>
                    <a:pt x="374" y="2"/>
                  </a:lnTo>
                  <a:lnTo>
                    <a:pt x="416" y="0"/>
                  </a:lnTo>
                  <a:lnTo>
                    <a:pt x="416" y="0"/>
                  </a:lnTo>
                  <a:close/>
                  <a:moveTo>
                    <a:pt x="444" y="124"/>
                  </a:moveTo>
                  <a:lnTo>
                    <a:pt x="516" y="280"/>
                  </a:lnTo>
                  <a:lnTo>
                    <a:pt x="684" y="300"/>
                  </a:lnTo>
                  <a:lnTo>
                    <a:pt x="684" y="300"/>
                  </a:lnTo>
                  <a:lnTo>
                    <a:pt x="694" y="302"/>
                  </a:lnTo>
                  <a:lnTo>
                    <a:pt x="700" y="306"/>
                  </a:lnTo>
                  <a:lnTo>
                    <a:pt x="706" y="312"/>
                  </a:lnTo>
                  <a:lnTo>
                    <a:pt x="710" y="320"/>
                  </a:lnTo>
                  <a:lnTo>
                    <a:pt x="710" y="320"/>
                  </a:lnTo>
                  <a:lnTo>
                    <a:pt x="712" y="328"/>
                  </a:lnTo>
                  <a:lnTo>
                    <a:pt x="710" y="338"/>
                  </a:lnTo>
                  <a:lnTo>
                    <a:pt x="708" y="346"/>
                  </a:lnTo>
                  <a:lnTo>
                    <a:pt x="702" y="352"/>
                  </a:lnTo>
                  <a:lnTo>
                    <a:pt x="576" y="468"/>
                  </a:lnTo>
                  <a:lnTo>
                    <a:pt x="610" y="634"/>
                  </a:lnTo>
                  <a:lnTo>
                    <a:pt x="610" y="634"/>
                  </a:lnTo>
                  <a:lnTo>
                    <a:pt x="610" y="644"/>
                  </a:lnTo>
                  <a:lnTo>
                    <a:pt x="608" y="652"/>
                  </a:lnTo>
                  <a:lnTo>
                    <a:pt x="604" y="660"/>
                  </a:lnTo>
                  <a:lnTo>
                    <a:pt x="598" y="666"/>
                  </a:lnTo>
                  <a:lnTo>
                    <a:pt x="598" y="666"/>
                  </a:lnTo>
                  <a:lnTo>
                    <a:pt x="590" y="670"/>
                  </a:lnTo>
                  <a:lnTo>
                    <a:pt x="582" y="672"/>
                  </a:lnTo>
                  <a:lnTo>
                    <a:pt x="574" y="670"/>
                  </a:lnTo>
                  <a:lnTo>
                    <a:pt x="566" y="668"/>
                  </a:lnTo>
                  <a:lnTo>
                    <a:pt x="416" y="584"/>
                  </a:lnTo>
                  <a:lnTo>
                    <a:pt x="268" y="668"/>
                  </a:lnTo>
                  <a:lnTo>
                    <a:pt x="268" y="668"/>
                  </a:lnTo>
                  <a:lnTo>
                    <a:pt x="260" y="670"/>
                  </a:lnTo>
                  <a:lnTo>
                    <a:pt x="252" y="672"/>
                  </a:lnTo>
                  <a:lnTo>
                    <a:pt x="242" y="670"/>
                  </a:lnTo>
                  <a:lnTo>
                    <a:pt x="236" y="666"/>
                  </a:lnTo>
                  <a:lnTo>
                    <a:pt x="236" y="666"/>
                  </a:lnTo>
                  <a:lnTo>
                    <a:pt x="228" y="660"/>
                  </a:lnTo>
                  <a:lnTo>
                    <a:pt x="224" y="652"/>
                  </a:lnTo>
                  <a:lnTo>
                    <a:pt x="222" y="644"/>
                  </a:lnTo>
                  <a:lnTo>
                    <a:pt x="224" y="634"/>
                  </a:lnTo>
                  <a:lnTo>
                    <a:pt x="256" y="468"/>
                  </a:lnTo>
                  <a:lnTo>
                    <a:pt x="132" y="352"/>
                  </a:lnTo>
                  <a:lnTo>
                    <a:pt x="132" y="352"/>
                  </a:lnTo>
                  <a:lnTo>
                    <a:pt x="126" y="346"/>
                  </a:lnTo>
                  <a:lnTo>
                    <a:pt x="122" y="338"/>
                  </a:lnTo>
                  <a:lnTo>
                    <a:pt x="122" y="328"/>
                  </a:lnTo>
                  <a:lnTo>
                    <a:pt x="122" y="320"/>
                  </a:lnTo>
                  <a:lnTo>
                    <a:pt x="122" y="320"/>
                  </a:lnTo>
                  <a:lnTo>
                    <a:pt x="126" y="312"/>
                  </a:lnTo>
                  <a:lnTo>
                    <a:pt x="132" y="306"/>
                  </a:lnTo>
                  <a:lnTo>
                    <a:pt x="140" y="302"/>
                  </a:lnTo>
                  <a:lnTo>
                    <a:pt x="148" y="300"/>
                  </a:lnTo>
                  <a:lnTo>
                    <a:pt x="318" y="280"/>
                  </a:lnTo>
                  <a:lnTo>
                    <a:pt x="388" y="124"/>
                  </a:lnTo>
                  <a:lnTo>
                    <a:pt x="388" y="124"/>
                  </a:lnTo>
                  <a:lnTo>
                    <a:pt x="394" y="118"/>
                  </a:lnTo>
                  <a:lnTo>
                    <a:pt x="400" y="112"/>
                  </a:lnTo>
                  <a:lnTo>
                    <a:pt x="408" y="108"/>
                  </a:lnTo>
                  <a:lnTo>
                    <a:pt x="416" y="106"/>
                  </a:lnTo>
                  <a:lnTo>
                    <a:pt x="416" y="106"/>
                  </a:lnTo>
                  <a:lnTo>
                    <a:pt x="426" y="108"/>
                  </a:lnTo>
                  <a:lnTo>
                    <a:pt x="434" y="112"/>
                  </a:lnTo>
                  <a:lnTo>
                    <a:pt x="440" y="118"/>
                  </a:lnTo>
                  <a:lnTo>
                    <a:pt x="444" y="124"/>
                  </a:lnTo>
                  <a:lnTo>
                    <a:pt x="444" y="12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a:p>
          </p:txBody>
        </p:sp>
      </p:gr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5106" y="1959689"/>
            <a:ext cx="504000" cy="504000"/>
          </a:xfrm>
          <a:prstGeom prst="rect">
            <a:avLst/>
          </a:prstGeom>
        </p:spPr>
      </p:pic>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3165" y="4055389"/>
            <a:ext cx="512000" cy="468000"/>
          </a:xfrm>
          <a:prstGeom prst="rect">
            <a:avLst/>
          </a:prstGeom>
        </p:spPr>
      </p:pic>
      <p:sp>
        <p:nvSpPr>
          <p:cNvPr id="4" name="Espace réservé du pied de page 3">
            <a:extLst>
              <a:ext uri="{FF2B5EF4-FFF2-40B4-BE49-F238E27FC236}">
                <a16:creationId xmlns:a16="http://schemas.microsoft.com/office/drawing/2014/main" id="{8DF437BE-8202-4954-85AD-2F418C91457E}"/>
              </a:ext>
            </a:extLst>
          </p:cNvPr>
          <p:cNvSpPr>
            <a:spLocks noGrp="1"/>
          </p:cNvSpPr>
          <p:nvPr>
            <p:ph type="ftr" sz="quarter" idx="15"/>
          </p:nvPr>
        </p:nvSpPr>
        <p:spPr/>
        <p:txBody>
          <a:bodyPr/>
          <a:lstStyle/>
          <a:p>
            <a:r>
              <a:rPr lang="fr-FR" dirty="0"/>
              <a:t>©Ipsos – Enquête auprès des personnels de l’éducation nationale et des parents d’élèves -  FSU – Novembre 2020</a:t>
            </a:r>
            <a:endParaRPr lang="en-US" dirty="0"/>
          </a:p>
        </p:txBody>
      </p:sp>
    </p:spTree>
    <p:extLst>
      <p:ext uri="{BB962C8B-B14F-4D97-AF65-F5344CB8AC3E}">
        <p14:creationId xmlns:p14="http://schemas.microsoft.com/office/powerpoint/2010/main" val="3886957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ltGray">
          <a:xfrm>
            <a:off x="-8526" y="0"/>
            <a:ext cx="4240245"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e 9"/>
          <p:cNvGrpSpPr/>
          <p:nvPr/>
        </p:nvGrpSpPr>
        <p:grpSpPr>
          <a:xfrm>
            <a:off x="6606761" y="3632652"/>
            <a:ext cx="238585" cy="238585"/>
            <a:chOff x="2155825" y="4572000"/>
            <a:chExt cx="1155700" cy="1155700"/>
          </a:xfrm>
        </p:grpSpPr>
        <p:sp>
          <p:nvSpPr>
            <p:cNvPr id="11" name="Freeform 29"/>
            <p:cNvSpPr>
              <a:spLocks/>
            </p:cNvSpPr>
            <p:nvPr/>
          </p:nvSpPr>
          <p:spPr bwMode="auto">
            <a:xfrm>
              <a:off x="2155825" y="4572000"/>
              <a:ext cx="1155700" cy="1155700"/>
            </a:xfrm>
            <a:custGeom>
              <a:avLst/>
              <a:gdLst>
                <a:gd name="T0" fmla="*/ 364 w 728"/>
                <a:gd name="T1" fmla="*/ 0 h 728"/>
                <a:gd name="T2" fmla="*/ 290 w 728"/>
                <a:gd name="T3" fmla="*/ 8 h 728"/>
                <a:gd name="T4" fmla="*/ 222 w 728"/>
                <a:gd name="T5" fmla="*/ 28 h 728"/>
                <a:gd name="T6" fmla="*/ 160 w 728"/>
                <a:gd name="T7" fmla="*/ 62 h 728"/>
                <a:gd name="T8" fmla="*/ 106 w 728"/>
                <a:gd name="T9" fmla="*/ 106 h 728"/>
                <a:gd name="T10" fmla="*/ 62 w 728"/>
                <a:gd name="T11" fmla="*/ 160 h 728"/>
                <a:gd name="T12" fmla="*/ 28 w 728"/>
                <a:gd name="T13" fmla="*/ 222 h 728"/>
                <a:gd name="T14" fmla="*/ 8 w 728"/>
                <a:gd name="T15" fmla="*/ 290 h 728"/>
                <a:gd name="T16" fmla="*/ 0 w 728"/>
                <a:gd name="T17" fmla="*/ 364 h 728"/>
                <a:gd name="T18" fmla="*/ 2 w 728"/>
                <a:gd name="T19" fmla="*/ 400 h 728"/>
                <a:gd name="T20" fmla="*/ 16 w 728"/>
                <a:gd name="T21" fmla="*/ 472 h 728"/>
                <a:gd name="T22" fmla="*/ 44 w 728"/>
                <a:gd name="T23" fmla="*/ 536 h 728"/>
                <a:gd name="T24" fmla="*/ 82 w 728"/>
                <a:gd name="T25" fmla="*/ 594 h 728"/>
                <a:gd name="T26" fmla="*/ 132 w 728"/>
                <a:gd name="T27" fmla="*/ 644 h 728"/>
                <a:gd name="T28" fmla="*/ 190 w 728"/>
                <a:gd name="T29" fmla="*/ 684 h 728"/>
                <a:gd name="T30" fmla="*/ 256 w 728"/>
                <a:gd name="T31" fmla="*/ 710 h 728"/>
                <a:gd name="T32" fmla="*/ 326 w 728"/>
                <a:gd name="T33" fmla="*/ 726 h 728"/>
                <a:gd name="T34" fmla="*/ 364 w 728"/>
                <a:gd name="T35" fmla="*/ 728 h 728"/>
                <a:gd name="T36" fmla="*/ 436 w 728"/>
                <a:gd name="T37" fmla="*/ 720 h 728"/>
                <a:gd name="T38" fmla="*/ 504 w 728"/>
                <a:gd name="T39" fmla="*/ 698 h 728"/>
                <a:gd name="T40" fmla="*/ 566 w 728"/>
                <a:gd name="T41" fmla="*/ 666 h 728"/>
                <a:gd name="T42" fmla="*/ 620 w 728"/>
                <a:gd name="T43" fmla="*/ 620 h 728"/>
                <a:gd name="T44" fmla="*/ 664 w 728"/>
                <a:gd name="T45" fmla="*/ 566 h 728"/>
                <a:gd name="T46" fmla="*/ 698 w 728"/>
                <a:gd name="T47" fmla="*/ 506 h 728"/>
                <a:gd name="T48" fmla="*/ 720 w 728"/>
                <a:gd name="T49" fmla="*/ 436 h 728"/>
                <a:gd name="T50" fmla="*/ 728 w 728"/>
                <a:gd name="T51" fmla="*/ 364 h 728"/>
                <a:gd name="T52" fmla="*/ 726 w 728"/>
                <a:gd name="T53" fmla="*/ 326 h 728"/>
                <a:gd name="T54" fmla="*/ 710 w 728"/>
                <a:gd name="T55" fmla="*/ 256 h 728"/>
                <a:gd name="T56" fmla="*/ 684 w 728"/>
                <a:gd name="T57" fmla="*/ 190 h 728"/>
                <a:gd name="T58" fmla="*/ 644 w 728"/>
                <a:gd name="T59" fmla="*/ 132 h 728"/>
                <a:gd name="T60" fmla="*/ 594 w 728"/>
                <a:gd name="T61" fmla="*/ 82 h 728"/>
                <a:gd name="T62" fmla="*/ 536 w 728"/>
                <a:gd name="T63" fmla="*/ 44 h 728"/>
                <a:gd name="T64" fmla="*/ 472 w 728"/>
                <a:gd name="T65" fmla="*/ 16 h 728"/>
                <a:gd name="T66" fmla="*/ 400 w 728"/>
                <a:gd name="T67" fmla="*/ 2 h 728"/>
                <a:gd name="T68" fmla="*/ 364 w 728"/>
                <a:gd name="T69" fmla="*/ 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8" h="728">
                  <a:moveTo>
                    <a:pt x="364" y="0"/>
                  </a:moveTo>
                  <a:lnTo>
                    <a:pt x="364" y="0"/>
                  </a:lnTo>
                  <a:lnTo>
                    <a:pt x="326" y="2"/>
                  </a:lnTo>
                  <a:lnTo>
                    <a:pt x="290" y="8"/>
                  </a:lnTo>
                  <a:lnTo>
                    <a:pt x="256" y="16"/>
                  </a:lnTo>
                  <a:lnTo>
                    <a:pt x="222" y="28"/>
                  </a:lnTo>
                  <a:lnTo>
                    <a:pt x="190" y="44"/>
                  </a:lnTo>
                  <a:lnTo>
                    <a:pt x="160" y="62"/>
                  </a:lnTo>
                  <a:lnTo>
                    <a:pt x="132" y="82"/>
                  </a:lnTo>
                  <a:lnTo>
                    <a:pt x="106" y="106"/>
                  </a:lnTo>
                  <a:lnTo>
                    <a:pt x="82" y="132"/>
                  </a:lnTo>
                  <a:lnTo>
                    <a:pt x="62" y="160"/>
                  </a:lnTo>
                  <a:lnTo>
                    <a:pt x="44" y="190"/>
                  </a:lnTo>
                  <a:lnTo>
                    <a:pt x="28" y="222"/>
                  </a:lnTo>
                  <a:lnTo>
                    <a:pt x="16" y="256"/>
                  </a:lnTo>
                  <a:lnTo>
                    <a:pt x="8" y="290"/>
                  </a:lnTo>
                  <a:lnTo>
                    <a:pt x="2" y="326"/>
                  </a:lnTo>
                  <a:lnTo>
                    <a:pt x="0" y="364"/>
                  </a:lnTo>
                  <a:lnTo>
                    <a:pt x="0" y="364"/>
                  </a:lnTo>
                  <a:lnTo>
                    <a:pt x="2" y="400"/>
                  </a:lnTo>
                  <a:lnTo>
                    <a:pt x="8" y="436"/>
                  </a:lnTo>
                  <a:lnTo>
                    <a:pt x="16" y="472"/>
                  </a:lnTo>
                  <a:lnTo>
                    <a:pt x="28" y="506"/>
                  </a:lnTo>
                  <a:lnTo>
                    <a:pt x="44" y="536"/>
                  </a:lnTo>
                  <a:lnTo>
                    <a:pt x="62" y="566"/>
                  </a:lnTo>
                  <a:lnTo>
                    <a:pt x="82" y="594"/>
                  </a:lnTo>
                  <a:lnTo>
                    <a:pt x="106" y="620"/>
                  </a:lnTo>
                  <a:lnTo>
                    <a:pt x="132" y="644"/>
                  </a:lnTo>
                  <a:lnTo>
                    <a:pt x="160" y="666"/>
                  </a:lnTo>
                  <a:lnTo>
                    <a:pt x="190" y="684"/>
                  </a:lnTo>
                  <a:lnTo>
                    <a:pt x="222" y="698"/>
                  </a:lnTo>
                  <a:lnTo>
                    <a:pt x="256" y="710"/>
                  </a:lnTo>
                  <a:lnTo>
                    <a:pt x="290" y="720"/>
                  </a:lnTo>
                  <a:lnTo>
                    <a:pt x="326" y="726"/>
                  </a:lnTo>
                  <a:lnTo>
                    <a:pt x="364" y="728"/>
                  </a:lnTo>
                  <a:lnTo>
                    <a:pt x="364" y="728"/>
                  </a:lnTo>
                  <a:lnTo>
                    <a:pt x="400" y="726"/>
                  </a:lnTo>
                  <a:lnTo>
                    <a:pt x="436" y="720"/>
                  </a:lnTo>
                  <a:lnTo>
                    <a:pt x="472" y="710"/>
                  </a:lnTo>
                  <a:lnTo>
                    <a:pt x="504" y="698"/>
                  </a:lnTo>
                  <a:lnTo>
                    <a:pt x="536" y="684"/>
                  </a:lnTo>
                  <a:lnTo>
                    <a:pt x="566" y="666"/>
                  </a:lnTo>
                  <a:lnTo>
                    <a:pt x="594" y="644"/>
                  </a:lnTo>
                  <a:lnTo>
                    <a:pt x="620" y="620"/>
                  </a:lnTo>
                  <a:lnTo>
                    <a:pt x="644" y="594"/>
                  </a:lnTo>
                  <a:lnTo>
                    <a:pt x="664" y="566"/>
                  </a:lnTo>
                  <a:lnTo>
                    <a:pt x="684" y="536"/>
                  </a:lnTo>
                  <a:lnTo>
                    <a:pt x="698" y="506"/>
                  </a:lnTo>
                  <a:lnTo>
                    <a:pt x="710" y="472"/>
                  </a:lnTo>
                  <a:lnTo>
                    <a:pt x="720" y="436"/>
                  </a:lnTo>
                  <a:lnTo>
                    <a:pt x="726" y="400"/>
                  </a:lnTo>
                  <a:lnTo>
                    <a:pt x="728" y="364"/>
                  </a:lnTo>
                  <a:lnTo>
                    <a:pt x="728" y="364"/>
                  </a:lnTo>
                  <a:lnTo>
                    <a:pt x="726" y="326"/>
                  </a:lnTo>
                  <a:lnTo>
                    <a:pt x="720" y="290"/>
                  </a:lnTo>
                  <a:lnTo>
                    <a:pt x="710" y="256"/>
                  </a:lnTo>
                  <a:lnTo>
                    <a:pt x="698" y="222"/>
                  </a:lnTo>
                  <a:lnTo>
                    <a:pt x="684"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lnTo>
                    <a:pt x="364"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0"/>
            <p:cNvSpPr>
              <a:spLocks/>
            </p:cNvSpPr>
            <p:nvPr/>
          </p:nvSpPr>
          <p:spPr bwMode="auto">
            <a:xfrm>
              <a:off x="2444750" y="4914900"/>
              <a:ext cx="577850" cy="469900"/>
            </a:xfrm>
            <a:custGeom>
              <a:avLst/>
              <a:gdLst>
                <a:gd name="T0" fmla="*/ 0 w 364"/>
                <a:gd name="T1" fmla="*/ 262 h 296"/>
                <a:gd name="T2" fmla="*/ 54 w 364"/>
                <a:gd name="T3" fmla="*/ 286 h 296"/>
                <a:gd name="T4" fmla="*/ 114 w 364"/>
                <a:gd name="T5" fmla="*/ 296 h 296"/>
                <a:gd name="T6" fmla="*/ 138 w 364"/>
                <a:gd name="T7" fmla="*/ 294 h 296"/>
                <a:gd name="T8" fmla="*/ 184 w 364"/>
                <a:gd name="T9" fmla="*/ 284 h 296"/>
                <a:gd name="T10" fmla="*/ 224 w 364"/>
                <a:gd name="T11" fmla="*/ 266 h 296"/>
                <a:gd name="T12" fmla="*/ 258 w 364"/>
                <a:gd name="T13" fmla="*/ 240 h 296"/>
                <a:gd name="T14" fmla="*/ 284 w 364"/>
                <a:gd name="T15" fmla="*/ 210 h 296"/>
                <a:gd name="T16" fmla="*/ 304 w 364"/>
                <a:gd name="T17" fmla="*/ 176 h 296"/>
                <a:gd name="T18" fmla="*/ 318 w 364"/>
                <a:gd name="T19" fmla="*/ 140 h 296"/>
                <a:gd name="T20" fmla="*/ 326 w 364"/>
                <a:gd name="T21" fmla="*/ 102 h 296"/>
                <a:gd name="T22" fmla="*/ 326 w 364"/>
                <a:gd name="T23" fmla="*/ 82 h 296"/>
                <a:gd name="T24" fmla="*/ 326 w 364"/>
                <a:gd name="T25" fmla="*/ 74 h 296"/>
                <a:gd name="T26" fmla="*/ 346 w 364"/>
                <a:gd name="T27" fmla="*/ 56 h 296"/>
                <a:gd name="T28" fmla="*/ 364 w 364"/>
                <a:gd name="T29" fmla="*/ 34 h 296"/>
                <a:gd name="T30" fmla="*/ 320 w 364"/>
                <a:gd name="T31" fmla="*/ 46 h 296"/>
                <a:gd name="T32" fmla="*/ 332 w 364"/>
                <a:gd name="T33" fmla="*/ 38 h 296"/>
                <a:gd name="T34" fmla="*/ 348 w 364"/>
                <a:gd name="T35" fmla="*/ 18 h 296"/>
                <a:gd name="T36" fmla="*/ 354 w 364"/>
                <a:gd name="T37" fmla="*/ 6 h 296"/>
                <a:gd name="T38" fmla="*/ 306 w 364"/>
                <a:gd name="T39" fmla="*/ 24 h 296"/>
                <a:gd name="T40" fmla="*/ 294 w 364"/>
                <a:gd name="T41" fmla="*/ 14 h 296"/>
                <a:gd name="T42" fmla="*/ 266 w 364"/>
                <a:gd name="T43" fmla="*/ 2 h 296"/>
                <a:gd name="T44" fmla="*/ 252 w 364"/>
                <a:gd name="T45" fmla="*/ 0 h 296"/>
                <a:gd name="T46" fmla="*/ 222 w 364"/>
                <a:gd name="T47" fmla="*/ 6 h 296"/>
                <a:gd name="T48" fmla="*/ 198 w 364"/>
                <a:gd name="T49" fmla="*/ 22 h 296"/>
                <a:gd name="T50" fmla="*/ 182 w 364"/>
                <a:gd name="T51" fmla="*/ 46 h 296"/>
                <a:gd name="T52" fmla="*/ 176 w 364"/>
                <a:gd name="T53" fmla="*/ 74 h 296"/>
                <a:gd name="T54" fmla="*/ 178 w 364"/>
                <a:gd name="T55" fmla="*/ 92 h 296"/>
                <a:gd name="T56" fmla="*/ 156 w 364"/>
                <a:gd name="T57" fmla="*/ 88 h 296"/>
                <a:gd name="T58" fmla="*/ 112 w 364"/>
                <a:gd name="T59" fmla="*/ 78 h 296"/>
                <a:gd name="T60" fmla="*/ 74 w 364"/>
                <a:gd name="T61" fmla="*/ 58 h 296"/>
                <a:gd name="T62" fmla="*/ 40 w 364"/>
                <a:gd name="T63" fmla="*/ 30 h 296"/>
                <a:gd name="T64" fmla="*/ 24 w 364"/>
                <a:gd name="T65" fmla="*/ 14 h 296"/>
                <a:gd name="T66" fmla="*/ 18 w 364"/>
                <a:gd name="T67" fmla="*/ 32 h 296"/>
                <a:gd name="T68" fmla="*/ 14 w 364"/>
                <a:gd name="T69" fmla="*/ 50 h 296"/>
                <a:gd name="T70" fmla="*/ 16 w 364"/>
                <a:gd name="T71" fmla="*/ 60 h 296"/>
                <a:gd name="T72" fmla="*/ 24 w 364"/>
                <a:gd name="T73" fmla="*/ 86 h 296"/>
                <a:gd name="T74" fmla="*/ 48 w 364"/>
                <a:gd name="T75" fmla="*/ 112 h 296"/>
                <a:gd name="T76" fmla="*/ 30 w 364"/>
                <a:gd name="T77" fmla="*/ 110 h 296"/>
                <a:gd name="T78" fmla="*/ 14 w 364"/>
                <a:gd name="T79" fmla="*/ 104 h 296"/>
                <a:gd name="T80" fmla="*/ 16 w 364"/>
                <a:gd name="T81" fmla="*/ 118 h 296"/>
                <a:gd name="T82" fmla="*/ 24 w 364"/>
                <a:gd name="T83" fmla="*/ 142 h 296"/>
                <a:gd name="T84" fmla="*/ 40 w 364"/>
                <a:gd name="T85" fmla="*/ 162 h 296"/>
                <a:gd name="T86" fmla="*/ 62 w 364"/>
                <a:gd name="T87" fmla="*/ 174 h 296"/>
                <a:gd name="T88" fmla="*/ 74 w 364"/>
                <a:gd name="T89" fmla="*/ 178 h 296"/>
                <a:gd name="T90" fmla="*/ 54 w 364"/>
                <a:gd name="T91" fmla="*/ 180 h 296"/>
                <a:gd name="T92" fmla="*/ 40 w 364"/>
                <a:gd name="T93" fmla="*/ 178 h 296"/>
                <a:gd name="T94" fmla="*/ 44 w 364"/>
                <a:gd name="T95" fmla="*/ 190 h 296"/>
                <a:gd name="T96" fmla="*/ 58 w 364"/>
                <a:gd name="T97" fmla="*/ 208 h 296"/>
                <a:gd name="T98" fmla="*/ 76 w 364"/>
                <a:gd name="T99" fmla="*/ 222 h 296"/>
                <a:gd name="T100" fmla="*/ 98 w 364"/>
                <a:gd name="T101" fmla="*/ 230 h 296"/>
                <a:gd name="T102" fmla="*/ 110 w 364"/>
                <a:gd name="T103" fmla="*/ 230 h 296"/>
                <a:gd name="T104" fmla="*/ 68 w 364"/>
                <a:gd name="T105" fmla="*/ 254 h 296"/>
                <a:gd name="T106" fmla="*/ 18 w 364"/>
                <a:gd name="T107" fmla="*/ 262 h 296"/>
                <a:gd name="T108" fmla="*/ 0 w 364"/>
                <a:gd name="T109" fmla="*/ 26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 h="296">
                  <a:moveTo>
                    <a:pt x="0" y="262"/>
                  </a:moveTo>
                  <a:lnTo>
                    <a:pt x="0" y="262"/>
                  </a:lnTo>
                  <a:lnTo>
                    <a:pt x="26" y="276"/>
                  </a:lnTo>
                  <a:lnTo>
                    <a:pt x="54" y="286"/>
                  </a:lnTo>
                  <a:lnTo>
                    <a:pt x="82" y="292"/>
                  </a:lnTo>
                  <a:lnTo>
                    <a:pt x="114" y="296"/>
                  </a:lnTo>
                  <a:lnTo>
                    <a:pt x="114" y="296"/>
                  </a:lnTo>
                  <a:lnTo>
                    <a:pt x="138" y="294"/>
                  </a:lnTo>
                  <a:lnTo>
                    <a:pt x="162" y="290"/>
                  </a:lnTo>
                  <a:lnTo>
                    <a:pt x="184" y="284"/>
                  </a:lnTo>
                  <a:lnTo>
                    <a:pt x="204" y="276"/>
                  </a:lnTo>
                  <a:lnTo>
                    <a:pt x="224" y="266"/>
                  </a:lnTo>
                  <a:lnTo>
                    <a:pt x="242" y="254"/>
                  </a:lnTo>
                  <a:lnTo>
                    <a:pt x="258" y="240"/>
                  </a:lnTo>
                  <a:lnTo>
                    <a:pt x="272" y="226"/>
                  </a:lnTo>
                  <a:lnTo>
                    <a:pt x="284" y="210"/>
                  </a:lnTo>
                  <a:lnTo>
                    <a:pt x="296" y="194"/>
                  </a:lnTo>
                  <a:lnTo>
                    <a:pt x="304" y="176"/>
                  </a:lnTo>
                  <a:lnTo>
                    <a:pt x="312" y="158"/>
                  </a:lnTo>
                  <a:lnTo>
                    <a:pt x="318" y="140"/>
                  </a:lnTo>
                  <a:lnTo>
                    <a:pt x="322" y="120"/>
                  </a:lnTo>
                  <a:lnTo>
                    <a:pt x="326" y="102"/>
                  </a:lnTo>
                  <a:lnTo>
                    <a:pt x="326" y="82"/>
                  </a:lnTo>
                  <a:lnTo>
                    <a:pt x="326" y="82"/>
                  </a:lnTo>
                  <a:lnTo>
                    <a:pt x="326" y="74"/>
                  </a:lnTo>
                  <a:lnTo>
                    <a:pt x="326" y="74"/>
                  </a:lnTo>
                  <a:lnTo>
                    <a:pt x="336" y="64"/>
                  </a:lnTo>
                  <a:lnTo>
                    <a:pt x="346" y="56"/>
                  </a:lnTo>
                  <a:lnTo>
                    <a:pt x="364" y="34"/>
                  </a:lnTo>
                  <a:lnTo>
                    <a:pt x="364" y="34"/>
                  </a:lnTo>
                  <a:lnTo>
                    <a:pt x="342" y="42"/>
                  </a:lnTo>
                  <a:lnTo>
                    <a:pt x="320" y="46"/>
                  </a:lnTo>
                  <a:lnTo>
                    <a:pt x="320" y="46"/>
                  </a:lnTo>
                  <a:lnTo>
                    <a:pt x="332" y="38"/>
                  </a:lnTo>
                  <a:lnTo>
                    <a:pt x="340" y="28"/>
                  </a:lnTo>
                  <a:lnTo>
                    <a:pt x="348" y="18"/>
                  </a:lnTo>
                  <a:lnTo>
                    <a:pt x="354" y="6"/>
                  </a:lnTo>
                  <a:lnTo>
                    <a:pt x="354" y="6"/>
                  </a:lnTo>
                  <a:lnTo>
                    <a:pt x="330" y="16"/>
                  </a:lnTo>
                  <a:lnTo>
                    <a:pt x="306" y="24"/>
                  </a:lnTo>
                  <a:lnTo>
                    <a:pt x="306" y="24"/>
                  </a:lnTo>
                  <a:lnTo>
                    <a:pt x="294" y="14"/>
                  </a:lnTo>
                  <a:lnTo>
                    <a:pt x="282" y="6"/>
                  </a:lnTo>
                  <a:lnTo>
                    <a:pt x="266" y="2"/>
                  </a:lnTo>
                  <a:lnTo>
                    <a:pt x="252" y="0"/>
                  </a:lnTo>
                  <a:lnTo>
                    <a:pt x="252" y="0"/>
                  </a:lnTo>
                  <a:lnTo>
                    <a:pt x="236" y="2"/>
                  </a:lnTo>
                  <a:lnTo>
                    <a:pt x="222" y="6"/>
                  </a:lnTo>
                  <a:lnTo>
                    <a:pt x="210" y="12"/>
                  </a:lnTo>
                  <a:lnTo>
                    <a:pt x="198" y="22"/>
                  </a:lnTo>
                  <a:lnTo>
                    <a:pt x="190" y="32"/>
                  </a:lnTo>
                  <a:lnTo>
                    <a:pt x="182" y="46"/>
                  </a:lnTo>
                  <a:lnTo>
                    <a:pt x="178" y="60"/>
                  </a:lnTo>
                  <a:lnTo>
                    <a:pt x="176" y="74"/>
                  </a:lnTo>
                  <a:lnTo>
                    <a:pt x="176" y="74"/>
                  </a:lnTo>
                  <a:lnTo>
                    <a:pt x="178" y="92"/>
                  </a:lnTo>
                  <a:lnTo>
                    <a:pt x="178" y="92"/>
                  </a:lnTo>
                  <a:lnTo>
                    <a:pt x="156" y="88"/>
                  </a:lnTo>
                  <a:lnTo>
                    <a:pt x="134" y="84"/>
                  </a:lnTo>
                  <a:lnTo>
                    <a:pt x="112" y="78"/>
                  </a:lnTo>
                  <a:lnTo>
                    <a:pt x="92" y="68"/>
                  </a:lnTo>
                  <a:lnTo>
                    <a:pt x="74" y="58"/>
                  </a:lnTo>
                  <a:lnTo>
                    <a:pt x="56" y="44"/>
                  </a:lnTo>
                  <a:lnTo>
                    <a:pt x="40" y="30"/>
                  </a:lnTo>
                  <a:lnTo>
                    <a:pt x="24" y="14"/>
                  </a:lnTo>
                  <a:lnTo>
                    <a:pt x="24" y="14"/>
                  </a:lnTo>
                  <a:lnTo>
                    <a:pt x="20" y="22"/>
                  </a:lnTo>
                  <a:lnTo>
                    <a:pt x="18" y="32"/>
                  </a:lnTo>
                  <a:lnTo>
                    <a:pt x="16" y="40"/>
                  </a:lnTo>
                  <a:lnTo>
                    <a:pt x="14" y="50"/>
                  </a:lnTo>
                  <a:lnTo>
                    <a:pt x="14" y="50"/>
                  </a:lnTo>
                  <a:lnTo>
                    <a:pt x="16" y="60"/>
                  </a:lnTo>
                  <a:lnTo>
                    <a:pt x="18" y="70"/>
                  </a:lnTo>
                  <a:lnTo>
                    <a:pt x="24" y="86"/>
                  </a:lnTo>
                  <a:lnTo>
                    <a:pt x="34" y="102"/>
                  </a:lnTo>
                  <a:lnTo>
                    <a:pt x="48" y="112"/>
                  </a:lnTo>
                  <a:lnTo>
                    <a:pt x="48" y="112"/>
                  </a:lnTo>
                  <a:lnTo>
                    <a:pt x="30" y="110"/>
                  </a:lnTo>
                  <a:lnTo>
                    <a:pt x="14" y="104"/>
                  </a:lnTo>
                  <a:lnTo>
                    <a:pt x="14" y="104"/>
                  </a:lnTo>
                  <a:lnTo>
                    <a:pt x="14" y="104"/>
                  </a:lnTo>
                  <a:lnTo>
                    <a:pt x="16" y="118"/>
                  </a:lnTo>
                  <a:lnTo>
                    <a:pt x="18" y="130"/>
                  </a:lnTo>
                  <a:lnTo>
                    <a:pt x="24" y="142"/>
                  </a:lnTo>
                  <a:lnTo>
                    <a:pt x="32" y="152"/>
                  </a:lnTo>
                  <a:lnTo>
                    <a:pt x="40" y="162"/>
                  </a:lnTo>
                  <a:lnTo>
                    <a:pt x="50" y="168"/>
                  </a:lnTo>
                  <a:lnTo>
                    <a:pt x="62" y="174"/>
                  </a:lnTo>
                  <a:lnTo>
                    <a:pt x="74" y="178"/>
                  </a:lnTo>
                  <a:lnTo>
                    <a:pt x="74" y="178"/>
                  </a:lnTo>
                  <a:lnTo>
                    <a:pt x="64" y="180"/>
                  </a:lnTo>
                  <a:lnTo>
                    <a:pt x="54" y="180"/>
                  </a:lnTo>
                  <a:lnTo>
                    <a:pt x="54" y="180"/>
                  </a:lnTo>
                  <a:lnTo>
                    <a:pt x="40" y="178"/>
                  </a:lnTo>
                  <a:lnTo>
                    <a:pt x="40" y="178"/>
                  </a:lnTo>
                  <a:lnTo>
                    <a:pt x="44" y="190"/>
                  </a:lnTo>
                  <a:lnTo>
                    <a:pt x="50" y="200"/>
                  </a:lnTo>
                  <a:lnTo>
                    <a:pt x="58" y="208"/>
                  </a:lnTo>
                  <a:lnTo>
                    <a:pt x="66" y="216"/>
                  </a:lnTo>
                  <a:lnTo>
                    <a:pt x="76" y="222"/>
                  </a:lnTo>
                  <a:lnTo>
                    <a:pt x="86" y="226"/>
                  </a:lnTo>
                  <a:lnTo>
                    <a:pt x="98" y="230"/>
                  </a:lnTo>
                  <a:lnTo>
                    <a:pt x="110" y="230"/>
                  </a:lnTo>
                  <a:lnTo>
                    <a:pt x="110" y="230"/>
                  </a:lnTo>
                  <a:lnTo>
                    <a:pt x="90" y="244"/>
                  </a:lnTo>
                  <a:lnTo>
                    <a:pt x="68" y="254"/>
                  </a:lnTo>
                  <a:lnTo>
                    <a:pt x="42" y="260"/>
                  </a:lnTo>
                  <a:lnTo>
                    <a:pt x="18" y="262"/>
                  </a:lnTo>
                  <a:lnTo>
                    <a:pt x="18" y="262"/>
                  </a:lnTo>
                  <a:lnTo>
                    <a:pt x="0" y="262"/>
                  </a:lnTo>
                  <a:lnTo>
                    <a:pt x="0" y="2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4" name="Groupe 13"/>
          <p:cNvGrpSpPr/>
          <p:nvPr/>
        </p:nvGrpSpPr>
        <p:grpSpPr>
          <a:xfrm>
            <a:off x="6594357" y="3286904"/>
            <a:ext cx="237930" cy="238585"/>
            <a:chOff x="431800" y="4572000"/>
            <a:chExt cx="1152525" cy="1155700"/>
          </a:xfrm>
        </p:grpSpPr>
        <p:sp>
          <p:nvSpPr>
            <p:cNvPr id="15" name="Freeform 25"/>
            <p:cNvSpPr>
              <a:spLocks/>
            </p:cNvSpPr>
            <p:nvPr/>
          </p:nvSpPr>
          <p:spPr bwMode="auto">
            <a:xfrm>
              <a:off x="431800" y="4572000"/>
              <a:ext cx="1152525" cy="1155700"/>
            </a:xfrm>
            <a:custGeom>
              <a:avLst/>
              <a:gdLst>
                <a:gd name="T0" fmla="*/ 362 w 726"/>
                <a:gd name="T1" fmla="*/ 0 h 728"/>
                <a:gd name="T2" fmla="*/ 290 w 726"/>
                <a:gd name="T3" fmla="*/ 8 h 728"/>
                <a:gd name="T4" fmla="*/ 222 w 726"/>
                <a:gd name="T5" fmla="*/ 28 h 728"/>
                <a:gd name="T6" fmla="*/ 160 w 726"/>
                <a:gd name="T7" fmla="*/ 62 h 728"/>
                <a:gd name="T8" fmla="*/ 106 w 726"/>
                <a:gd name="T9" fmla="*/ 106 h 728"/>
                <a:gd name="T10" fmla="*/ 62 w 726"/>
                <a:gd name="T11" fmla="*/ 160 h 728"/>
                <a:gd name="T12" fmla="*/ 28 w 726"/>
                <a:gd name="T13" fmla="*/ 222 h 728"/>
                <a:gd name="T14" fmla="*/ 6 w 726"/>
                <a:gd name="T15" fmla="*/ 290 h 728"/>
                <a:gd name="T16" fmla="*/ 0 w 726"/>
                <a:gd name="T17" fmla="*/ 364 h 728"/>
                <a:gd name="T18" fmla="*/ 0 w 726"/>
                <a:gd name="T19" fmla="*/ 400 h 728"/>
                <a:gd name="T20" fmla="*/ 16 w 726"/>
                <a:gd name="T21" fmla="*/ 472 h 728"/>
                <a:gd name="T22" fmla="*/ 42 w 726"/>
                <a:gd name="T23" fmla="*/ 536 h 728"/>
                <a:gd name="T24" fmla="*/ 82 w 726"/>
                <a:gd name="T25" fmla="*/ 594 h 728"/>
                <a:gd name="T26" fmla="*/ 132 w 726"/>
                <a:gd name="T27" fmla="*/ 644 h 728"/>
                <a:gd name="T28" fmla="*/ 190 w 726"/>
                <a:gd name="T29" fmla="*/ 684 h 728"/>
                <a:gd name="T30" fmla="*/ 254 w 726"/>
                <a:gd name="T31" fmla="*/ 710 h 728"/>
                <a:gd name="T32" fmla="*/ 326 w 726"/>
                <a:gd name="T33" fmla="*/ 726 h 728"/>
                <a:gd name="T34" fmla="*/ 362 w 726"/>
                <a:gd name="T35" fmla="*/ 728 h 728"/>
                <a:gd name="T36" fmla="*/ 436 w 726"/>
                <a:gd name="T37" fmla="*/ 720 h 728"/>
                <a:gd name="T38" fmla="*/ 504 w 726"/>
                <a:gd name="T39" fmla="*/ 698 h 728"/>
                <a:gd name="T40" fmla="*/ 566 w 726"/>
                <a:gd name="T41" fmla="*/ 666 h 728"/>
                <a:gd name="T42" fmla="*/ 620 w 726"/>
                <a:gd name="T43" fmla="*/ 620 h 728"/>
                <a:gd name="T44" fmla="*/ 664 w 726"/>
                <a:gd name="T45" fmla="*/ 566 h 728"/>
                <a:gd name="T46" fmla="*/ 698 w 726"/>
                <a:gd name="T47" fmla="*/ 506 h 728"/>
                <a:gd name="T48" fmla="*/ 720 w 726"/>
                <a:gd name="T49" fmla="*/ 436 h 728"/>
                <a:gd name="T50" fmla="*/ 726 w 726"/>
                <a:gd name="T51" fmla="*/ 364 h 728"/>
                <a:gd name="T52" fmla="*/ 724 w 726"/>
                <a:gd name="T53" fmla="*/ 326 h 728"/>
                <a:gd name="T54" fmla="*/ 710 w 726"/>
                <a:gd name="T55" fmla="*/ 256 h 728"/>
                <a:gd name="T56" fmla="*/ 682 w 726"/>
                <a:gd name="T57" fmla="*/ 190 h 728"/>
                <a:gd name="T58" fmla="*/ 644 w 726"/>
                <a:gd name="T59" fmla="*/ 132 h 728"/>
                <a:gd name="T60" fmla="*/ 594 w 726"/>
                <a:gd name="T61" fmla="*/ 82 h 728"/>
                <a:gd name="T62" fmla="*/ 536 w 726"/>
                <a:gd name="T63" fmla="*/ 44 h 728"/>
                <a:gd name="T64" fmla="*/ 470 w 726"/>
                <a:gd name="T65" fmla="*/ 16 h 728"/>
                <a:gd name="T66" fmla="*/ 400 w 726"/>
                <a:gd name="T67" fmla="*/ 2 h 728"/>
                <a:gd name="T68" fmla="*/ 362 w 726"/>
                <a:gd name="T69" fmla="*/ 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6" h="728">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2" y="190"/>
                  </a:lnTo>
                  <a:lnTo>
                    <a:pt x="28" y="222"/>
                  </a:lnTo>
                  <a:lnTo>
                    <a:pt x="16" y="256"/>
                  </a:lnTo>
                  <a:lnTo>
                    <a:pt x="6" y="290"/>
                  </a:lnTo>
                  <a:lnTo>
                    <a:pt x="0" y="326"/>
                  </a:lnTo>
                  <a:lnTo>
                    <a:pt x="0" y="364"/>
                  </a:lnTo>
                  <a:lnTo>
                    <a:pt x="0" y="364"/>
                  </a:lnTo>
                  <a:lnTo>
                    <a:pt x="0" y="400"/>
                  </a:lnTo>
                  <a:lnTo>
                    <a:pt x="6" y="436"/>
                  </a:lnTo>
                  <a:lnTo>
                    <a:pt x="16" y="472"/>
                  </a:lnTo>
                  <a:lnTo>
                    <a:pt x="28" y="506"/>
                  </a:lnTo>
                  <a:lnTo>
                    <a:pt x="42" y="536"/>
                  </a:lnTo>
                  <a:lnTo>
                    <a:pt x="62" y="566"/>
                  </a:lnTo>
                  <a:lnTo>
                    <a:pt x="82" y="594"/>
                  </a:lnTo>
                  <a:lnTo>
                    <a:pt x="106" y="620"/>
                  </a:lnTo>
                  <a:lnTo>
                    <a:pt x="132" y="644"/>
                  </a:lnTo>
                  <a:lnTo>
                    <a:pt x="160" y="666"/>
                  </a:lnTo>
                  <a:lnTo>
                    <a:pt x="190" y="684"/>
                  </a:lnTo>
                  <a:lnTo>
                    <a:pt x="222" y="698"/>
                  </a:lnTo>
                  <a:lnTo>
                    <a:pt x="254" y="710"/>
                  </a:lnTo>
                  <a:lnTo>
                    <a:pt x="290" y="720"/>
                  </a:lnTo>
                  <a:lnTo>
                    <a:pt x="326" y="726"/>
                  </a:lnTo>
                  <a:lnTo>
                    <a:pt x="362" y="728"/>
                  </a:lnTo>
                  <a:lnTo>
                    <a:pt x="362" y="728"/>
                  </a:lnTo>
                  <a:lnTo>
                    <a:pt x="400" y="726"/>
                  </a:lnTo>
                  <a:lnTo>
                    <a:pt x="436" y="720"/>
                  </a:lnTo>
                  <a:lnTo>
                    <a:pt x="470" y="710"/>
                  </a:lnTo>
                  <a:lnTo>
                    <a:pt x="504" y="698"/>
                  </a:lnTo>
                  <a:lnTo>
                    <a:pt x="536" y="684"/>
                  </a:lnTo>
                  <a:lnTo>
                    <a:pt x="566" y="666"/>
                  </a:lnTo>
                  <a:lnTo>
                    <a:pt x="594" y="644"/>
                  </a:lnTo>
                  <a:lnTo>
                    <a:pt x="620" y="620"/>
                  </a:lnTo>
                  <a:lnTo>
                    <a:pt x="644" y="594"/>
                  </a:lnTo>
                  <a:lnTo>
                    <a:pt x="664" y="566"/>
                  </a:lnTo>
                  <a:lnTo>
                    <a:pt x="682" y="536"/>
                  </a:lnTo>
                  <a:lnTo>
                    <a:pt x="698" y="506"/>
                  </a:lnTo>
                  <a:lnTo>
                    <a:pt x="710" y="472"/>
                  </a:lnTo>
                  <a:lnTo>
                    <a:pt x="720" y="436"/>
                  </a:lnTo>
                  <a:lnTo>
                    <a:pt x="724" y="400"/>
                  </a:lnTo>
                  <a:lnTo>
                    <a:pt x="726" y="364"/>
                  </a:lnTo>
                  <a:lnTo>
                    <a:pt x="726" y="364"/>
                  </a:lnTo>
                  <a:lnTo>
                    <a:pt x="724" y="326"/>
                  </a:lnTo>
                  <a:lnTo>
                    <a:pt x="720" y="290"/>
                  </a:lnTo>
                  <a:lnTo>
                    <a:pt x="710" y="256"/>
                  </a:lnTo>
                  <a:lnTo>
                    <a:pt x="698" y="222"/>
                  </a:lnTo>
                  <a:lnTo>
                    <a:pt x="682" y="190"/>
                  </a:lnTo>
                  <a:lnTo>
                    <a:pt x="664" y="160"/>
                  </a:lnTo>
                  <a:lnTo>
                    <a:pt x="644" y="132"/>
                  </a:lnTo>
                  <a:lnTo>
                    <a:pt x="620" y="106"/>
                  </a:lnTo>
                  <a:lnTo>
                    <a:pt x="594" y="82"/>
                  </a:lnTo>
                  <a:lnTo>
                    <a:pt x="566" y="62"/>
                  </a:lnTo>
                  <a:lnTo>
                    <a:pt x="536" y="44"/>
                  </a:lnTo>
                  <a:lnTo>
                    <a:pt x="504" y="28"/>
                  </a:lnTo>
                  <a:lnTo>
                    <a:pt x="470" y="16"/>
                  </a:lnTo>
                  <a:lnTo>
                    <a:pt x="436" y="8"/>
                  </a:lnTo>
                  <a:lnTo>
                    <a:pt x="400" y="2"/>
                  </a:lnTo>
                  <a:lnTo>
                    <a:pt x="362" y="0"/>
                  </a:lnTo>
                  <a:lnTo>
                    <a:pt x="36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26"/>
            <p:cNvSpPr>
              <a:spLocks/>
            </p:cNvSpPr>
            <p:nvPr/>
          </p:nvSpPr>
          <p:spPr bwMode="auto">
            <a:xfrm>
              <a:off x="873126" y="4860925"/>
              <a:ext cx="269876" cy="577850"/>
            </a:xfrm>
            <a:custGeom>
              <a:avLst/>
              <a:gdLst>
                <a:gd name="T0" fmla="*/ 36 w 170"/>
                <a:gd name="T1" fmla="*/ 364 h 364"/>
                <a:gd name="T2" fmla="*/ 112 w 170"/>
                <a:gd name="T3" fmla="*/ 364 h 364"/>
                <a:gd name="T4" fmla="*/ 112 w 170"/>
                <a:gd name="T5" fmla="*/ 182 h 364"/>
                <a:gd name="T6" fmla="*/ 162 w 170"/>
                <a:gd name="T7" fmla="*/ 182 h 364"/>
                <a:gd name="T8" fmla="*/ 170 w 170"/>
                <a:gd name="T9" fmla="*/ 118 h 364"/>
                <a:gd name="T10" fmla="*/ 112 w 170"/>
                <a:gd name="T11" fmla="*/ 118 h 364"/>
                <a:gd name="T12" fmla="*/ 112 w 170"/>
                <a:gd name="T13" fmla="*/ 80 h 364"/>
                <a:gd name="T14" fmla="*/ 112 w 170"/>
                <a:gd name="T15" fmla="*/ 80 h 364"/>
                <a:gd name="T16" fmla="*/ 114 w 170"/>
                <a:gd name="T17" fmla="*/ 70 h 364"/>
                <a:gd name="T18" fmla="*/ 118 w 170"/>
                <a:gd name="T19" fmla="*/ 66 h 364"/>
                <a:gd name="T20" fmla="*/ 122 w 170"/>
                <a:gd name="T21" fmla="*/ 62 h 364"/>
                <a:gd name="T22" fmla="*/ 128 w 170"/>
                <a:gd name="T23" fmla="*/ 62 h 364"/>
                <a:gd name="T24" fmla="*/ 168 w 170"/>
                <a:gd name="T25" fmla="*/ 62 h 364"/>
                <a:gd name="T26" fmla="*/ 168 w 170"/>
                <a:gd name="T27" fmla="*/ 0 h 364"/>
                <a:gd name="T28" fmla="*/ 112 w 170"/>
                <a:gd name="T29" fmla="*/ 0 h 364"/>
                <a:gd name="T30" fmla="*/ 112 w 170"/>
                <a:gd name="T31" fmla="*/ 0 h 364"/>
                <a:gd name="T32" fmla="*/ 92 w 170"/>
                <a:gd name="T33" fmla="*/ 2 h 364"/>
                <a:gd name="T34" fmla="*/ 74 w 170"/>
                <a:gd name="T35" fmla="*/ 8 h 364"/>
                <a:gd name="T36" fmla="*/ 62 w 170"/>
                <a:gd name="T37" fmla="*/ 16 h 364"/>
                <a:gd name="T38" fmla="*/ 52 w 170"/>
                <a:gd name="T39" fmla="*/ 26 h 364"/>
                <a:gd name="T40" fmla="*/ 44 w 170"/>
                <a:gd name="T41" fmla="*/ 38 h 364"/>
                <a:gd name="T42" fmla="*/ 40 w 170"/>
                <a:gd name="T43" fmla="*/ 52 h 364"/>
                <a:gd name="T44" fmla="*/ 36 w 170"/>
                <a:gd name="T45" fmla="*/ 64 h 364"/>
                <a:gd name="T46" fmla="*/ 36 w 170"/>
                <a:gd name="T47" fmla="*/ 76 h 364"/>
                <a:gd name="T48" fmla="*/ 36 w 170"/>
                <a:gd name="T49" fmla="*/ 118 h 364"/>
                <a:gd name="T50" fmla="*/ 0 w 170"/>
                <a:gd name="T51" fmla="*/ 118 h 364"/>
                <a:gd name="T52" fmla="*/ 0 w 170"/>
                <a:gd name="T53" fmla="*/ 182 h 364"/>
                <a:gd name="T54" fmla="*/ 36 w 170"/>
                <a:gd name="T55" fmla="*/ 182 h 364"/>
                <a:gd name="T56" fmla="*/ 36 w 170"/>
                <a:gd name="T57"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0" h="364">
                  <a:moveTo>
                    <a:pt x="36" y="364"/>
                  </a:moveTo>
                  <a:lnTo>
                    <a:pt x="112" y="364"/>
                  </a:lnTo>
                  <a:lnTo>
                    <a:pt x="112" y="182"/>
                  </a:lnTo>
                  <a:lnTo>
                    <a:pt x="162" y="182"/>
                  </a:lnTo>
                  <a:lnTo>
                    <a:pt x="170" y="118"/>
                  </a:lnTo>
                  <a:lnTo>
                    <a:pt x="112" y="118"/>
                  </a:lnTo>
                  <a:lnTo>
                    <a:pt x="112" y="80"/>
                  </a:lnTo>
                  <a:lnTo>
                    <a:pt x="112" y="80"/>
                  </a:lnTo>
                  <a:lnTo>
                    <a:pt x="114" y="70"/>
                  </a:lnTo>
                  <a:lnTo>
                    <a:pt x="118" y="66"/>
                  </a:lnTo>
                  <a:lnTo>
                    <a:pt x="122" y="62"/>
                  </a:lnTo>
                  <a:lnTo>
                    <a:pt x="128" y="62"/>
                  </a:lnTo>
                  <a:lnTo>
                    <a:pt x="168" y="62"/>
                  </a:lnTo>
                  <a:lnTo>
                    <a:pt x="168" y="0"/>
                  </a:lnTo>
                  <a:lnTo>
                    <a:pt x="112" y="0"/>
                  </a:lnTo>
                  <a:lnTo>
                    <a:pt x="112" y="0"/>
                  </a:lnTo>
                  <a:lnTo>
                    <a:pt x="92" y="2"/>
                  </a:lnTo>
                  <a:lnTo>
                    <a:pt x="74" y="8"/>
                  </a:lnTo>
                  <a:lnTo>
                    <a:pt x="62" y="16"/>
                  </a:lnTo>
                  <a:lnTo>
                    <a:pt x="52" y="26"/>
                  </a:lnTo>
                  <a:lnTo>
                    <a:pt x="44" y="38"/>
                  </a:lnTo>
                  <a:lnTo>
                    <a:pt x="40" y="52"/>
                  </a:lnTo>
                  <a:lnTo>
                    <a:pt x="36" y="64"/>
                  </a:lnTo>
                  <a:lnTo>
                    <a:pt x="36" y="76"/>
                  </a:lnTo>
                  <a:lnTo>
                    <a:pt x="36" y="118"/>
                  </a:lnTo>
                  <a:lnTo>
                    <a:pt x="0" y="118"/>
                  </a:lnTo>
                  <a:lnTo>
                    <a:pt x="0" y="182"/>
                  </a:lnTo>
                  <a:lnTo>
                    <a:pt x="36" y="182"/>
                  </a:lnTo>
                  <a:lnTo>
                    <a:pt x="36" y="36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7" name="Groupe 16"/>
          <p:cNvGrpSpPr/>
          <p:nvPr/>
        </p:nvGrpSpPr>
        <p:grpSpPr>
          <a:xfrm>
            <a:off x="4492366" y="3286904"/>
            <a:ext cx="237930" cy="238585"/>
            <a:chOff x="2627784" y="2022267"/>
            <a:chExt cx="502468" cy="503852"/>
          </a:xfrm>
        </p:grpSpPr>
        <p:sp>
          <p:nvSpPr>
            <p:cNvPr id="18" name="Freeform 25"/>
            <p:cNvSpPr>
              <a:spLocks/>
            </p:cNvSpPr>
            <p:nvPr/>
          </p:nvSpPr>
          <p:spPr bwMode="auto">
            <a:xfrm>
              <a:off x="2627784" y="2022267"/>
              <a:ext cx="502468" cy="503852"/>
            </a:xfrm>
            <a:custGeom>
              <a:avLst/>
              <a:gdLst>
                <a:gd name="T0" fmla="*/ 362 w 726"/>
                <a:gd name="T1" fmla="*/ 0 h 728"/>
                <a:gd name="T2" fmla="*/ 290 w 726"/>
                <a:gd name="T3" fmla="*/ 8 h 728"/>
                <a:gd name="T4" fmla="*/ 222 w 726"/>
                <a:gd name="T5" fmla="*/ 28 h 728"/>
                <a:gd name="T6" fmla="*/ 160 w 726"/>
                <a:gd name="T7" fmla="*/ 62 h 728"/>
                <a:gd name="T8" fmla="*/ 106 w 726"/>
                <a:gd name="T9" fmla="*/ 106 h 728"/>
                <a:gd name="T10" fmla="*/ 62 w 726"/>
                <a:gd name="T11" fmla="*/ 160 h 728"/>
                <a:gd name="T12" fmla="*/ 28 w 726"/>
                <a:gd name="T13" fmla="*/ 222 h 728"/>
                <a:gd name="T14" fmla="*/ 6 w 726"/>
                <a:gd name="T15" fmla="*/ 290 h 728"/>
                <a:gd name="T16" fmla="*/ 0 w 726"/>
                <a:gd name="T17" fmla="*/ 364 h 728"/>
                <a:gd name="T18" fmla="*/ 0 w 726"/>
                <a:gd name="T19" fmla="*/ 400 h 728"/>
                <a:gd name="T20" fmla="*/ 16 w 726"/>
                <a:gd name="T21" fmla="*/ 472 h 728"/>
                <a:gd name="T22" fmla="*/ 42 w 726"/>
                <a:gd name="T23" fmla="*/ 536 h 728"/>
                <a:gd name="T24" fmla="*/ 82 w 726"/>
                <a:gd name="T25" fmla="*/ 594 h 728"/>
                <a:gd name="T26" fmla="*/ 132 w 726"/>
                <a:gd name="T27" fmla="*/ 644 h 728"/>
                <a:gd name="T28" fmla="*/ 190 w 726"/>
                <a:gd name="T29" fmla="*/ 684 h 728"/>
                <a:gd name="T30" fmla="*/ 254 w 726"/>
                <a:gd name="T31" fmla="*/ 710 h 728"/>
                <a:gd name="T32" fmla="*/ 326 w 726"/>
                <a:gd name="T33" fmla="*/ 726 h 728"/>
                <a:gd name="T34" fmla="*/ 362 w 726"/>
                <a:gd name="T35" fmla="*/ 728 h 728"/>
                <a:gd name="T36" fmla="*/ 436 w 726"/>
                <a:gd name="T37" fmla="*/ 720 h 728"/>
                <a:gd name="T38" fmla="*/ 504 w 726"/>
                <a:gd name="T39" fmla="*/ 698 h 728"/>
                <a:gd name="T40" fmla="*/ 566 w 726"/>
                <a:gd name="T41" fmla="*/ 666 h 728"/>
                <a:gd name="T42" fmla="*/ 620 w 726"/>
                <a:gd name="T43" fmla="*/ 620 h 728"/>
                <a:gd name="T44" fmla="*/ 664 w 726"/>
                <a:gd name="T45" fmla="*/ 566 h 728"/>
                <a:gd name="T46" fmla="*/ 698 w 726"/>
                <a:gd name="T47" fmla="*/ 506 h 728"/>
                <a:gd name="T48" fmla="*/ 720 w 726"/>
                <a:gd name="T49" fmla="*/ 436 h 728"/>
                <a:gd name="T50" fmla="*/ 726 w 726"/>
                <a:gd name="T51" fmla="*/ 364 h 728"/>
                <a:gd name="T52" fmla="*/ 724 w 726"/>
                <a:gd name="T53" fmla="*/ 326 h 728"/>
                <a:gd name="T54" fmla="*/ 710 w 726"/>
                <a:gd name="T55" fmla="*/ 256 h 728"/>
                <a:gd name="T56" fmla="*/ 682 w 726"/>
                <a:gd name="T57" fmla="*/ 190 h 728"/>
                <a:gd name="T58" fmla="*/ 644 w 726"/>
                <a:gd name="T59" fmla="*/ 132 h 728"/>
                <a:gd name="T60" fmla="*/ 594 w 726"/>
                <a:gd name="T61" fmla="*/ 82 h 728"/>
                <a:gd name="T62" fmla="*/ 536 w 726"/>
                <a:gd name="T63" fmla="*/ 44 h 728"/>
                <a:gd name="T64" fmla="*/ 470 w 726"/>
                <a:gd name="T65" fmla="*/ 16 h 728"/>
                <a:gd name="T66" fmla="*/ 400 w 726"/>
                <a:gd name="T67" fmla="*/ 2 h 728"/>
                <a:gd name="T68" fmla="*/ 362 w 726"/>
                <a:gd name="T69" fmla="*/ 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6" h="728">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2" y="190"/>
                  </a:lnTo>
                  <a:lnTo>
                    <a:pt x="28" y="222"/>
                  </a:lnTo>
                  <a:lnTo>
                    <a:pt x="16" y="256"/>
                  </a:lnTo>
                  <a:lnTo>
                    <a:pt x="6" y="290"/>
                  </a:lnTo>
                  <a:lnTo>
                    <a:pt x="0" y="326"/>
                  </a:lnTo>
                  <a:lnTo>
                    <a:pt x="0" y="364"/>
                  </a:lnTo>
                  <a:lnTo>
                    <a:pt x="0" y="364"/>
                  </a:lnTo>
                  <a:lnTo>
                    <a:pt x="0" y="400"/>
                  </a:lnTo>
                  <a:lnTo>
                    <a:pt x="6" y="436"/>
                  </a:lnTo>
                  <a:lnTo>
                    <a:pt x="16" y="472"/>
                  </a:lnTo>
                  <a:lnTo>
                    <a:pt x="28" y="506"/>
                  </a:lnTo>
                  <a:lnTo>
                    <a:pt x="42" y="536"/>
                  </a:lnTo>
                  <a:lnTo>
                    <a:pt x="62" y="566"/>
                  </a:lnTo>
                  <a:lnTo>
                    <a:pt x="82" y="594"/>
                  </a:lnTo>
                  <a:lnTo>
                    <a:pt x="106" y="620"/>
                  </a:lnTo>
                  <a:lnTo>
                    <a:pt x="132" y="644"/>
                  </a:lnTo>
                  <a:lnTo>
                    <a:pt x="160" y="666"/>
                  </a:lnTo>
                  <a:lnTo>
                    <a:pt x="190" y="684"/>
                  </a:lnTo>
                  <a:lnTo>
                    <a:pt x="222" y="698"/>
                  </a:lnTo>
                  <a:lnTo>
                    <a:pt x="254" y="710"/>
                  </a:lnTo>
                  <a:lnTo>
                    <a:pt x="290" y="720"/>
                  </a:lnTo>
                  <a:lnTo>
                    <a:pt x="326" y="726"/>
                  </a:lnTo>
                  <a:lnTo>
                    <a:pt x="362" y="728"/>
                  </a:lnTo>
                  <a:lnTo>
                    <a:pt x="362" y="728"/>
                  </a:lnTo>
                  <a:lnTo>
                    <a:pt x="400" y="726"/>
                  </a:lnTo>
                  <a:lnTo>
                    <a:pt x="436" y="720"/>
                  </a:lnTo>
                  <a:lnTo>
                    <a:pt x="470" y="710"/>
                  </a:lnTo>
                  <a:lnTo>
                    <a:pt x="504" y="698"/>
                  </a:lnTo>
                  <a:lnTo>
                    <a:pt x="536" y="684"/>
                  </a:lnTo>
                  <a:lnTo>
                    <a:pt x="566" y="666"/>
                  </a:lnTo>
                  <a:lnTo>
                    <a:pt x="594" y="644"/>
                  </a:lnTo>
                  <a:lnTo>
                    <a:pt x="620" y="620"/>
                  </a:lnTo>
                  <a:lnTo>
                    <a:pt x="644" y="594"/>
                  </a:lnTo>
                  <a:lnTo>
                    <a:pt x="664" y="566"/>
                  </a:lnTo>
                  <a:lnTo>
                    <a:pt x="682" y="536"/>
                  </a:lnTo>
                  <a:lnTo>
                    <a:pt x="698" y="506"/>
                  </a:lnTo>
                  <a:lnTo>
                    <a:pt x="710" y="472"/>
                  </a:lnTo>
                  <a:lnTo>
                    <a:pt x="720" y="436"/>
                  </a:lnTo>
                  <a:lnTo>
                    <a:pt x="724" y="400"/>
                  </a:lnTo>
                  <a:lnTo>
                    <a:pt x="726" y="364"/>
                  </a:lnTo>
                  <a:lnTo>
                    <a:pt x="726" y="364"/>
                  </a:lnTo>
                  <a:lnTo>
                    <a:pt x="724" y="326"/>
                  </a:lnTo>
                  <a:lnTo>
                    <a:pt x="720" y="290"/>
                  </a:lnTo>
                  <a:lnTo>
                    <a:pt x="710" y="256"/>
                  </a:lnTo>
                  <a:lnTo>
                    <a:pt x="698" y="222"/>
                  </a:lnTo>
                  <a:lnTo>
                    <a:pt x="682" y="190"/>
                  </a:lnTo>
                  <a:lnTo>
                    <a:pt x="664" y="160"/>
                  </a:lnTo>
                  <a:lnTo>
                    <a:pt x="644" y="132"/>
                  </a:lnTo>
                  <a:lnTo>
                    <a:pt x="620" y="106"/>
                  </a:lnTo>
                  <a:lnTo>
                    <a:pt x="594" y="82"/>
                  </a:lnTo>
                  <a:lnTo>
                    <a:pt x="566" y="62"/>
                  </a:lnTo>
                  <a:lnTo>
                    <a:pt x="536" y="44"/>
                  </a:lnTo>
                  <a:lnTo>
                    <a:pt x="504" y="28"/>
                  </a:lnTo>
                  <a:lnTo>
                    <a:pt x="470" y="16"/>
                  </a:lnTo>
                  <a:lnTo>
                    <a:pt x="436" y="8"/>
                  </a:lnTo>
                  <a:lnTo>
                    <a:pt x="400" y="2"/>
                  </a:lnTo>
                  <a:lnTo>
                    <a:pt x="362" y="0"/>
                  </a:lnTo>
                  <a:lnTo>
                    <a:pt x="36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6"/>
            <p:cNvSpPr>
              <a:spLocks/>
            </p:cNvSpPr>
            <p:nvPr/>
          </p:nvSpPr>
          <p:spPr bwMode="auto">
            <a:xfrm>
              <a:off x="2823467" y="2144121"/>
              <a:ext cx="144459" cy="242463"/>
            </a:xfrm>
            <a:custGeom>
              <a:avLst/>
              <a:gdLst>
                <a:gd name="T0" fmla="*/ 16 w 510"/>
                <a:gd name="T1" fmla="*/ 736 h 856"/>
                <a:gd name="T2" fmla="*/ 16 w 510"/>
                <a:gd name="T3" fmla="*/ 736 h 856"/>
                <a:gd name="T4" fmla="*/ 26 w 510"/>
                <a:gd name="T5" fmla="*/ 736 h 856"/>
                <a:gd name="T6" fmla="*/ 26 w 510"/>
                <a:gd name="T7" fmla="*/ 736 h 856"/>
                <a:gd name="T8" fmla="*/ 32 w 510"/>
                <a:gd name="T9" fmla="*/ 736 h 856"/>
                <a:gd name="T10" fmla="*/ 36 w 510"/>
                <a:gd name="T11" fmla="*/ 734 h 856"/>
                <a:gd name="T12" fmla="*/ 42 w 510"/>
                <a:gd name="T13" fmla="*/ 730 h 856"/>
                <a:gd name="T14" fmla="*/ 46 w 510"/>
                <a:gd name="T15" fmla="*/ 726 h 856"/>
                <a:gd name="T16" fmla="*/ 164 w 510"/>
                <a:gd name="T17" fmla="*/ 558 h 856"/>
                <a:gd name="T18" fmla="*/ 272 w 510"/>
                <a:gd name="T19" fmla="*/ 828 h 856"/>
                <a:gd name="T20" fmla="*/ 272 w 510"/>
                <a:gd name="T21" fmla="*/ 828 h 856"/>
                <a:gd name="T22" fmla="*/ 280 w 510"/>
                <a:gd name="T23" fmla="*/ 840 h 856"/>
                <a:gd name="T24" fmla="*/ 290 w 510"/>
                <a:gd name="T25" fmla="*/ 848 h 856"/>
                <a:gd name="T26" fmla="*/ 302 w 510"/>
                <a:gd name="T27" fmla="*/ 854 h 856"/>
                <a:gd name="T28" fmla="*/ 314 w 510"/>
                <a:gd name="T29" fmla="*/ 856 h 856"/>
                <a:gd name="T30" fmla="*/ 314 w 510"/>
                <a:gd name="T31" fmla="*/ 856 h 856"/>
                <a:gd name="T32" fmla="*/ 324 w 510"/>
                <a:gd name="T33" fmla="*/ 854 h 856"/>
                <a:gd name="T34" fmla="*/ 334 w 510"/>
                <a:gd name="T35" fmla="*/ 852 h 856"/>
                <a:gd name="T36" fmla="*/ 382 w 510"/>
                <a:gd name="T37" fmla="*/ 830 h 856"/>
                <a:gd name="T38" fmla="*/ 382 w 510"/>
                <a:gd name="T39" fmla="*/ 830 h 856"/>
                <a:gd name="T40" fmla="*/ 390 w 510"/>
                <a:gd name="T41" fmla="*/ 824 h 856"/>
                <a:gd name="T42" fmla="*/ 398 w 510"/>
                <a:gd name="T43" fmla="*/ 818 h 856"/>
                <a:gd name="T44" fmla="*/ 404 w 510"/>
                <a:gd name="T45" fmla="*/ 812 h 856"/>
                <a:gd name="T46" fmla="*/ 408 w 510"/>
                <a:gd name="T47" fmla="*/ 804 h 856"/>
                <a:gd name="T48" fmla="*/ 408 w 510"/>
                <a:gd name="T49" fmla="*/ 804 h 856"/>
                <a:gd name="T50" fmla="*/ 410 w 510"/>
                <a:gd name="T51" fmla="*/ 794 h 856"/>
                <a:gd name="T52" fmla="*/ 410 w 510"/>
                <a:gd name="T53" fmla="*/ 786 h 856"/>
                <a:gd name="T54" fmla="*/ 410 w 510"/>
                <a:gd name="T55" fmla="*/ 776 h 856"/>
                <a:gd name="T56" fmla="*/ 406 w 510"/>
                <a:gd name="T57" fmla="*/ 768 h 856"/>
                <a:gd name="T58" fmla="*/ 302 w 510"/>
                <a:gd name="T59" fmla="*/ 524 h 856"/>
                <a:gd name="T60" fmla="*/ 484 w 510"/>
                <a:gd name="T61" fmla="*/ 524 h 856"/>
                <a:gd name="T62" fmla="*/ 484 w 510"/>
                <a:gd name="T63" fmla="*/ 524 h 856"/>
                <a:gd name="T64" fmla="*/ 492 w 510"/>
                <a:gd name="T65" fmla="*/ 524 h 856"/>
                <a:gd name="T66" fmla="*/ 498 w 510"/>
                <a:gd name="T67" fmla="*/ 520 h 856"/>
                <a:gd name="T68" fmla="*/ 504 w 510"/>
                <a:gd name="T69" fmla="*/ 516 h 856"/>
                <a:gd name="T70" fmla="*/ 508 w 510"/>
                <a:gd name="T71" fmla="*/ 508 h 856"/>
                <a:gd name="T72" fmla="*/ 508 w 510"/>
                <a:gd name="T73" fmla="*/ 508 h 856"/>
                <a:gd name="T74" fmla="*/ 510 w 510"/>
                <a:gd name="T75" fmla="*/ 502 h 856"/>
                <a:gd name="T76" fmla="*/ 510 w 510"/>
                <a:gd name="T77" fmla="*/ 494 h 856"/>
                <a:gd name="T78" fmla="*/ 508 w 510"/>
                <a:gd name="T79" fmla="*/ 486 h 856"/>
                <a:gd name="T80" fmla="*/ 504 w 510"/>
                <a:gd name="T81" fmla="*/ 480 h 856"/>
                <a:gd name="T82" fmla="*/ 44 w 510"/>
                <a:gd name="T83" fmla="*/ 8 h 856"/>
                <a:gd name="T84" fmla="*/ 44 w 510"/>
                <a:gd name="T85" fmla="*/ 8 h 856"/>
                <a:gd name="T86" fmla="*/ 38 w 510"/>
                <a:gd name="T87" fmla="*/ 4 h 856"/>
                <a:gd name="T88" fmla="*/ 30 w 510"/>
                <a:gd name="T89" fmla="*/ 0 h 856"/>
                <a:gd name="T90" fmla="*/ 24 w 510"/>
                <a:gd name="T91" fmla="*/ 0 h 856"/>
                <a:gd name="T92" fmla="*/ 16 w 510"/>
                <a:gd name="T93" fmla="*/ 2 h 856"/>
                <a:gd name="T94" fmla="*/ 16 w 510"/>
                <a:gd name="T95" fmla="*/ 2 h 856"/>
                <a:gd name="T96" fmla="*/ 8 w 510"/>
                <a:gd name="T97" fmla="*/ 6 h 856"/>
                <a:gd name="T98" fmla="*/ 4 w 510"/>
                <a:gd name="T99" fmla="*/ 12 h 856"/>
                <a:gd name="T100" fmla="*/ 0 w 510"/>
                <a:gd name="T101" fmla="*/ 18 h 856"/>
                <a:gd name="T102" fmla="*/ 0 w 510"/>
                <a:gd name="T103" fmla="*/ 26 h 856"/>
                <a:gd name="T104" fmla="*/ 0 w 510"/>
                <a:gd name="T105" fmla="*/ 710 h 856"/>
                <a:gd name="T106" fmla="*/ 0 w 510"/>
                <a:gd name="T107" fmla="*/ 710 h 856"/>
                <a:gd name="T108" fmla="*/ 0 w 510"/>
                <a:gd name="T109" fmla="*/ 718 h 856"/>
                <a:gd name="T110" fmla="*/ 4 w 510"/>
                <a:gd name="T111" fmla="*/ 726 h 856"/>
                <a:gd name="T112" fmla="*/ 10 w 510"/>
                <a:gd name="T113" fmla="*/ 732 h 856"/>
                <a:gd name="T114" fmla="*/ 16 w 510"/>
                <a:gd name="T115" fmla="*/ 736 h 856"/>
                <a:gd name="T116" fmla="*/ 16 w 510"/>
                <a:gd name="T117" fmla="*/ 73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0" h="856">
                  <a:moveTo>
                    <a:pt x="16" y="736"/>
                  </a:moveTo>
                  <a:lnTo>
                    <a:pt x="16" y="736"/>
                  </a:lnTo>
                  <a:lnTo>
                    <a:pt x="26" y="736"/>
                  </a:lnTo>
                  <a:lnTo>
                    <a:pt x="26" y="736"/>
                  </a:lnTo>
                  <a:lnTo>
                    <a:pt x="32" y="736"/>
                  </a:lnTo>
                  <a:lnTo>
                    <a:pt x="36" y="734"/>
                  </a:lnTo>
                  <a:lnTo>
                    <a:pt x="42" y="730"/>
                  </a:lnTo>
                  <a:lnTo>
                    <a:pt x="46" y="726"/>
                  </a:lnTo>
                  <a:lnTo>
                    <a:pt x="164" y="558"/>
                  </a:lnTo>
                  <a:lnTo>
                    <a:pt x="272" y="828"/>
                  </a:lnTo>
                  <a:lnTo>
                    <a:pt x="272" y="828"/>
                  </a:lnTo>
                  <a:lnTo>
                    <a:pt x="280" y="840"/>
                  </a:lnTo>
                  <a:lnTo>
                    <a:pt x="290" y="848"/>
                  </a:lnTo>
                  <a:lnTo>
                    <a:pt x="302" y="854"/>
                  </a:lnTo>
                  <a:lnTo>
                    <a:pt x="314" y="856"/>
                  </a:lnTo>
                  <a:lnTo>
                    <a:pt x="314" y="856"/>
                  </a:lnTo>
                  <a:lnTo>
                    <a:pt x="324" y="854"/>
                  </a:lnTo>
                  <a:lnTo>
                    <a:pt x="334" y="852"/>
                  </a:lnTo>
                  <a:lnTo>
                    <a:pt x="382" y="830"/>
                  </a:lnTo>
                  <a:lnTo>
                    <a:pt x="382" y="830"/>
                  </a:lnTo>
                  <a:lnTo>
                    <a:pt x="390" y="824"/>
                  </a:lnTo>
                  <a:lnTo>
                    <a:pt x="398" y="818"/>
                  </a:lnTo>
                  <a:lnTo>
                    <a:pt x="404" y="812"/>
                  </a:lnTo>
                  <a:lnTo>
                    <a:pt x="408" y="804"/>
                  </a:lnTo>
                  <a:lnTo>
                    <a:pt x="408" y="804"/>
                  </a:lnTo>
                  <a:lnTo>
                    <a:pt x="410" y="794"/>
                  </a:lnTo>
                  <a:lnTo>
                    <a:pt x="410" y="786"/>
                  </a:lnTo>
                  <a:lnTo>
                    <a:pt x="410" y="776"/>
                  </a:lnTo>
                  <a:lnTo>
                    <a:pt x="406" y="768"/>
                  </a:lnTo>
                  <a:lnTo>
                    <a:pt x="302" y="524"/>
                  </a:lnTo>
                  <a:lnTo>
                    <a:pt x="484" y="524"/>
                  </a:lnTo>
                  <a:lnTo>
                    <a:pt x="484" y="524"/>
                  </a:lnTo>
                  <a:lnTo>
                    <a:pt x="492" y="524"/>
                  </a:lnTo>
                  <a:lnTo>
                    <a:pt x="498" y="520"/>
                  </a:lnTo>
                  <a:lnTo>
                    <a:pt x="504" y="516"/>
                  </a:lnTo>
                  <a:lnTo>
                    <a:pt x="508" y="508"/>
                  </a:lnTo>
                  <a:lnTo>
                    <a:pt x="508" y="508"/>
                  </a:lnTo>
                  <a:lnTo>
                    <a:pt x="510" y="502"/>
                  </a:lnTo>
                  <a:lnTo>
                    <a:pt x="510" y="494"/>
                  </a:lnTo>
                  <a:lnTo>
                    <a:pt x="508" y="486"/>
                  </a:lnTo>
                  <a:lnTo>
                    <a:pt x="504" y="480"/>
                  </a:lnTo>
                  <a:lnTo>
                    <a:pt x="44" y="8"/>
                  </a:lnTo>
                  <a:lnTo>
                    <a:pt x="44" y="8"/>
                  </a:lnTo>
                  <a:lnTo>
                    <a:pt x="38" y="4"/>
                  </a:lnTo>
                  <a:lnTo>
                    <a:pt x="30" y="0"/>
                  </a:lnTo>
                  <a:lnTo>
                    <a:pt x="24" y="0"/>
                  </a:lnTo>
                  <a:lnTo>
                    <a:pt x="16" y="2"/>
                  </a:lnTo>
                  <a:lnTo>
                    <a:pt x="16" y="2"/>
                  </a:lnTo>
                  <a:lnTo>
                    <a:pt x="8" y="6"/>
                  </a:lnTo>
                  <a:lnTo>
                    <a:pt x="4" y="12"/>
                  </a:lnTo>
                  <a:lnTo>
                    <a:pt x="0" y="18"/>
                  </a:lnTo>
                  <a:lnTo>
                    <a:pt x="0" y="26"/>
                  </a:lnTo>
                  <a:lnTo>
                    <a:pt x="0" y="710"/>
                  </a:lnTo>
                  <a:lnTo>
                    <a:pt x="0" y="710"/>
                  </a:lnTo>
                  <a:lnTo>
                    <a:pt x="0" y="718"/>
                  </a:lnTo>
                  <a:lnTo>
                    <a:pt x="4" y="726"/>
                  </a:lnTo>
                  <a:lnTo>
                    <a:pt x="10" y="732"/>
                  </a:lnTo>
                  <a:lnTo>
                    <a:pt x="16" y="736"/>
                  </a:lnTo>
                  <a:lnTo>
                    <a:pt x="16" y="7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0" name="Groupe 19"/>
          <p:cNvGrpSpPr/>
          <p:nvPr/>
        </p:nvGrpSpPr>
        <p:grpSpPr>
          <a:xfrm>
            <a:off x="4504114" y="3632652"/>
            <a:ext cx="238585" cy="238585"/>
            <a:chOff x="2626195" y="3259009"/>
            <a:chExt cx="503852" cy="503852"/>
          </a:xfrm>
        </p:grpSpPr>
        <p:sp>
          <p:nvSpPr>
            <p:cNvPr id="21" name="Freeform 29"/>
            <p:cNvSpPr>
              <a:spLocks/>
            </p:cNvSpPr>
            <p:nvPr/>
          </p:nvSpPr>
          <p:spPr bwMode="auto">
            <a:xfrm>
              <a:off x="2626195" y="3259009"/>
              <a:ext cx="503852" cy="503852"/>
            </a:xfrm>
            <a:custGeom>
              <a:avLst/>
              <a:gdLst>
                <a:gd name="T0" fmla="*/ 364 w 728"/>
                <a:gd name="T1" fmla="*/ 0 h 728"/>
                <a:gd name="T2" fmla="*/ 290 w 728"/>
                <a:gd name="T3" fmla="*/ 8 h 728"/>
                <a:gd name="T4" fmla="*/ 222 w 728"/>
                <a:gd name="T5" fmla="*/ 28 h 728"/>
                <a:gd name="T6" fmla="*/ 160 w 728"/>
                <a:gd name="T7" fmla="*/ 62 h 728"/>
                <a:gd name="T8" fmla="*/ 106 w 728"/>
                <a:gd name="T9" fmla="*/ 106 h 728"/>
                <a:gd name="T10" fmla="*/ 62 w 728"/>
                <a:gd name="T11" fmla="*/ 160 h 728"/>
                <a:gd name="T12" fmla="*/ 28 w 728"/>
                <a:gd name="T13" fmla="*/ 222 h 728"/>
                <a:gd name="T14" fmla="*/ 8 w 728"/>
                <a:gd name="T15" fmla="*/ 290 h 728"/>
                <a:gd name="T16" fmla="*/ 0 w 728"/>
                <a:gd name="T17" fmla="*/ 364 h 728"/>
                <a:gd name="T18" fmla="*/ 2 w 728"/>
                <a:gd name="T19" fmla="*/ 400 h 728"/>
                <a:gd name="T20" fmla="*/ 16 w 728"/>
                <a:gd name="T21" fmla="*/ 472 h 728"/>
                <a:gd name="T22" fmla="*/ 44 w 728"/>
                <a:gd name="T23" fmla="*/ 536 h 728"/>
                <a:gd name="T24" fmla="*/ 82 w 728"/>
                <a:gd name="T25" fmla="*/ 594 h 728"/>
                <a:gd name="T26" fmla="*/ 132 w 728"/>
                <a:gd name="T27" fmla="*/ 644 h 728"/>
                <a:gd name="T28" fmla="*/ 190 w 728"/>
                <a:gd name="T29" fmla="*/ 684 h 728"/>
                <a:gd name="T30" fmla="*/ 256 w 728"/>
                <a:gd name="T31" fmla="*/ 710 h 728"/>
                <a:gd name="T32" fmla="*/ 326 w 728"/>
                <a:gd name="T33" fmla="*/ 726 h 728"/>
                <a:gd name="T34" fmla="*/ 364 w 728"/>
                <a:gd name="T35" fmla="*/ 728 h 728"/>
                <a:gd name="T36" fmla="*/ 436 w 728"/>
                <a:gd name="T37" fmla="*/ 720 h 728"/>
                <a:gd name="T38" fmla="*/ 504 w 728"/>
                <a:gd name="T39" fmla="*/ 698 h 728"/>
                <a:gd name="T40" fmla="*/ 566 w 728"/>
                <a:gd name="T41" fmla="*/ 666 h 728"/>
                <a:gd name="T42" fmla="*/ 620 w 728"/>
                <a:gd name="T43" fmla="*/ 620 h 728"/>
                <a:gd name="T44" fmla="*/ 664 w 728"/>
                <a:gd name="T45" fmla="*/ 566 h 728"/>
                <a:gd name="T46" fmla="*/ 698 w 728"/>
                <a:gd name="T47" fmla="*/ 506 h 728"/>
                <a:gd name="T48" fmla="*/ 720 w 728"/>
                <a:gd name="T49" fmla="*/ 436 h 728"/>
                <a:gd name="T50" fmla="*/ 728 w 728"/>
                <a:gd name="T51" fmla="*/ 364 h 728"/>
                <a:gd name="T52" fmla="*/ 726 w 728"/>
                <a:gd name="T53" fmla="*/ 326 h 728"/>
                <a:gd name="T54" fmla="*/ 710 w 728"/>
                <a:gd name="T55" fmla="*/ 256 h 728"/>
                <a:gd name="T56" fmla="*/ 684 w 728"/>
                <a:gd name="T57" fmla="*/ 190 h 728"/>
                <a:gd name="T58" fmla="*/ 644 w 728"/>
                <a:gd name="T59" fmla="*/ 132 h 728"/>
                <a:gd name="T60" fmla="*/ 594 w 728"/>
                <a:gd name="T61" fmla="*/ 82 h 728"/>
                <a:gd name="T62" fmla="*/ 536 w 728"/>
                <a:gd name="T63" fmla="*/ 44 h 728"/>
                <a:gd name="T64" fmla="*/ 472 w 728"/>
                <a:gd name="T65" fmla="*/ 16 h 728"/>
                <a:gd name="T66" fmla="*/ 400 w 728"/>
                <a:gd name="T67" fmla="*/ 2 h 728"/>
                <a:gd name="T68" fmla="*/ 364 w 728"/>
                <a:gd name="T69" fmla="*/ 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8" h="728">
                  <a:moveTo>
                    <a:pt x="364" y="0"/>
                  </a:moveTo>
                  <a:lnTo>
                    <a:pt x="364" y="0"/>
                  </a:lnTo>
                  <a:lnTo>
                    <a:pt x="326" y="2"/>
                  </a:lnTo>
                  <a:lnTo>
                    <a:pt x="290" y="8"/>
                  </a:lnTo>
                  <a:lnTo>
                    <a:pt x="256" y="16"/>
                  </a:lnTo>
                  <a:lnTo>
                    <a:pt x="222" y="28"/>
                  </a:lnTo>
                  <a:lnTo>
                    <a:pt x="190" y="44"/>
                  </a:lnTo>
                  <a:lnTo>
                    <a:pt x="160" y="62"/>
                  </a:lnTo>
                  <a:lnTo>
                    <a:pt x="132" y="82"/>
                  </a:lnTo>
                  <a:lnTo>
                    <a:pt x="106" y="106"/>
                  </a:lnTo>
                  <a:lnTo>
                    <a:pt x="82" y="132"/>
                  </a:lnTo>
                  <a:lnTo>
                    <a:pt x="62" y="160"/>
                  </a:lnTo>
                  <a:lnTo>
                    <a:pt x="44" y="190"/>
                  </a:lnTo>
                  <a:lnTo>
                    <a:pt x="28" y="222"/>
                  </a:lnTo>
                  <a:lnTo>
                    <a:pt x="16" y="256"/>
                  </a:lnTo>
                  <a:lnTo>
                    <a:pt x="8" y="290"/>
                  </a:lnTo>
                  <a:lnTo>
                    <a:pt x="2" y="326"/>
                  </a:lnTo>
                  <a:lnTo>
                    <a:pt x="0" y="364"/>
                  </a:lnTo>
                  <a:lnTo>
                    <a:pt x="0" y="364"/>
                  </a:lnTo>
                  <a:lnTo>
                    <a:pt x="2" y="400"/>
                  </a:lnTo>
                  <a:lnTo>
                    <a:pt x="8" y="436"/>
                  </a:lnTo>
                  <a:lnTo>
                    <a:pt x="16" y="472"/>
                  </a:lnTo>
                  <a:lnTo>
                    <a:pt x="28" y="506"/>
                  </a:lnTo>
                  <a:lnTo>
                    <a:pt x="44" y="536"/>
                  </a:lnTo>
                  <a:lnTo>
                    <a:pt x="62" y="566"/>
                  </a:lnTo>
                  <a:lnTo>
                    <a:pt x="82" y="594"/>
                  </a:lnTo>
                  <a:lnTo>
                    <a:pt x="106" y="620"/>
                  </a:lnTo>
                  <a:lnTo>
                    <a:pt x="132" y="644"/>
                  </a:lnTo>
                  <a:lnTo>
                    <a:pt x="160" y="666"/>
                  </a:lnTo>
                  <a:lnTo>
                    <a:pt x="190" y="684"/>
                  </a:lnTo>
                  <a:lnTo>
                    <a:pt x="222" y="698"/>
                  </a:lnTo>
                  <a:lnTo>
                    <a:pt x="256" y="710"/>
                  </a:lnTo>
                  <a:lnTo>
                    <a:pt x="290" y="720"/>
                  </a:lnTo>
                  <a:lnTo>
                    <a:pt x="326" y="726"/>
                  </a:lnTo>
                  <a:lnTo>
                    <a:pt x="364" y="728"/>
                  </a:lnTo>
                  <a:lnTo>
                    <a:pt x="364" y="728"/>
                  </a:lnTo>
                  <a:lnTo>
                    <a:pt x="400" y="726"/>
                  </a:lnTo>
                  <a:lnTo>
                    <a:pt x="436" y="720"/>
                  </a:lnTo>
                  <a:lnTo>
                    <a:pt x="472" y="710"/>
                  </a:lnTo>
                  <a:lnTo>
                    <a:pt x="504" y="698"/>
                  </a:lnTo>
                  <a:lnTo>
                    <a:pt x="536" y="684"/>
                  </a:lnTo>
                  <a:lnTo>
                    <a:pt x="566" y="666"/>
                  </a:lnTo>
                  <a:lnTo>
                    <a:pt x="594" y="644"/>
                  </a:lnTo>
                  <a:lnTo>
                    <a:pt x="620" y="620"/>
                  </a:lnTo>
                  <a:lnTo>
                    <a:pt x="644" y="594"/>
                  </a:lnTo>
                  <a:lnTo>
                    <a:pt x="664" y="566"/>
                  </a:lnTo>
                  <a:lnTo>
                    <a:pt x="684" y="536"/>
                  </a:lnTo>
                  <a:lnTo>
                    <a:pt x="698" y="506"/>
                  </a:lnTo>
                  <a:lnTo>
                    <a:pt x="710" y="472"/>
                  </a:lnTo>
                  <a:lnTo>
                    <a:pt x="720" y="436"/>
                  </a:lnTo>
                  <a:lnTo>
                    <a:pt x="726" y="400"/>
                  </a:lnTo>
                  <a:lnTo>
                    <a:pt x="728" y="364"/>
                  </a:lnTo>
                  <a:lnTo>
                    <a:pt x="728" y="364"/>
                  </a:lnTo>
                  <a:lnTo>
                    <a:pt x="726" y="326"/>
                  </a:lnTo>
                  <a:lnTo>
                    <a:pt x="720" y="290"/>
                  </a:lnTo>
                  <a:lnTo>
                    <a:pt x="710" y="256"/>
                  </a:lnTo>
                  <a:lnTo>
                    <a:pt x="698" y="222"/>
                  </a:lnTo>
                  <a:lnTo>
                    <a:pt x="684"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lnTo>
                    <a:pt x="364"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8"/>
            <p:cNvSpPr>
              <a:spLocks/>
            </p:cNvSpPr>
            <p:nvPr/>
          </p:nvSpPr>
          <p:spPr bwMode="auto">
            <a:xfrm>
              <a:off x="2747866" y="3425471"/>
              <a:ext cx="242222" cy="211384"/>
            </a:xfrm>
            <a:custGeom>
              <a:avLst/>
              <a:gdLst>
                <a:gd name="T0" fmla="*/ 514 w 864"/>
                <a:gd name="T1" fmla="*/ 194 h 754"/>
                <a:gd name="T2" fmla="*/ 560 w 864"/>
                <a:gd name="T3" fmla="*/ 184 h 754"/>
                <a:gd name="T4" fmla="*/ 594 w 864"/>
                <a:gd name="T5" fmla="*/ 196 h 754"/>
                <a:gd name="T6" fmla="*/ 614 w 864"/>
                <a:gd name="T7" fmla="*/ 226 h 754"/>
                <a:gd name="T8" fmla="*/ 616 w 864"/>
                <a:gd name="T9" fmla="*/ 270 h 754"/>
                <a:gd name="T10" fmla="*/ 598 w 864"/>
                <a:gd name="T11" fmla="*/ 322 h 754"/>
                <a:gd name="T12" fmla="*/ 544 w 864"/>
                <a:gd name="T13" fmla="*/ 412 h 754"/>
                <a:gd name="T14" fmla="*/ 498 w 864"/>
                <a:gd name="T15" fmla="*/ 466 h 754"/>
                <a:gd name="T16" fmla="*/ 476 w 864"/>
                <a:gd name="T17" fmla="*/ 478 h 754"/>
                <a:gd name="T18" fmla="*/ 468 w 864"/>
                <a:gd name="T19" fmla="*/ 474 h 754"/>
                <a:gd name="T20" fmla="*/ 442 w 864"/>
                <a:gd name="T21" fmla="*/ 432 h 754"/>
                <a:gd name="T22" fmla="*/ 406 w 864"/>
                <a:gd name="T23" fmla="*/ 304 h 754"/>
                <a:gd name="T24" fmla="*/ 388 w 864"/>
                <a:gd name="T25" fmla="*/ 206 h 754"/>
                <a:gd name="T26" fmla="*/ 360 w 864"/>
                <a:gd name="T27" fmla="*/ 82 h 754"/>
                <a:gd name="T28" fmla="*/ 328 w 864"/>
                <a:gd name="T29" fmla="*/ 28 h 754"/>
                <a:gd name="T30" fmla="*/ 298 w 864"/>
                <a:gd name="T31" fmla="*/ 10 h 754"/>
                <a:gd name="T32" fmla="*/ 270 w 864"/>
                <a:gd name="T33" fmla="*/ 6 h 754"/>
                <a:gd name="T34" fmla="*/ 238 w 864"/>
                <a:gd name="T35" fmla="*/ 14 h 754"/>
                <a:gd name="T36" fmla="*/ 172 w 864"/>
                <a:gd name="T37" fmla="*/ 48 h 754"/>
                <a:gd name="T38" fmla="*/ 88 w 864"/>
                <a:gd name="T39" fmla="*/ 114 h 754"/>
                <a:gd name="T40" fmla="*/ 0 w 864"/>
                <a:gd name="T41" fmla="*/ 206 h 754"/>
                <a:gd name="T42" fmla="*/ 48 w 864"/>
                <a:gd name="T43" fmla="*/ 242 h 754"/>
                <a:gd name="T44" fmla="*/ 92 w 864"/>
                <a:gd name="T45" fmla="*/ 220 h 754"/>
                <a:gd name="T46" fmla="*/ 122 w 864"/>
                <a:gd name="T47" fmla="*/ 216 h 754"/>
                <a:gd name="T48" fmla="*/ 132 w 864"/>
                <a:gd name="T49" fmla="*/ 222 h 754"/>
                <a:gd name="T50" fmla="*/ 162 w 864"/>
                <a:gd name="T51" fmla="*/ 294 h 754"/>
                <a:gd name="T52" fmla="*/ 266 w 864"/>
                <a:gd name="T53" fmla="*/ 624 h 754"/>
                <a:gd name="T54" fmla="*/ 292 w 864"/>
                <a:gd name="T55" fmla="*/ 680 h 754"/>
                <a:gd name="T56" fmla="*/ 338 w 864"/>
                <a:gd name="T57" fmla="*/ 730 h 754"/>
                <a:gd name="T58" fmla="*/ 376 w 864"/>
                <a:gd name="T59" fmla="*/ 750 h 754"/>
                <a:gd name="T60" fmla="*/ 416 w 864"/>
                <a:gd name="T61" fmla="*/ 754 h 754"/>
                <a:gd name="T62" fmla="*/ 462 w 864"/>
                <a:gd name="T63" fmla="*/ 736 h 754"/>
                <a:gd name="T64" fmla="*/ 552 w 864"/>
                <a:gd name="T65" fmla="*/ 666 h 754"/>
                <a:gd name="T66" fmla="*/ 642 w 864"/>
                <a:gd name="T67" fmla="*/ 576 h 754"/>
                <a:gd name="T68" fmla="*/ 734 w 864"/>
                <a:gd name="T69" fmla="*/ 462 h 754"/>
                <a:gd name="T70" fmla="*/ 812 w 864"/>
                <a:gd name="T71" fmla="*/ 328 h 754"/>
                <a:gd name="T72" fmla="*/ 856 w 864"/>
                <a:gd name="T73" fmla="*/ 206 h 754"/>
                <a:gd name="T74" fmla="*/ 864 w 864"/>
                <a:gd name="T75" fmla="*/ 156 h 754"/>
                <a:gd name="T76" fmla="*/ 860 w 864"/>
                <a:gd name="T77" fmla="*/ 94 h 754"/>
                <a:gd name="T78" fmla="*/ 840 w 864"/>
                <a:gd name="T79" fmla="*/ 48 h 754"/>
                <a:gd name="T80" fmla="*/ 806 w 864"/>
                <a:gd name="T81" fmla="*/ 18 h 754"/>
                <a:gd name="T82" fmla="*/ 762 w 864"/>
                <a:gd name="T83" fmla="*/ 2 h 754"/>
                <a:gd name="T84" fmla="*/ 712 w 864"/>
                <a:gd name="T85" fmla="*/ 2 h 754"/>
                <a:gd name="T86" fmla="*/ 660 w 864"/>
                <a:gd name="T87" fmla="*/ 14 h 754"/>
                <a:gd name="T88" fmla="*/ 608 w 864"/>
                <a:gd name="T89" fmla="*/ 38 h 754"/>
                <a:gd name="T90" fmla="*/ 562 w 864"/>
                <a:gd name="T91" fmla="*/ 76 h 754"/>
                <a:gd name="T92" fmla="*/ 526 w 864"/>
                <a:gd name="T93" fmla="*/ 122 h 754"/>
                <a:gd name="T94" fmla="*/ 502 w 864"/>
                <a:gd name="T95" fmla="*/ 182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4" h="754">
                  <a:moveTo>
                    <a:pt x="496" y="204"/>
                  </a:moveTo>
                  <a:lnTo>
                    <a:pt x="496" y="204"/>
                  </a:lnTo>
                  <a:lnTo>
                    <a:pt x="514" y="194"/>
                  </a:lnTo>
                  <a:lnTo>
                    <a:pt x="532" y="188"/>
                  </a:lnTo>
                  <a:lnTo>
                    <a:pt x="546" y="184"/>
                  </a:lnTo>
                  <a:lnTo>
                    <a:pt x="560" y="184"/>
                  </a:lnTo>
                  <a:lnTo>
                    <a:pt x="574" y="186"/>
                  </a:lnTo>
                  <a:lnTo>
                    <a:pt x="586" y="190"/>
                  </a:lnTo>
                  <a:lnTo>
                    <a:pt x="594" y="196"/>
                  </a:lnTo>
                  <a:lnTo>
                    <a:pt x="602" y="204"/>
                  </a:lnTo>
                  <a:lnTo>
                    <a:pt x="610" y="216"/>
                  </a:lnTo>
                  <a:lnTo>
                    <a:pt x="614" y="226"/>
                  </a:lnTo>
                  <a:lnTo>
                    <a:pt x="616" y="240"/>
                  </a:lnTo>
                  <a:lnTo>
                    <a:pt x="616" y="254"/>
                  </a:lnTo>
                  <a:lnTo>
                    <a:pt x="616" y="270"/>
                  </a:lnTo>
                  <a:lnTo>
                    <a:pt x="612" y="286"/>
                  </a:lnTo>
                  <a:lnTo>
                    <a:pt x="606" y="304"/>
                  </a:lnTo>
                  <a:lnTo>
                    <a:pt x="598" y="322"/>
                  </a:lnTo>
                  <a:lnTo>
                    <a:pt x="598" y="322"/>
                  </a:lnTo>
                  <a:lnTo>
                    <a:pt x="560" y="386"/>
                  </a:lnTo>
                  <a:lnTo>
                    <a:pt x="544" y="412"/>
                  </a:lnTo>
                  <a:lnTo>
                    <a:pt x="528" y="434"/>
                  </a:lnTo>
                  <a:lnTo>
                    <a:pt x="512" y="452"/>
                  </a:lnTo>
                  <a:lnTo>
                    <a:pt x="498" y="466"/>
                  </a:lnTo>
                  <a:lnTo>
                    <a:pt x="486" y="474"/>
                  </a:lnTo>
                  <a:lnTo>
                    <a:pt x="482" y="476"/>
                  </a:lnTo>
                  <a:lnTo>
                    <a:pt x="476" y="478"/>
                  </a:lnTo>
                  <a:lnTo>
                    <a:pt x="476" y="478"/>
                  </a:lnTo>
                  <a:lnTo>
                    <a:pt x="472" y="476"/>
                  </a:lnTo>
                  <a:lnTo>
                    <a:pt x="468" y="474"/>
                  </a:lnTo>
                  <a:lnTo>
                    <a:pt x="460" y="466"/>
                  </a:lnTo>
                  <a:lnTo>
                    <a:pt x="452" y="452"/>
                  </a:lnTo>
                  <a:lnTo>
                    <a:pt x="442" y="432"/>
                  </a:lnTo>
                  <a:lnTo>
                    <a:pt x="434" y="408"/>
                  </a:lnTo>
                  <a:lnTo>
                    <a:pt x="426" y="378"/>
                  </a:lnTo>
                  <a:lnTo>
                    <a:pt x="406" y="304"/>
                  </a:lnTo>
                  <a:lnTo>
                    <a:pt x="406" y="304"/>
                  </a:lnTo>
                  <a:lnTo>
                    <a:pt x="396" y="258"/>
                  </a:lnTo>
                  <a:lnTo>
                    <a:pt x="388" y="206"/>
                  </a:lnTo>
                  <a:lnTo>
                    <a:pt x="378" y="154"/>
                  </a:lnTo>
                  <a:lnTo>
                    <a:pt x="366" y="104"/>
                  </a:lnTo>
                  <a:lnTo>
                    <a:pt x="360" y="82"/>
                  </a:lnTo>
                  <a:lnTo>
                    <a:pt x="350" y="62"/>
                  </a:lnTo>
                  <a:lnTo>
                    <a:pt x="340" y="44"/>
                  </a:lnTo>
                  <a:lnTo>
                    <a:pt x="328" y="28"/>
                  </a:lnTo>
                  <a:lnTo>
                    <a:pt x="314" y="16"/>
                  </a:lnTo>
                  <a:lnTo>
                    <a:pt x="308" y="12"/>
                  </a:lnTo>
                  <a:lnTo>
                    <a:pt x="298" y="10"/>
                  </a:lnTo>
                  <a:lnTo>
                    <a:pt x="290" y="8"/>
                  </a:lnTo>
                  <a:lnTo>
                    <a:pt x="280" y="6"/>
                  </a:lnTo>
                  <a:lnTo>
                    <a:pt x="270" y="6"/>
                  </a:lnTo>
                  <a:lnTo>
                    <a:pt x="260" y="8"/>
                  </a:lnTo>
                  <a:lnTo>
                    <a:pt x="260" y="8"/>
                  </a:lnTo>
                  <a:lnTo>
                    <a:pt x="238" y="14"/>
                  </a:lnTo>
                  <a:lnTo>
                    <a:pt x="216" y="22"/>
                  </a:lnTo>
                  <a:lnTo>
                    <a:pt x="194" y="34"/>
                  </a:lnTo>
                  <a:lnTo>
                    <a:pt x="172" y="48"/>
                  </a:lnTo>
                  <a:lnTo>
                    <a:pt x="150" y="64"/>
                  </a:lnTo>
                  <a:lnTo>
                    <a:pt x="128" y="80"/>
                  </a:lnTo>
                  <a:lnTo>
                    <a:pt x="88" y="114"/>
                  </a:lnTo>
                  <a:lnTo>
                    <a:pt x="54" y="148"/>
                  </a:lnTo>
                  <a:lnTo>
                    <a:pt x="26" y="178"/>
                  </a:lnTo>
                  <a:lnTo>
                    <a:pt x="0" y="206"/>
                  </a:lnTo>
                  <a:lnTo>
                    <a:pt x="36" y="252"/>
                  </a:lnTo>
                  <a:lnTo>
                    <a:pt x="36" y="252"/>
                  </a:lnTo>
                  <a:lnTo>
                    <a:pt x="48" y="242"/>
                  </a:lnTo>
                  <a:lnTo>
                    <a:pt x="60" y="234"/>
                  </a:lnTo>
                  <a:lnTo>
                    <a:pt x="76" y="226"/>
                  </a:lnTo>
                  <a:lnTo>
                    <a:pt x="92" y="220"/>
                  </a:lnTo>
                  <a:lnTo>
                    <a:pt x="108" y="216"/>
                  </a:lnTo>
                  <a:lnTo>
                    <a:pt x="114" y="214"/>
                  </a:lnTo>
                  <a:lnTo>
                    <a:pt x="122" y="216"/>
                  </a:lnTo>
                  <a:lnTo>
                    <a:pt x="128" y="218"/>
                  </a:lnTo>
                  <a:lnTo>
                    <a:pt x="132" y="222"/>
                  </a:lnTo>
                  <a:lnTo>
                    <a:pt x="132" y="222"/>
                  </a:lnTo>
                  <a:lnTo>
                    <a:pt x="138" y="232"/>
                  </a:lnTo>
                  <a:lnTo>
                    <a:pt x="144" y="248"/>
                  </a:lnTo>
                  <a:lnTo>
                    <a:pt x="162" y="294"/>
                  </a:lnTo>
                  <a:lnTo>
                    <a:pt x="204" y="428"/>
                  </a:lnTo>
                  <a:lnTo>
                    <a:pt x="246" y="568"/>
                  </a:lnTo>
                  <a:lnTo>
                    <a:pt x="266" y="624"/>
                  </a:lnTo>
                  <a:lnTo>
                    <a:pt x="280" y="660"/>
                  </a:lnTo>
                  <a:lnTo>
                    <a:pt x="280" y="660"/>
                  </a:lnTo>
                  <a:lnTo>
                    <a:pt x="292" y="680"/>
                  </a:lnTo>
                  <a:lnTo>
                    <a:pt x="308" y="702"/>
                  </a:lnTo>
                  <a:lnTo>
                    <a:pt x="328" y="722"/>
                  </a:lnTo>
                  <a:lnTo>
                    <a:pt x="338" y="730"/>
                  </a:lnTo>
                  <a:lnTo>
                    <a:pt x="350" y="738"/>
                  </a:lnTo>
                  <a:lnTo>
                    <a:pt x="362" y="744"/>
                  </a:lnTo>
                  <a:lnTo>
                    <a:pt x="376" y="750"/>
                  </a:lnTo>
                  <a:lnTo>
                    <a:pt x="388" y="752"/>
                  </a:lnTo>
                  <a:lnTo>
                    <a:pt x="402" y="754"/>
                  </a:lnTo>
                  <a:lnTo>
                    <a:pt x="416" y="754"/>
                  </a:lnTo>
                  <a:lnTo>
                    <a:pt x="432" y="750"/>
                  </a:lnTo>
                  <a:lnTo>
                    <a:pt x="446" y="744"/>
                  </a:lnTo>
                  <a:lnTo>
                    <a:pt x="462" y="736"/>
                  </a:lnTo>
                  <a:lnTo>
                    <a:pt x="462" y="736"/>
                  </a:lnTo>
                  <a:lnTo>
                    <a:pt x="500" y="708"/>
                  </a:lnTo>
                  <a:lnTo>
                    <a:pt x="552" y="666"/>
                  </a:lnTo>
                  <a:lnTo>
                    <a:pt x="580" y="638"/>
                  </a:lnTo>
                  <a:lnTo>
                    <a:pt x="610" y="610"/>
                  </a:lnTo>
                  <a:lnTo>
                    <a:pt x="642" y="576"/>
                  </a:lnTo>
                  <a:lnTo>
                    <a:pt x="674" y="540"/>
                  </a:lnTo>
                  <a:lnTo>
                    <a:pt x="704" y="502"/>
                  </a:lnTo>
                  <a:lnTo>
                    <a:pt x="734" y="462"/>
                  </a:lnTo>
                  <a:lnTo>
                    <a:pt x="762" y="420"/>
                  </a:lnTo>
                  <a:lnTo>
                    <a:pt x="790" y="376"/>
                  </a:lnTo>
                  <a:lnTo>
                    <a:pt x="812" y="328"/>
                  </a:lnTo>
                  <a:lnTo>
                    <a:pt x="832" y="280"/>
                  </a:lnTo>
                  <a:lnTo>
                    <a:pt x="850" y="232"/>
                  </a:lnTo>
                  <a:lnTo>
                    <a:pt x="856" y="206"/>
                  </a:lnTo>
                  <a:lnTo>
                    <a:pt x="860" y="182"/>
                  </a:lnTo>
                  <a:lnTo>
                    <a:pt x="860" y="182"/>
                  </a:lnTo>
                  <a:lnTo>
                    <a:pt x="864" y="156"/>
                  </a:lnTo>
                  <a:lnTo>
                    <a:pt x="864" y="134"/>
                  </a:lnTo>
                  <a:lnTo>
                    <a:pt x="864" y="114"/>
                  </a:lnTo>
                  <a:lnTo>
                    <a:pt x="860" y="94"/>
                  </a:lnTo>
                  <a:lnTo>
                    <a:pt x="856" y="78"/>
                  </a:lnTo>
                  <a:lnTo>
                    <a:pt x="848" y="62"/>
                  </a:lnTo>
                  <a:lnTo>
                    <a:pt x="840" y="48"/>
                  </a:lnTo>
                  <a:lnTo>
                    <a:pt x="830" y="36"/>
                  </a:lnTo>
                  <a:lnTo>
                    <a:pt x="818" y="26"/>
                  </a:lnTo>
                  <a:lnTo>
                    <a:pt x="806" y="18"/>
                  </a:lnTo>
                  <a:lnTo>
                    <a:pt x="792" y="12"/>
                  </a:lnTo>
                  <a:lnTo>
                    <a:pt x="776" y="6"/>
                  </a:lnTo>
                  <a:lnTo>
                    <a:pt x="762" y="2"/>
                  </a:lnTo>
                  <a:lnTo>
                    <a:pt x="746" y="0"/>
                  </a:lnTo>
                  <a:lnTo>
                    <a:pt x="728" y="0"/>
                  </a:lnTo>
                  <a:lnTo>
                    <a:pt x="712" y="2"/>
                  </a:lnTo>
                  <a:lnTo>
                    <a:pt x="694" y="4"/>
                  </a:lnTo>
                  <a:lnTo>
                    <a:pt x="676" y="8"/>
                  </a:lnTo>
                  <a:lnTo>
                    <a:pt x="660" y="14"/>
                  </a:lnTo>
                  <a:lnTo>
                    <a:pt x="642" y="20"/>
                  </a:lnTo>
                  <a:lnTo>
                    <a:pt x="624" y="28"/>
                  </a:lnTo>
                  <a:lnTo>
                    <a:pt x="608" y="38"/>
                  </a:lnTo>
                  <a:lnTo>
                    <a:pt x="592" y="50"/>
                  </a:lnTo>
                  <a:lnTo>
                    <a:pt x="576" y="62"/>
                  </a:lnTo>
                  <a:lnTo>
                    <a:pt x="562" y="76"/>
                  </a:lnTo>
                  <a:lnTo>
                    <a:pt x="548" y="90"/>
                  </a:lnTo>
                  <a:lnTo>
                    <a:pt x="536" y="106"/>
                  </a:lnTo>
                  <a:lnTo>
                    <a:pt x="526" y="122"/>
                  </a:lnTo>
                  <a:lnTo>
                    <a:pt x="516" y="142"/>
                  </a:lnTo>
                  <a:lnTo>
                    <a:pt x="508" y="160"/>
                  </a:lnTo>
                  <a:lnTo>
                    <a:pt x="502" y="182"/>
                  </a:lnTo>
                  <a:lnTo>
                    <a:pt x="496" y="204"/>
                  </a:lnTo>
                  <a:lnTo>
                    <a:pt x="496" y="20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cxnSp>
        <p:nvCxnSpPr>
          <p:cNvPr id="23" name="Straight Connector 8"/>
          <p:cNvCxnSpPr/>
          <p:nvPr/>
        </p:nvCxnSpPr>
        <p:spPr>
          <a:xfrm>
            <a:off x="4475180" y="3182887"/>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4" name="Rectangle 23"/>
          <p:cNvSpPr/>
          <p:nvPr/>
        </p:nvSpPr>
        <p:spPr>
          <a:xfrm>
            <a:off x="4425738" y="2927119"/>
            <a:ext cx="4570380" cy="267990"/>
          </a:xfrm>
          <a:prstGeom prst="rect">
            <a:avLst/>
          </a:prstGeom>
          <a:ln>
            <a:noFill/>
          </a:ln>
        </p:spPr>
        <p:txBody>
          <a:bodyPr lIns="62197" tIns="31099" rIns="62197" bIns="31099">
            <a:spAutoFit/>
          </a:bodyPr>
          <a:lstStyle/>
          <a:p>
            <a:pPr algn="just" hangingPunct="0">
              <a:lnSpc>
                <a:spcPts val="1600"/>
              </a:lnSpc>
            </a:pPr>
            <a:r>
              <a:rPr lang="en-US" sz="1400" b="1" dirty="0"/>
              <a:t>RETROUVEZ-NOUS</a:t>
            </a:r>
          </a:p>
        </p:txBody>
      </p:sp>
      <p:sp>
        <p:nvSpPr>
          <p:cNvPr id="25" name="Rectangle 24"/>
          <p:cNvSpPr/>
          <p:nvPr/>
        </p:nvSpPr>
        <p:spPr>
          <a:xfrm>
            <a:off x="4698387" y="3257437"/>
            <a:ext cx="869149" cy="280077"/>
          </a:xfrm>
          <a:prstGeom prst="rect">
            <a:avLst/>
          </a:prstGeom>
        </p:spPr>
        <p:txBody>
          <a:bodyPr wrap="none">
            <a:spAutoFit/>
          </a:bodyPr>
          <a:lstStyle/>
          <a:p>
            <a:pPr>
              <a:lnSpc>
                <a:spcPts val="1600"/>
              </a:lnSpc>
            </a:pPr>
            <a:r>
              <a:rPr lang="en-US" sz="1000" dirty="0"/>
              <a:t>www.ipsos.fr</a:t>
            </a:r>
          </a:p>
        </p:txBody>
      </p:sp>
      <p:sp>
        <p:nvSpPr>
          <p:cNvPr id="26" name="Rectangle 25"/>
          <p:cNvSpPr/>
          <p:nvPr/>
        </p:nvSpPr>
        <p:spPr>
          <a:xfrm>
            <a:off x="6819623" y="3283085"/>
            <a:ext cx="1375698" cy="246221"/>
          </a:xfrm>
          <a:prstGeom prst="rect">
            <a:avLst/>
          </a:prstGeom>
        </p:spPr>
        <p:txBody>
          <a:bodyPr wrap="none">
            <a:spAutoFit/>
          </a:bodyPr>
          <a:lstStyle/>
          <a:p>
            <a:r>
              <a:rPr lang="fr-FR" sz="1000" dirty="0"/>
              <a:t>facebook.com/ipsos.fr </a:t>
            </a:r>
          </a:p>
        </p:txBody>
      </p:sp>
      <p:sp>
        <p:nvSpPr>
          <p:cNvPr id="27" name="Rectangle 26"/>
          <p:cNvSpPr/>
          <p:nvPr/>
        </p:nvSpPr>
        <p:spPr>
          <a:xfrm>
            <a:off x="6819623" y="3635490"/>
            <a:ext cx="946093" cy="246221"/>
          </a:xfrm>
          <a:prstGeom prst="rect">
            <a:avLst/>
          </a:prstGeom>
        </p:spPr>
        <p:txBody>
          <a:bodyPr wrap="none">
            <a:spAutoFit/>
          </a:bodyPr>
          <a:lstStyle/>
          <a:p>
            <a:r>
              <a:rPr lang="fr-FR" sz="1000" dirty="0"/>
              <a:t>@</a:t>
            </a:r>
            <a:r>
              <a:rPr lang="fr-FR" sz="1000" dirty="0" err="1"/>
              <a:t>IpsosFrance</a:t>
            </a:r>
            <a:endParaRPr lang="fr-FR" sz="1000" dirty="0"/>
          </a:p>
        </p:txBody>
      </p:sp>
      <p:sp>
        <p:nvSpPr>
          <p:cNvPr id="28" name="Rectangle 27"/>
          <p:cNvSpPr/>
          <p:nvPr/>
        </p:nvSpPr>
        <p:spPr>
          <a:xfrm>
            <a:off x="4698387" y="3638411"/>
            <a:ext cx="1103187" cy="246221"/>
          </a:xfrm>
          <a:prstGeom prst="rect">
            <a:avLst/>
          </a:prstGeom>
        </p:spPr>
        <p:txBody>
          <a:bodyPr wrap="none">
            <a:spAutoFit/>
          </a:bodyPr>
          <a:lstStyle/>
          <a:p>
            <a:r>
              <a:rPr lang="fr-FR" sz="1000" dirty="0"/>
              <a:t>vimeo.com/</a:t>
            </a:r>
            <a:r>
              <a:rPr lang="fr-FR" sz="1000" dirty="0" err="1"/>
              <a:t>ipsos</a:t>
            </a:r>
            <a:endParaRPr lang="fr-FR" sz="1000" dirty="0"/>
          </a:p>
        </p:txBody>
      </p:sp>
      <p:sp>
        <p:nvSpPr>
          <p:cNvPr id="29" name="Rectangle 28"/>
          <p:cNvSpPr/>
          <p:nvPr/>
        </p:nvSpPr>
        <p:spPr bwMode="ltGray">
          <a:xfrm>
            <a:off x="285327" y="349920"/>
            <a:ext cx="3608943" cy="2260843"/>
          </a:xfrm>
          <a:prstGeom prst="rect">
            <a:avLst/>
          </a:prstGeom>
          <a:ln>
            <a:noFill/>
          </a:ln>
        </p:spPr>
        <p:txBody>
          <a:bodyPr wrap="square" lIns="62197" tIns="31099" rIns="62197" bIns="31099">
            <a:spAutoFit/>
          </a:bodyPr>
          <a:lstStyle/>
          <a:p>
            <a:r>
              <a:rPr lang="fr-FR" sz="1400" b="1" dirty="0">
                <a:solidFill>
                  <a:schemeClr val="bg1"/>
                </a:solidFill>
              </a:rPr>
              <a:t>A PROPOS D’IPSOS</a:t>
            </a:r>
            <a:endParaRPr lang="fr-FR" sz="1400" dirty="0">
              <a:solidFill>
                <a:schemeClr val="bg1"/>
              </a:solidFill>
            </a:endParaRPr>
          </a:p>
          <a:p>
            <a:pPr algn="just" hangingPunct="0">
              <a:lnSpc>
                <a:spcPts val="1600"/>
              </a:lnSpc>
            </a:pPr>
            <a:endParaRPr lang="en-US" sz="1400" dirty="0">
              <a:solidFill>
                <a:schemeClr val="bg1"/>
              </a:solidFill>
            </a:endParaRPr>
          </a:p>
          <a:p>
            <a:pPr algn="just"/>
            <a:r>
              <a:rPr lang="fr-FR" sz="1050" dirty="0">
                <a:solidFill>
                  <a:schemeClr val="bg1"/>
                </a:solidFill>
              </a:rPr>
              <a:t>Ipsos est le troisième Groupe mondial des études. Avec une présence effective dans 88 pays, il emploie plus de 16 000 salariés et a la capacité de conduire des programmes de recherche dans plus de 100 pays. Créé en 1975, Ipsos est contrôlé et dirigé par des professionnels des études. Ils ont construit un groupe solide autour d’un positionnement unique de multi-spécialistes – Etudes sur les Médias et l’Expression des marques, Recherche Marketing, Etudes pour le Management de la Relation Clients / Employés, Opinion et recherche sociale, Recueil de données sur mobile, internet, face à face et téléphone, traitement et mise à disposition des résultats.</a:t>
            </a:r>
          </a:p>
        </p:txBody>
      </p:sp>
      <p:sp>
        <p:nvSpPr>
          <p:cNvPr id="30" name="Rectangle 29"/>
          <p:cNvSpPr/>
          <p:nvPr/>
        </p:nvSpPr>
        <p:spPr>
          <a:xfrm>
            <a:off x="4385051" y="349920"/>
            <a:ext cx="4570380" cy="1937678"/>
          </a:xfrm>
          <a:prstGeom prst="rect">
            <a:avLst/>
          </a:prstGeom>
          <a:ln>
            <a:noFill/>
          </a:ln>
        </p:spPr>
        <p:txBody>
          <a:bodyPr lIns="62197" tIns="31099" rIns="62197" bIns="31099">
            <a:spAutoFit/>
          </a:bodyPr>
          <a:lstStyle/>
          <a:p>
            <a:pPr algn="just" hangingPunct="0">
              <a:lnSpc>
                <a:spcPts val="1600"/>
              </a:lnSpc>
            </a:pPr>
            <a:r>
              <a:rPr lang="en-US" sz="1400" b="1" dirty="0"/>
              <a:t>GAME CHANGERS</a:t>
            </a:r>
          </a:p>
          <a:p>
            <a:pPr algn="just"/>
            <a:br>
              <a:rPr lang="en-US" sz="1400" b="1" dirty="0"/>
            </a:br>
            <a:r>
              <a:rPr lang="fr-FR" sz="1050" dirty="0"/>
              <a:t>Chez Ipsos, nous sommes passionnément curieux des individus, des marchés, des marques et de la société.</a:t>
            </a:r>
          </a:p>
          <a:p>
            <a:pPr algn="just"/>
            <a:endParaRPr lang="fr-FR" sz="1050" dirty="0"/>
          </a:p>
          <a:p>
            <a:pPr algn="just"/>
            <a:r>
              <a:rPr lang="fr-FR" sz="1050" dirty="0"/>
              <a:t>Nous aidons nos clients à naviguer plus vite et plus aisément dans un monde en profonde mutation.</a:t>
            </a:r>
          </a:p>
          <a:p>
            <a:pPr algn="just"/>
            <a:r>
              <a:rPr lang="fr-FR" sz="1050" dirty="0"/>
              <a:t>Nous leur apportons l’inspiration nécessaire à la prise de décisions stratégiques.</a:t>
            </a:r>
          </a:p>
          <a:p>
            <a:pPr algn="just"/>
            <a:endParaRPr lang="fr-FR" sz="1050" dirty="0"/>
          </a:p>
          <a:p>
            <a:pPr algn="just"/>
            <a:r>
              <a:rPr lang="fr-FR" sz="1050" dirty="0"/>
              <a:t>Nous leur délivrons sécurité, rapidité, simplicité et substance.</a:t>
            </a:r>
          </a:p>
          <a:p>
            <a:pPr algn="just"/>
            <a:r>
              <a:rPr lang="fr-FR" sz="1050" dirty="0"/>
              <a:t>Nous sommes des Game </a:t>
            </a:r>
            <a:r>
              <a:rPr lang="fr-FR" sz="1050" dirty="0" err="1"/>
              <a:t>Changers</a:t>
            </a:r>
            <a:r>
              <a:rPr lang="fr-FR" sz="1050" dirty="0"/>
              <a:t>.</a:t>
            </a:r>
            <a:endParaRPr lang="en-US" sz="900" dirty="0"/>
          </a:p>
        </p:txBody>
      </p:sp>
      <p:cxnSp>
        <p:nvCxnSpPr>
          <p:cNvPr id="31" name="Straight Connector 7"/>
          <p:cNvCxnSpPr/>
          <p:nvPr/>
        </p:nvCxnSpPr>
        <p:spPr bwMode="ltGray">
          <a:xfrm>
            <a:off x="344244" y="612787"/>
            <a:ext cx="335638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32" name="Straight Connector 8"/>
          <p:cNvCxnSpPr/>
          <p:nvPr/>
        </p:nvCxnSpPr>
        <p:spPr>
          <a:xfrm>
            <a:off x="4475180" y="612787"/>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36" name="Rectangle 35"/>
          <p:cNvSpPr/>
          <p:nvPr/>
        </p:nvSpPr>
        <p:spPr>
          <a:xfrm>
            <a:off x="294920" y="4032683"/>
            <a:ext cx="3598280" cy="555248"/>
          </a:xfrm>
          <a:prstGeom prst="rect">
            <a:avLst/>
          </a:prstGeom>
          <a:ln>
            <a:noFill/>
          </a:ln>
        </p:spPr>
        <p:txBody>
          <a:bodyPr wrap="square" lIns="62197" tIns="31099" rIns="62197" bIns="31099">
            <a:noAutofit/>
          </a:bodyPr>
          <a:lstStyle/>
          <a:p>
            <a:r>
              <a:rPr lang="en-US" sz="700" u="sng" dirty="0">
                <a:solidFill>
                  <a:schemeClr val="bg1"/>
                </a:solidFill>
              </a:rPr>
              <a:t>Ad hoc studies</a:t>
            </a:r>
            <a:endParaRPr lang="en-US" sz="700" dirty="0">
              <a:solidFill>
                <a:schemeClr val="bg1"/>
              </a:solidFill>
            </a:endParaRPr>
          </a:p>
          <a:p>
            <a:r>
              <a:rPr lang="en-US" sz="700" dirty="0">
                <a:solidFill>
                  <a:schemeClr val="bg1"/>
                </a:solidFill>
              </a:rPr>
              <a:t>© 2020 Ipsos. </a:t>
            </a:r>
            <a:r>
              <a:rPr lang="en-GB" sz="700" dirty="0">
                <a:solidFill>
                  <a:schemeClr val="bg1"/>
                </a:solidFill>
              </a:rPr>
              <a:t>ALL RIGHTS RESERVED.</a:t>
            </a:r>
            <a:br>
              <a:rPr lang="en-GB" sz="700" dirty="0">
                <a:solidFill>
                  <a:schemeClr val="bg1"/>
                </a:solidFill>
                <a:latin typeface="+mj-lt"/>
                <a:cs typeface="Helvetica" pitchFamily="34" charset="0"/>
              </a:rPr>
            </a:br>
            <a:r>
              <a:rPr lang="en-GB" sz="600" i="1" dirty="0">
                <a:solidFill>
                  <a:schemeClr val="bg1"/>
                </a:solidFill>
              </a:rPr>
              <a:t>This document constitutes the sole and exclusive property of Ipsos. Ipsos retains all copyrights and other rights over, without limitation, Ipsos' trademarks, technologies, methodologies, analyses and know how included or arising out of this document. The addressee of this document undertakes to maintain it confidential and not to disclose all or part of its content to any third party without the prior written consent of Ipsos.</a:t>
            </a:r>
            <a:endParaRPr lang="fr-FR" sz="600" dirty="0">
              <a:solidFill>
                <a:schemeClr val="bg1"/>
              </a:solidFill>
            </a:endParaRPr>
          </a:p>
          <a:p>
            <a:endParaRPr lang="en-GB" sz="700" dirty="0">
              <a:solidFill>
                <a:schemeClr val="bg1"/>
              </a:solidFill>
              <a:latin typeface="+mj-lt"/>
              <a:cs typeface="Helvetica" pitchFamily="34" charset="0"/>
            </a:endParaRPr>
          </a:p>
        </p:txBody>
      </p:sp>
      <p:sp>
        <p:nvSpPr>
          <p:cNvPr id="37" name="Rectangle 36"/>
          <p:cNvSpPr/>
          <p:nvPr/>
        </p:nvSpPr>
        <p:spPr>
          <a:xfrm>
            <a:off x="294920" y="2702189"/>
            <a:ext cx="3405710" cy="555248"/>
          </a:xfrm>
          <a:prstGeom prst="rect">
            <a:avLst/>
          </a:prstGeom>
          <a:ln>
            <a:noFill/>
          </a:ln>
        </p:spPr>
        <p:txBody>
          <a:bodyPr wrap="square" lIns="62197" tIns="31099" rIns="62197" bIns="31099">
            <a:noAutofit/>
          </a:bodyPr>
          <a:lstStyle/>
          <a:p>
            <a:r>
              <a:rPr lang="en-US" sz="800" dirty="0">
                <a:solidFill>
                  <a:schemeClr val="bg1"/>
                </a:solidFill>
              </a:rPr>
              <a:t>Ipsos is listed on </a:t>
            </a:r>
            <a:r>
              <a:rPr lang="en-US" sz="800" dirty="0" err="1">
                <a:solidFill>
                  <a:schemeClr val="bg1"/>
                </a:solidFill>
              </a:rPr>
              <a:t>Eurolist</a:t>
            </a:r>
            <a:r>
              <a:rPr lang="en-US" sz="800" dirty="0">
                <a:solidFill>
                  <a:schemeClr val="bg1"/>
                </a:solidFill>
              </a:rPr>
              <a:t> - NYSE-Euronext.  The company is part of the SBF 120 and the Mid-60 index and is eligible for the Deferred Settlement Service (SRD).</a:t>
            </a:r>
            <a:br>
              <a:rPr lang="en-US" sz="800" dirty="0">
                <a:solidFill>
                  <a:schemeClr val="bg1"/>
                </a:solidFill>
              </a:rPr>
            </a:br>
            <a:r>
              <a:rPr lang="fr-FR" sz="800" dirty="0">
                <a:solidFill>
                  <a:schemeClr val="bg1"/>
                </a:solidFill>
              </a:rPr>
              <a:t>ISIN code FR0000073298, Reuters ISOS.PA, Bloomberg IPS:FP</a:t>
            </a:r>
            <a:br>
              <a:rPr lang="fr-FR" sz="800" dirty="0">
                <a:solidFill>
                  <a:schemeClr val="bg1"/>
                </a:solidFill>
              </a:rPr>
            </a:br>
            <a:r>
              <a:rPr lang="fr-FR" sz="800" dirty="0">
                <a:solidFill>
                  <a:schemeClr val="bg1"/>
                </a:solidFill>
              </a:rPr>
              <a:t>www.ipsos.com</a:t>
            </a:r>
          </a:p>
          <a:p>
            <a:endParaRPr lang="en-GB" sz="100" dirty="0">
              <a:solidFill>
                <a:schemeClr val="bg1"/>
              </a:solidFill>
              <a:latin typeface="+mj-lt"/>
              <a:cs typeface="Helvetica" pitchFamily="34" charset="0"/>
            </a:endParaRPr>
          </a:p>
        </p:txBody>
      </p:sp>
    </p:spTree>
    <p:extLst>
      <p:ext uri="{BB962C8B-B14F-4D97-AF65-F5344CB8AC3E}">
        <p14:creationId xmlns:p14="http://schemas.microsoft.com/office/powerpoint/2010/main" val="133703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Graphique 43">
            <a:extLst>
              <a:ext uri="{FF2B5EF4-FFF2-40B4-BE49-F238E27FC236}">
                <a16:creationId xmlns:a16="http://schemas.microsoft.com/office/drawing/2014/main" id="{48DD925C-1709-45EB-88DF-92855297D936}"/>
              </a:ext>
            </a:extLst>
          </p:cNvPr>
          <p:cNvGraphicFramePr/>
          <p:nvPr>
            <p:extLst>
              <p:ext uri="{D42A27DB-BD31-4B8C-83A1-F6EECF244321}">
                <p14:modId xmlns:p14="http://schemas.microsoft.com/office/powerpoint/2010/main" val="1945041816"/>
              </p:ext>
            </p:extLst>
          </p:nvPr>
        </p:nvGraphicFramePr>
        <p:xfrm>
          <a:off x="776256" y="1001543"/>
          <a:ext cx="3376410" cy="3069545"/>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3321933" y="428576"/>
            <a:ext cx="5822067"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Diriez-vous que vous êtes aujourd’hui tout à fait, plutôt, plutôt pas ou pas du tout satisfait de votre métier ? </a:t>
            </a: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3181048" y="808484"/>
            <a:ext cx="5863080"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338554"/>
          </a:xfrm>
          <a:prstGeom prst="rect">
            <a:avLst/>
          </a:prstGeom>
          <a:solidFill>
            <a:schemeClr val="tx2"/>
          </a:solidFill>
        </p:spPr>
        <p:txBody>
          <a:bodyPr wrap="square">
            <a:spAutoFit/>
          </a:bodyPr>
          <a:lstStyle/>
          <a:p>
            <a:r>
              <a:rPr lang="fr-FR" sz="1600" b="1" dirty="0">
                <a:solidFill>
                  <a:schemeClr val="bg1"/>
                </a:solidFill>
                <a:latin typeface="+mj-lt"/>
              </a:rPr>
              <a:t>Les personnels de l’éducation nationale sont majoritairement satisfaits de leur métier</a:t>
            </a:r>
          </a:p>
        </p:txBody>
      </p:sp>
      <p:sp>
        <p:nvSpPr>
          <p:cNvPr id="69" name="Rectangle 68">
            <a:extLst>
              <a:ext uri="{FF2B5EF4-FFF2-40B4-BE49-F238E27FC236}">
                <a16:creationId xmlns:a16="http://schemas.microsoft.com/office/drawing/2014/main" id="{1E4DC2B6-312A-4DC7-AACD-0986A2E94A7C}"/>
              </a:ext>
            </a:extLst>
          </p:cNvPr>
          <p:cNvSpPr/>
          <p:nvPr/>
        </p:nvSpPr>
        <p:spPr>
          <a:xfrm>
            <a:off x="3429869" y="1679891"/>
            <a:ext cx="1275337" cy="37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009900"/>
                </a:solidFill>
              </a:rPr>
              <a:t>% Satisfait 71</a:t>
            </a:r>
          </a:p>
        </p:txBody>
      </p:sp>
      <p:sp>
        <p:nvSpPr>
          <p:cNvPr id="70" name="Rectangle 69">
            <a:extLst>
              <a:ext uri="{FF2B5EF4-FFF2-40B4-BE49-F238E27FC236}">
                <a16:creationId xmlns:a16="http://schemas.microsoft.com/office/drawing/2014/main" id="{FBD54327-7B42-4BD5-8865-2E931E19093D}"/>
              </a:ext>
            </a:extLst>
          </p:cNvPr>
          <p:cNvSpPr/>
          <p:nvPr/>
        </p:nvSpPr>
        <p:spPr>
          <a:xfrm>
            <a:off x="248011" y="1202120"/>
            <a:ext cx="1275337" cy="671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C00000"/>
                </a:solidFill>
              </a:rPr>
              <a:t>% Pas satisfait 29</a:t>
            </a:r>
            <a:endParaRPr lang="fr-FR" sz="1400" i="1" cap="small" dirty="0">
              <a:solidFill>
                <a:srgbClr val="C00000"/>
              </a:solidFill>
            </a:endParaRP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2740904924"/>
              </p:ext>
            </p:extLst>
          </p:nvPr>
        </p:nvGraphicFramePr>
        <p:xfrm>
          <a:off x="518" y="4348477"/>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Tout à fait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pas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Pas du tout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39" name="ZoneTexte 38">
            <a:extLst>
              <a:ext uri="{FF2B5EF4-FFF2-40B4-BE49-F238E27FC236}">
                <a16:creationId xmlns:a16="http://schemas.microsoft.com/office/drawing/2014/main" id="{3F12F70D-AFF7-4F57-A16C-3CF228E89620}"/>
              </a:ext>
            </a:extLst>
          </p:cNvPr>
          <p:cNvSpPr txBox="1"/>
          <p:nvPr/>
        </p:nvSpPr>
        <p:spPr>
          <a:xfrm>
            <a:off x="1730714" y="2558354"/>
            <a:ext cx="1376397" cy="400110"/>
          </a:xfrm>
          <a:prstGeom prst="rect">
            <a:avLst/>
          </a:prstGeom>
          <a:noFill/>
        </p:spPr>
        <p:txBody>
          <a:bodyPr wrap="square" rtlCol="0">
            <a:spAutoFit/>
          </a:bodyPr>
          <a:lstStyle/>
          <a:p>
            <a:pPr algn="ctr"/>
            <a:r>
              <a:rPr lang="fr-FR" sz="1000" b="1" dirty="0">
                <a:solidFill>
                  <a:schemeClr val="tx2">
                    <a:lumMod val="60000"/>
                    <a:lumOff val="40000"/>
                  </a:schemeClr>
                </a:solidFill>
              </a:rPr>
              <a:t>Personnels de l’éducation nationale</a:t>
            </a:r>
          </a:p>
        </p:txBody>
      </p:sp>
      <p:grpSp>
        <p:nvGrpSpPr>
          <p:cNvPr id="60" name="Group 133">
            <a:extLst>
              <a:ext uri="{FF2B5EF4-FFF2-40B4-BE49-F238E27FC236}">
                <a16:creationId xmlns:a16="http://schemas.microsoft.com/office/drawing/2014/main" id="{9399CB83-D335-417E-8494-87D027C11C54}"/>
              </a:ext>
            </a:extLst>
          </p:cNvPr>
          <p:cNvGrpSpPr>
            <a:grpSpLocks noChangeAspect="1"/>
          </p:cNvGrpSpPr>
          <p:nvPr/>
        </p:nvGrpSpPr>
        <p:grpSpPr>
          <a:xfrm>
            <a:off x="2038573" y="2021085"/>
            <a:ext cx="701364" cy="536439"/>
            <a:chOff x="2691656" y="1556792"/>
            <a:chExt cx="1621008" cy="1239832"/>
          </a:xfrm>
          <a:solidFill>
            <a:schemeClr val="tx2">
              <a:lumMod val="60000"/>
              <a:lumOff val="40000"/>
            </a:schemeClr>
          </a:solidFill>
        </p:grpSpPr>
        <p:sp>
          <p:nvSpPr>
            <p:cNvPr id="61" name="Freeform 6">
              <a:extLst>
                <a:ext uri="{FF2B5EF4-FFF2-40B4-BE49-F238E27FC236}">
                  <a16:creationId xmlns:a16="http://schemas.microsoft.com/office/drawing/2014/main" id="{F5E02AD4-CDF0-4007-93DB-B78C9291B815}"/>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7">
              <a:extLst>
                <a:ext uri="{FF2B5EF4-FFF2-40B4-BE49-F238E27FC236}">
                  <a16:creationId xmlns:a16="http://schemas.microsoft.com/office/drawing/2014/main" id="{74E4E59D-D0AF-4AF8-962A-9BEFE83AA76C}"/>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8">
              <a:extLst>
                <a:ext uri="{FF2B5EF4-FFF2-40B4-BE49-F238E27FC236}">
                  <a16:creationId xmlns:a16="http://schemas.microsoft.com/office/drawing/2014/main" id="{E169EEE1-CFB3-4A08-9EF9-45F4D424F536}"/>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55" name="Graphique 54">
            <a:extLst>
              <a:ext uri="{FF2B5EF4-FFF2-40B4-BE49-F238E27FC236}">
                <a16:creationId xmlns:a16="http://schemas.microsoft.com/office/drawing/2014/main" id="{FDC77534-C5D9-4FAD-A2C2-9008679A326B}"/>
              </a:ext>
            </a:extLst>
          </p:cNvPr>
          <p:cNvGraphicFramePr/>
          <p:nvPr>
            <p:extLst>
              <p:ext uri="{D42A27DB-BD31-4B8C-83A1-F6EECF244321}">
                <p14:modId xmlns:p14="http://schemas.microsoft.com/office/powerpoint/2010/main" val="3508343277"/>
              </p:ext>
            </p:extLst>
          </p:nvPr>
        </p:nvGraphicFramePr>
        <p:xfrm>
          <a:off x="5641589" y="1778825"/>
          <a:ext cx="2776834" cy="1764182"/>
        </p:xfrm>
        <a:graphic>
          <a:graphicData uri="http://schemas.openxmlformats.org/drawingml/2006/chart">
            <c:chart xmlns:c="http://schemas.openxmlformats.org/drawingml/2006/chart" xmlns:r="http://schemas.openxmlformats.org/officeDocument/2006/relationships" r:id="rId3"/>
          </a:graphicData>
        </a:graphic>
      </p:graphicFrame>
      <p:sp>
        <p:nvSpPr>
          <p:cNvPr id="34" name="ZoneTexte 33">
            <a:extLst>
              <a:ext uri="{FF2B5EF4-FFF2-40B4-BE49-F238E27FC236}">
                <a16:creationId xmlns:a16="http://schemas.microsoft.com/office/drawing/2014/main" id="{84064EA3-36A5-499F-B6F2-CC6FC5A0B653}"/>
              </a:ext>
            </a:extLst>
          </p:cNvPr>
          <p:cNvSpPr txBox="1"/>
          <p:nvPr/>
        </p:nvSpPr>
        <p:spPr>
          <a:xfrm>
            <a:off x="4622679" y="2059032"/>
            <a:ext cx="1795733" cy="307777"/>
          </a:xfrm>
          <a:prstGeom prst="rect">
            <a:avLst/>
          </a:prstGeom>
          <a:noFill/>
        </p:spPr>
        <p:txBody>
          <a:bodyPr wrap="square" rtlCol="0">
            <a:spAutoFit/>
          </a:bodyPr>
          <a:lstStyle/>
          <a:p>
            <a:pPr algn="r"/>
            <a:r>
              <a:rPr lang="fr-FR" sz="1400" i="1" dirty="0">
                <a:solidFill>
                  <a:schemeClr val="tx2"/>
                </a:solidFill>
              </a:rPr>
              <a:t>Dont enseignants</a:t>
            </a:r>
          </a:p>
        </p:txBody>
      </p:sp>
      <p:sp>
        <p:nvSpPr>
          <p:cNvPr id="35" name="ZoneTexte 34">
            <a:extLst>
              <a:ext uri="{FF2B5EF4-FFF2-40B4-BE49-F238E27FC236}">
                <a16:creationId xmlns:a16="http://schemas.microsoft.com/office/drawing/2014/main" id="{2F6F449B-0D72-4958-A84C-EB55779A1875}"/>
              </a:ext>
            </a:extLst>
          </p:cNvPr>
          <p:cNvSpPr txBox="1"/>
          <p:nvPr/>
        </p:nvSpPr>
        <p:spPr>
          <a:xfrm>
            <a:off x="4622679" y="2913213"/>
            <a:ext cx="1795733" cy="307777"/>
          </a:xfrm>
          <a:prstGeom prst="rect">
            <a:avLst/>
          </a:prstGeom>
          <a:noFill/>
        </p:spPr>
        <p:txBody>
          <a:bodyPr wrap="square" rtlCol="0">
            <a:spAutoFit/>
          </a:bodyPr>
          <a:lstStyle/>
          <a:p>
            <a:pPr algn="r"/>
            <a:r>
              <a:rPr lang="fr-FR" sz="1400" i="1" dirty="0">
                <a:solidFill>
                  <a:schemeClr val="tx2"/>
                </a:solidFill>
              </a:rPr>
              <a:t>Dont non enseignants</a:t>
            </a:r>
          </a:p>
        </p:txBody>
      </p:sp>
      <p:sp>
        <p:nvSpPr>
          <p:cNvPr id="20" name="Espace réservé du pied de page 2">
            <a:extLst>
              <a:ext uri="{FF2B5EF4-FFF2-40B4-BE49-F238E27FC236}">
                <a16:creationId xmlns:a16="http://schemas.microsoft.com/office/drawing/2014/main" id="{09DDF699-6A79-42A0-9B5B-C9BB5CE21026}"/>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i="1" dirty="0">
                <a:solidFill>
                  <a:schemeClr val="bg2"/>
                </a:solidFill>
              </a:rPr>
              <a:t>©</a:t>
            </a:r>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a:p>
            <a:endParaRPr lang="fr-FR" sz="800" i="1" dirty="0">
              <a:solidFill>
                <a:schemeClr val="bg2"/>
              </a:solidFill>
            </a:endParaRPr>
          </a:p>
        </p:txBody>
      </p:sp>
      <p:graphicFrame>
        <p:nvGraphicFramePr>
          <p:cNvPr id="19" name="Tableau 18">
            <a:extLst>
              <a:ext uri="{FF2B5EF4-FFF2-40B4-BE49-F238E27FC236}">
                <a16:creationId xmlns:a16="http://schemas.microsoft.com/office/drawing/2014/main" id="{CCDB871A-713D-4CAF-A9C1-F26EA337A4D8}"/>
              </a:ext>
            </a:extLst>
          </p:cNvPr>
          <p:cNvGraphicFramePr>
            <a:graphicFrameLocks noGrp="1"/>
          </p:cNvGraphicFramePr>
          <p:nvPr>
            <p:extLst>
              <p:ext uri="{D42A27DB-BD31-4B8C-83A1-F6EECF244321}">
                <p14:modId xmlns:p14="http://schemas.microsoft.com/office/powerpoint/2010/main" val="1013458390"/>
              </p:ext>
            </p:extLst>
          </p:nvPr>
        </p:nvGraphicFramePr>
        <p:xfrm>
          <a:off x="8291177" y="1181955"/>
          <a:ext cx="900000" cy="2361054"/>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1022899611"/>
                    </a:ext>
                  </a:extLst>
                </a:gridCol>
              </a:tblGrid>
              <a:tr h="579710">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satisfait</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250041"/>
                  </a:ext>
                </a:extLst>
              </a:tr>
              <a:tr h="890672">
                <a:tc>
                  <a:txBody>
                    <a:bodyPr/>
                    <a:lstStyle/>
                    <a:p>
                      <a:pPr algn="ctr" fontAlgn="ctr"/>
                      <a:r>
                        <a:rPr lang="fr-FR" sz="1400" b="1" i="0" u="none" strike="noStrike" dirty="0">
                          <a:solidFill>
                            <a:srgbClr val="009900"/>
                          </a:solidFill>
                          <a:effectLst/>
                          <a:latin typeface="Calibri" panose="020F0502020204030204" pitchFamily="34" charset="0"/>
                        </a:rPr>
                        <a:t>69</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935159"/>
                  </a:ext>
                </a:extLst>
              </a:tr>
              <a:tr h="890672">
                <a:tc>
                  <a:txBody>
                    <a:bodyPr/>
                    <a:lstStyle/>
                    <a:p>
                      <a:pPr algn="ctr" fontAlgn="ctr"/>
                      <a:r>
                        <a:rPr lang="fr-FR" sz="1400" b="1" i="0" u="none" strike="noStrike" dirty="0">
                          <a:solidFill>
                            <a:srgbClr val="009900"/>
                          </a:solidFill>
                          <a:effectLst/>
                          <a:latin typeface="Calibri" panose="020F0502020204030204" pitchFamily="34" charset="0"/>
                        </a:rPr>
                        <a:t>83</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1841441"/>
                  </a:ext>
                </a:extLst>
              </a:tr>
            </a:tbl>
          </a:graphicData>
        </a:graphic>
      </p:graphicFrame>
      <p:sp>
        <p:nvSpPr>
          <p:cNvPr id="2" name="ZoneTexte 1">
            <a:extLst>
              <a:ext uri="{FF2B5EF4-FFF2-40B4-BE49-F238E27FC236}">
                <a16:creationId xmlns:a16="http://schemas.microsoft.com/office/drawing/2014/main" id="{0F65C7DA-7E96-4E85-A96E-A56FBEAF52D7}"/>
              </a:ext>
            </a:extLst>
          </p:cNvPr>
          <p:cNvSpPr txBox="1"/>
          <p:nvPr/>
        </p:nvSpPr>
        <p:spPr>
          <a:xfrm>
            <a:off x="6389339" y="2588504"/>
            <a:ext cx="3018921" cy="169277"/>
          </a:xfrm>
          <a:prstGeom prst="rect">
            <a:avLst/>
          </a:prstGeom>
        </p:spPr>
        <p:txBody>
          <a:bodyPr vert="horz" wrap="square" lIns="0" tIns="0" rIns="0" bIns="0" rtlCol="0">
            <a:spAutoFit/>
          </a:bodyPr>
          <a:lstStyle/>
          <a:p>
            <a:pPr marL="4763"/>
            <a:r>
              <a:rPr lang="fr-FR" sz="1100" i="1" dirty="0">
                <a:solidFill>
                  <a:srgbClr val="009900"/>
                </a:solidFill>
              </a:rPr>
              <a:t>31% des – de 30 ans; 25% des agrégés</a:t>
            </a:r>
          </a:p>
        </p:txBody>
      </p:sp>
      <p:cxnSp>
        <p:nvCxnSpPr>
          <p:cNvPr id="4" name="Connecteur droit avec flèche 3">
            <a:extLst>
              <a:ext uri="{FF2B5EF4-FFF2-40B4-BE49-F238E27FC236}">
                <a16:creationId xmlns:a16="http://schemas.microsoft.com/office/drawing/2014/main" id="{91008213-9DCE-41B5-8DA1-E7409B412F82}"/>
              </a:ext>
            </a:extLst>
          </p:cNvPr>
          <p:cNvCxnSpPr>
            <a:cxnSpLocks/>
          </p:cNvCxnSpPr>
          <p:nvPr/>
        </p:nvCxnSpPr>
        <p:spPr>
          <a:xfrm flipV="1">
            <a:off x="6501284" y="2461846"/>
            <a:ext cx="0" cy="96508"/>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1594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3">
            <a:extLst>
              <a:ext uri="{FF2B5EF4-FFF2-40B4-BE49-F238E27FC236}">
                <a16:creationId xmlns:a16="http://schemas.microsoft.com/office/drawing/2014/main" id="{A7F4B809-D17A-41C9-A058-512B0E97112C}"/>
              </a:ext>
            </a:extLst>
          </p:cNvPr>
          <p:cNvGraphicFramePr>
            <a:graphicFrameLocks noGrp="1"/>
          </p:cNvGraphicFramePr>
          <p:nvPr>
            <p:extLst>
              <p:ext uri="{D42A27DB-BD31-4B8C-83A1-F6EECF244321}">
                <p14:modId xmlns:p14="http://schemas.microsoft.com/office/powerpoint/2010/main" val="1835024974"/>
              </p:ext>
            </p:extLst>
          </p:nvPr>
        </p:nvGraphicFramePr>
        <p:xfrm>
          <a:off x="414450" y="1463835"/>
          <a:ext cx="2749081" cy="1734708"/>
        </p:xfrm>
        <a:graphic>
          <a:graphicData uri="http://schemas.openxmlformats.org/drawingml/2006/table">
            <a:tbl>
              <a:tblPr firstRow="1" bandRow="1">
                <a:tableStyleId>{5C22544A-7EE6-4342-B048-85BDC9FD1C3A}</a:tableStyleId>
              </a:tblPr>
              <a:tblGrid>
                <a:gridCol w="2749081">
                  <a:extLst>
                    <a:ext uri="{9D8B030D-6E8A-4147-A177-3AD203B41FA5}">
                      <a16:colId xmlns:a16="http://schemas.microsoft.com/office/drawing/2014/main" val="1129364756"/>
                    </a:ext>
                  </a:extLst>
                </a:gridCol>
              </a:tblGrid>
              <a:tr h="578236">
                <a:tc>
                  <a:txBody>
                    <a:bodyPr/>
                    <a:lstStyle/>
                    <a:p>
                      <a:pPr algn="r"/>
                      <a:r>
                        <a:rPr lang="fr-FR" sz="1200" dirty="0">
                          <a:solidFill>
                            <a:schemeClr val="tx2">
                              <a:lumMod val="60000"/>
                              <a:lumOff val="40000"/>
                            </a:schemeClr>
                          </a:solidFill>
                        </a:rPr>
                        <a:t>Personnels de l’éducation nationale</a:t>
                      </a:r>
                    </a:p>
                  </a:txBody>
                  <a:tcPr>
                    <a:noFill/>
                  </a:tcPr>
                </a:tc>
                <a:extLst>
                  <a:ext uri="{0D108BD9-81ED-4DB2-BD59-A6C34878D82A}">
                    <a16:rowId xmlns:a16="http://schemas.microsoft.com/office/drawing/2014/main" val="30532422"/>
                  </a:ext>
                </a:extLst>
              </a:tr>
              <a:tr h="578236">
                <a:tc>
                  <a:txBody>
                    <a:bodyPr/>
                    <a:lstStyle/>
                    <a:p>
                      <a:pPr algn="r"/>
                      <a:r>
                        <a:rPr lang="fr-FR" sz="1200" i="1" dirty="0">
                          <a:solidFill>
                            <a:schemeClr val="tx2"/>
                          </a:solidFill>
                        </a:rPr>
                        <a:t>Dont enseignants</a:t>
                      </a:r>
                    </a:p>
                  </a:txBody>
                  <a:tcPr>
                    <a:noFill/>
                  </a:tcPr>
                </a:tc>
                <a:extLst>
                  <a:ext uri="{0D108BD9-81ED-4DB2-BD59-A6C34878D82A}">
                    <a16:rowId xmlns:a16="http://schemas.microsoft.com/office/drawing/2014/main" val="3031213943"/>
                  </a:ext>
                </a:extLst>
              </a:tr>
              <a:tr h="578236">
                <a:tc>
                  <a:txBody>
                    <a:bodyPr/>
                    <a:lstStyle/>
                    <a:p>
                      <a:pPr algn="r"/>
                      <a:r>
                        <a:rPr lang="fr-FR" sz="1200" i="1" dirty="0">
                          <a:solidFill>
                            <a:schemeClr val="tx2"/>
                          </a:solidFill>
                        </a:rPr>
                        <a:t>Dont non enseignants</a:t>
                      </a:r>
                    </a:p>
                  </a:txBody>
                  <a:tcPr>
                    <a:noFill/>
                  </a:tcPr>
                </a:tc>
                <a:extLst>
                  <a:ext uri="{0D108BD9-81ED-4DB2-BD59-A6C34878D82A}">
                    <a16:rowId xmlns:a16="http://schemas.microsoft.com/office/drawing/2014/main" val="3230302559"/>
                  </a:ext>
                </a:extLst>
              </a:tr>
            </a:tbl>
          </a:graphicData>
        </a:graphic>
      </p:graphicFrame>
      <p:graphicFrame>
        <p:nvGraphicFramePr>
          <p:cNvPr id="100" name="Graphique 99">
            <a:extLst>
              <a:ext uri="{FF2B5EF4-FFF2-40B4-BE49-F238E27FC236}">
                <a16:creationId xmlns:a16="http://schemas.microsoft.com/office/drawing/2014/main" id="{F0296468-A55E-420B-903E-87BC6E7EE370}"/>
              </a:ext>
            </a:extLst>
          </p:cNvPr>
          <p:cNvGraphicFramePr/>
          <p:nvPr>
            <p:extLst>
              <p:ext uri="{D42A27DB-BD31-4B8C-83A1-F6EECF244321}">
                <p14:modId xmlns:p14="http://schemas.microsoft.com/office/powerpoint/2010/main" val="1928328916"/>
              </p:ext>
            </p:extLst>
          </p:nvPr>
        </p:nvGraphicFramePr>
        <p:xfrm>
          <a:off x="2212262" y="1312172"/>
          <a:ext cx="3568661" cy="2854750"/>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4571481" y="588123"/>
            <a:ext cx="4572001"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Diriez-vous que le système éducatif français fonctionne plutôt bien ou plutôt mal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4331368" y="956791"/>
            <a:ext cx="4679258"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id="{AB26EB44-C6AB-45F8-82E3-CA22153B1832}"/>
              </a:ext>
            </a:extLst>
          </p:cNvPr>
          <p:cNvSpPr/>
          <p:nvPr/>
        </p:nvSpPr>
        <p:spPr>
          <a:xfrm>
            <a:off x="84451" y="74983"/>
            <a:ext cx="8884938" cy="584775"/>
          </a:xfrm>
          <a:prstGeom prst="rect">
            <a:avLst/>
          </a:prstGeom>
          <a:solidFill>
            <a:schemeClr val="tx2"/>
          </a:solidFill>
        </p:spPr>
        <p:txBody>
          <a:bodyPr wrap="square">
            <a:spAutoFit/>
          </a:bodyPr>
          <a:lstStyle/>
          <a:p>
            <a:r>
              <a:rPr lang="fr-FR" sz="1600" b="1" dirty="0">
                <a:solidFill>
                  <a:schemeClr val="bg1"/>
                </a:solidFill>
                <a:latin typeface="+mj-lt"/>
              </a:rPr>
              <a:t>Mais une courte majorité d’entre eux considère que le système éducatif français fonctionne plutôt mal, en particulier les enseignants.</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2898255273"/>
              </p:ext>
            </p:extLst>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Très bien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bien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mal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Très mal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66" name="ZoneTexte 65">
            <a:extLst>
              <a:ext uri="{FF2B5EF4-FFF2-40B4-BE49-F238E27FC236}">
                <a16:creationId xmlns:a16="http://schemas.microsoft.com/office/drawing/2014/main" id="{E2FA9BC7-5896-449E-99DA-4BFB10BFEC87}"/>
              </a:ext>
            </a:extLst>
          </p:cNvPr>
          <p:cNvSpPr txBox="1"/>
          <p:nvPr/>
        </p:nvSpPr>
        <p:spPr>
          <a:xfrm>
            <a:off x="1563259" y="3766279"/>
            <a:ext cx="1648396" cy="276999"/>
          </a:xfrm>
          <a:prstGeom prst="rect">
            <a:avLst/>
          </a:prstGeom>
          <a:noFill/>
        </p:spPr>
        <p:txBody>
          <a:bodyPr wrap="square" rtlCol="0">
            <a:spAutoFit/>
          </a:bodyPr>
          <a:lstStyle/>
          <a:p>
            <a:pPr algn="r"/>
            <a:r>
              <a:rPr lang="fr-FR" sz="1200" b="1" dirty="0">
                <a:solidFill>
                  <a:srgbClr val="00B0F0"/>
                </a:solidFill>
              </a:rPr>
              <a:t>Parents d’élèves</a:t>
            </a:r>
          </a:p>
        </p:txBody>
      </p:sp>
      <p:grpSp>
        <p:nvGrpSpPr>
          <p:cNvPr id="75" name="Group 132">
            <a:extLst>
              <a:ext uri="{FF2B5EF4-FFF2-40B4-BE49-F238E27FC236}">
                <a16:creationId xmlns:a16="http://schemas.microsoft.com/office/drawing/2014/main" id="{D7AA660D-5E0B-469B-9327-6C2A0879F413}"/>
              </a:ext>
            </a:extLst>
          </p:cNvPr>
          <p:cNvGrpSpPr>
            <a:grpSpLocks noChangeAspect="1"/>
          </p:cNvGrpSpPr>
          <p:nvPr/>
        </p:nvGrpSpPr>
        <p:grpSpPr>
          <a:xfrm>
            <a:off x="1410658" y="3517663"/>
            <a:ext cx="546446" cy="558793"/>
            <a:chOff x="3280193" y="4293099"/>
            <a:chExt cx="1760227" cy="1800000"/>
          </a:xfrm>
          <a:solidFill>
            <a:srgbClr val="00B0F0"/>
          </a:solidFill>
        </p:grpSpPr>
        <p:sp>
          <p:nvSpPr>
            <p:cNvPr id="80" name="Freeform 8">
              <a:extLst>
                <a:ext uri="{FF2B5EF4-FFF2-40B4-BE49-F238E27FC236}">
                  <a16:creationId xmlns:a16="http://schemas.microsoft.com/office/drawing/2014/main" id="{A6BD96DE-3AA7-4E84-B739-5AE150912C51}"/>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9">
              <a:extLst>
                <a:ext uri="{FF2B5EF4-FFF2-40B4-BE49-F238E27FC236}">
                  <a16:creationId xmlns:a16="http://schemas.microsoft.com/office/drawing/2014/main" id="{44DEFD7D-67FE-4C77-8AFA-E116E5D6329B}"/>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0">
              <a:extLst>
                <a:ext uri="{FF2B5EF4-FFF2-40B4-BE49-F238E27FC236}">
                  <a16:creationId xmlns:a16="http://schemas.microsoft.com/office/drawing/2014/main" id="{22E6E886-85EC-41CC-833C-6EA65884047E}"/>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1">
              <a:extLst>
                <a:ext uri="{FF2B5EF4-FFF2-40B4-BE49-F238E27FC236}">
                  <a16:creationId xmlns:a16="http://schemas.microsoft.com/office/drawing/2014/main" id="{8459B39F-49CD-49AC-A809-1571A3349824}"/>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2">
              <a:extLst>
                <a:ext uri="{FF2B5EF4-FFF2-40B4-BE49-F238E27FC236}">
                  <a16:creationId xmlns:a16="http://schemas.microsoft.com/office/drawing/2014/main" id="{3AAB53FB-219B-4DEB-B018-42836FDD30B6}"/>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
              <a:extLst>
                <a:ext uri="{FF2B5EF4-FFF2-40B4-BE49-F238E27FC236}">
                  <a16:creationId xmlns:a16="http://schemas.microsoft.com/office/drawing/2014/main" id="{F48916B5-3291-4EE0-B96A-93B80CC911AF}"/>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
              <a:extLst>
                <a:ext uri="{FF2B5EF4-FFF2-40B4-BE49-F238E27FC236}">
                  <a16:creationId xmlns:a16="http://schemas.microsoft.com/office/drawing/2014/main" id="{C2312BAC-B65B-4023-9782-EC0C808BBDD2}"/>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5">
              <a:extLst>
                <a:ext uri="{FF2B5EF4-FFF2-40B4-BE49-F238E27FC236}">
                  <a16:creationId xmlns:a16="http://schemas.microsoft.com/office/drawing/2014/main" id="{60F0B619-90D2-4951-98D3-39FE6ADC515B}"/>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6">
              <a:extLst>
                <a:ext uri="{FF2B5EF4-FFF2-40B4-BE49-F238E27FC236}">
                  <a16:creationId xmlns:a16="http://schemas.microsoft.com/office/drawing/2014/main" id="{10F0FC9A-FF3F-4BBE-AA42-BE812A11A3F1}"/>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7">
              <a:extLst>
                <a:ext uri="{FF2B5EF4-FFF2-40B4-BE49-F238E27FC236}">
                  <a16:creationId xmlns:a16="http://schemas.microsoft.com/office/drawing/2014/main" id="{0D6849C8-1725-4E9C-AE09-83D22BAFE2AF}"/>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0" name="Group 133">
            <a:extLst>
              <a:ext uri="{FF2B5EF4-FFF2-40B4-BE49-F238E27FC236}">
                <a16:creationId xmlns:a16="http://schemas.microsoft.com/office/drawing/2014/main" id="{D988FE0F-9ED1-4E49-B1A8-C197253DA0D0}"/>
              </a:ext>
            </a:extLst>
          </p:cNvPr>
          <p:cNvGrpSpPr>
            <a:grpSpLocks noChangeAspect="1"/>
          </p:cNvGrpSpPr>
          <p:nvPr/>
        </p:nvGrpSpPr>
        <p:grpSpPr>
          <a:xfrm>
            <a:off x="502825" y="1162630"/>
            <a:ext cx="701364" cy="536439"/>
            <a:chOff x="2691656" y="1556792"/>
            <a:chExt cx="1621008" cy="1239832"/>
          </a:xfrm>
          <a:solidFill>
            <a:schemeClr val="tx2">
              <a:lumMod val="60000"/>
              <a:lumOff val="40000"/>
            </a:schemeClr>
          </a:solidFill>
        </p:grpSpPr>
        <p:sp>
          <p:nvSpPr>
            <p:cNvPr id="91" name="Freeform 6">
              <a:extLst>
                <a:ext uri="{FF2B5EF4-FFF2-40B4-BE49-F238E27FC236}">
                  <a16:creationId xmlns:a16="http://schemas.microsoft.com/office/drawing/2014/main" id="{B318FAAD-1EF3-4BA7-B14F-F4F9BD57013F}"/>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7">
              <a:extLst>
                <a:ext uri="{FF2B5EF4-FFF2-40B4-BE49-F238E27FC236}">
                  <a16:creationId xmlns:a16="http://schemas.microsoft.com/office/drawing/2014/main" id="{381F8388-53F1-435E-9B08-806C7D5AC0D8}"/>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8">
              <a:extLst>
                <a:ext uri="{FF2B5EF4-FFF2-40B4-BE49-F238E27FC236}">
                  <a16:creationId xmlns:a16="http://schemas.microsoft.com/office/drawing/2014/main" id="{D44D24EE-D3C6-4EDB-AEA3-941828A9E860}"/>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101" name="Tableau 100">
            <a:extLst>
              <a:ext uri="{FF2B5EF4-FFF2-40B4-BE49-F238E27FC236}">
                <a16:creationId xmlns:a16="http://schemas.microsoft.com/office/drawing/2014/main" id="{0A9B482E-C119-4E51-9961-04DD09285111}"/>
              </a:ext>
            </a:extLst>
          </p:cNvPr>
          <p:cNvGraphicFramePr>
            <a:graphicFrameLocks noGrp="1"/>
          </p:cNvGraphicFramePr>
          <p:nvPr>
            <p:extLst>
              <p:ext uri="{D42A27DB-BD31-4B8C-83A1-F6EECF244321}">
                <p14:modId xmlns:p14="http://schemas.microsoft.com/office/powerpoint/2010/main" val="1768493005"/>
              </p:ext>
            </p:extLst>
          </p:nvPr>
        </p:nvGraphicFramePr>
        <p:xfrm>
          <a:off x="5976553" y="973547"/>
          <a:ext cx="1800000" cy="3192194"/>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1022899611"/>
                    </a:ext>
                  </a:extLst>
                </a:gridCol>
                <a:gridCol w="900000">
                  <a:extLst>
                    <a:ext uri="{9D8B030D-6E8A-4147-A177-3AD203B41FA5}">
                      <a16:colId xmlns:a16="http://schemas.microsoft.com/office/drawing/2014/main" val="673360338"/>
                    </a:ext>
                  </a:extLst>
                </a:gridCol>
              </a:tblGrid>
              <a:tr h="310421">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bien</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kern="1200" dirty="0">
                          <a:solidFill>
                            <a:srgbClr val="C00000"/>
                          </a:solidFill>
                          <a:effectLst/>
                          <a:latin typeface="Calibri" panose="020F0502020204030204" pitchFamily="34" charset="0"/>
                          <a:ea typeface="+mn-ea"/>
                          <a:cs typeface="+mn-cs"/>
                        </a:rPr>
                        <a:t>% </a:t>
                      </a:r>
                      <a:r>
                        <a:rPr lang="fr-FR" sz="1200" b="1" i="0" u="none" strike="noStrike" kern="1200" cap="small" baseline="0" dirty="0">
                          <a:solidFill>
                            <a:srgbClr val="C00000"/>
                          </a:solidFill>
                          <a:effectLst/>
                          <a:latin typeface="Calibri" panose="020F0502020204030204" pitchFamily="34" charset="0"/>
                          <a:ea typeface="+mn-ea"/>
                          <a:cs typeface="+mn-cs"/>
                        </a:rPr>
                        <a:t>mal</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576591">
                <a:tc>
                  <a:txBody>
                    <a:bodyPr/>
                    <a:lstStyle/>
                    <a:p>
                      <a:pPr algn="ctr" fontAlgn="ctr"/>
                      <a:r>
                        <a:rPr lang="fr-FR" sz="1400" b="1" i="0" u="none" strike="noStrike" dirty="0">
                          <a:solidFill>
                            <a:srgbClr val="009900"/>
                          </a:solidFill>
                          <a:effectLst/>
                          <a:latin typeface="Calibri" panose="020F0502020204030204" pitchFamily="34" charset="0"/>
                        </a:rPr>
                        <a:t>46</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54</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576591">
                <a:tc>
                  <a:txBody>
                    <a:bodyPr/>
                    <a:lstStyle/>
                    <a:p>
                      <a:pPr algn="ctr" fontAlgn="ctr"/>
                      <a:r>
                        <a:rPr lang="fr-FR" sz="1400" b="1" i="0" u="none" strike="noStrike" dirty="0">
                          <a:solidFill>
                            <a:srgbClr val="009900"/>
                          </a:solidFill>
                          <a:effectLst/>
                          <a:latin typeface="Calibri" panose="020F0502020204030204" pitchFamily="34" charset="0"/>
                        </a:rPr>
                        <a:t>41</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59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1841441"/>
                  </a:ext>
                </a:extLst>
              </a:tr>
              <a:tr h="612000">
                <a:tc>
                  <a:txBody>
                    <a:bodyPr/>
                    <a:lstStyle/>
                    <a:p>
                      <a:pPr algn="ctr" fontAlgn="ctr"/>
                      <a:r>
                        <a:rPr lang="fr-FR" sz="1400" b="1" i="0" u="none" strike="noStrike" dirty="0">
                          <a:solidFill>
                            <a:srgbClr val="009900"/>
                          </a:solidFill>
                          <a:effectLst/>
                          <a:latin typeface="Calibri" panose="020F0502020204030204" pitchFamily="34" charset="0"/>
                        </a:rPr>
                        <a:t>64</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36</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r h="576591">
                <a:tc>
                  <a:txBody>
                    <a:bodyPr/>
                    <a:lstStyle/>
                    <a:p>
                      <a:pPr algn="ctr" fontAlgn="ctr"/>
                      <a:endParaRPr lang="fr-FR" sz="1400" b="1" i="0" u="none" strike="noStrike" dirty="0">
                        <a:solidFill>
                          <a:srgbClr val="009900"/>
                        </a:solidFill>
                        <a:effectLst/>
                        <a:latin typeface="Calibri" panose="020F0502020204030204" pitchFamily="34" charset="0"/>
                      </a:endParaRP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400" b="1" i="0" u="none" strike="noStrike" kern="1200" dirty="0">
                        <a:solidFill>
                          <a:srgbClr val="C00000"/>
                        </a:solidFill>
                        <a:effectLst/>
                        <a:latin typeface="Calibri" panose="020F0502020204030204" pitchFamily="34" charset="0"/>
                        <a:ea typeface="+mn-ea"/>
                        <a:cs typeface="+mn-cs"/>
                      </a:endParaRP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14856068"/>
                  </a:ext>
                </a:extLst>
              </a:tr>
              <a:tr h="540000">
                <a:tc>
                  <a:txBody>
                    <a:bodyPr/>
                    <a:lstStyle/>
                    <a:p>
                      <a:pPr marL="0" algn="ctr" defTabSz="924282" rtl="0" eaLnBrk="1" fontAlgn="ctr" latinLnBrk="0" hangingPunct="1"/>
                      <a:r>
                        <a:rPr lang="fr-FR" sz="1400" b="1" i="0" u="none" strike="noStrike" kern="1200" dirty="0">
                          <a:solidFill>
                            <a:srgbClr val="009900"/>
                          </a:solidFill>
                          <a:effectLst/>
                          <a:latin typeface="Calibri" panose="020F0502020204030204" pitchFamily="34" charset="0"/>
                          <a:ea typeface="+mn-ea"/>
                          <a:cs typeface="+mn-cs"/>
                        </a:rPr>
                        <a:t>65</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35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49599014"/>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sp>
        <p:nvSpPr>
          <p:cNvPr id="28" name="ZoneTexte 27">
            <a:extLst>
              <a:ext uri="{FF2B5EF4-FFF2-40B4-BE49-F238E27FC236}">
                <a16:creationId xmlns:a16="http://schemas.microsoft.com/office/drawing/2014/main" id="{DE0B2EFE-4898-49BE-91EF-2A527943F2D3}"/>
              </a:ext>
            </a:extLst>
          </p:cNvPr>
          <p:cNvSpPr txBox="1"/>
          <p:nvPr/>
        </p:nvSpPr>
        <p:spPr>
          <a:xfrm>
            <a:off x="7843974" y="1987504"/>
            <a:ext cx="1125415" cy="615553"/>
          </a:xfrm>
          <a:prstGeom prst="rect">
            <a:avLst/>
          </a:prstGeom>
        </p:spPr>
        <p:txBody>
          <a:bodyPr vert="horz" wrap="square" lIns="0" tIns="0" rIns="0" bIns="0" rtlCol="0">
            <a:spAutoFit/>
          </a:bodyPr>
          <a:lstStyle/>
          <a:p>
            <a:pPr marL="4763"/>
            <a:r>
              <a:rPr lang="fr-FR" sz="1000" i="1" dirty="0">
                <a:solidFill>
                  <a:srgbClr val="C00000"/>
                </a:solidFill>
              </a:rPr>
              <a:t>Maternelle 49%</a:t>
            </a:r>
          </a:p>
          <a:p>
            <a:pPr marL="4763"/>
            <a:r>
              <a:rPr lang="fr-FR" sz="1000" i="1" dirty="0">
                <a:solidFill>
                  <a:srgbClr val="C00000"/>
                </a:solidFill>
              </a:rPr>
              <a:t>Elémentaire 63%</a:t>
            </a:r>
          </a:p>
          <a:p>
            <a:pPr marL="4763"/>
            <a:r>
              <a:rPr lang="fr-FR" sz="1000" i="1" dirty="0">
                <a:solidFill>
                  <a:srgbClr val="C00000"/>
                </a:solidFill>
              </a:rPr>
              <a:t>Collège 60%</a:t>
            </a:r>
          </a:p>
          <a:p>
            <a:pPr marL="4763"/>
            <a:r>
              <a:rPr lang="fr-FR" sz="1000" i="1" dirty="0">
                <a:solidFill>
                  <a:srgbClr val="C00000"/>
                </a:solidFill>
              </a:rPr>
              <a:t>Lycée 57%</a:t>
            </a:r>
          </a:p>
        </p:txBody>
      </p:sp>
      <p:cxnSp>
        <p:nvCxnSpPr>
          <p:cNvPr id="29" name="Connecteur droit avec flèche 28">
            <a:extLst>
              <a:ext uri="{FF2B5EF4-FFF2-40B4-BE49-F238E27FC236}">
                <a16:creationId xmlns:a16="http://schemas.microsoft.com/office/drawing/2014/main" id="{8B65B1A0-4742-46FF-9D9C-86D1C805415F}"/>
              </a:ext>
            </a:extLst>
          </p:cNvPr>
          <p:cNvCxnSpPr/>
          <p:nvPr/>
        </p:nvCxnSpPr>
        <p:spPr>
          <a:xfrm>
            <a:off x="7542523" y="2156781"/>
            <a:ext cx="301451" cy="0"/>
          </a:xfrm>
          <a:prstGeom prst="straightConnector1">
            <a:avLst/>
          </a:prstGeom>
          <a:noFill/>
          <a:ln w="12700">
            <a:solidFill>
              <a:srgbClr val="C00000"/>
            </a:solidFill>
            <a:round/>
            <a:headEnd/>
            <a:tailEnd type="triangle"/>
          </a:ln>
          <a:effectLst/>
          <a:extLst>
            <a:ext uri="{909E8E84-426E-40DD-AFC4-6F175D3DCCD1}">
              <a14:hiddenFill xmlns:a14="http://schemas.microsoft.com/office/drawing/2010/main">
                <a:noFill/>
              </a14:hiddenFill>
            </a:ext>
          </a:extLst>
        </p:spPr>
      </p:cxnSp>
      <p:sp>
        <p:nvSpPr>
          <p:cNvPr id="30" name="ZoneTexte 29">
            <a:extLst>
              <a:ext uri="{FF2B5EF4-FFF2-40B4-BE49-F238E27FC236}">
                <a16:creationId xmlns:a16="http://schemas.microsoft.com/office/drawing/2014/main" id="{982CDA45-F9F1-4B0B-A9D5-A074855C08C3}"/>
              </a:ext>
            </a:extLst>
          </p:cNvPr>
          <p:cNvSpPr txBox="1"/>
          <p:nvPr/>
        </p:nvSpPr>
        <p:spPr>
          <a:xfrm>
            <a:off x="7786602" y="3768679"/>
            <a:ext cx="1367447" cy="307777"/>
          </a:xfrm>
          <a:prstGeom prst="rect">
            <a:avLst/>
          </a:prstGeom>
        </p:spPr>
        <p:txBody>
          <a:bodyPr vert="horz" wrap="square" lIns="0" tIns="0" rIns="0" bIns="0" rtlCol="0">
            <a:spAutoFit/>
          </a:bodyPr>
          <a:lstStyle/>
          <a:p>
            <a:pPr marL="4763"/>
            <a:r>
              <a:rPr lang="fr-FR" sz="1000" i="1" dirty="0">
                <a:solidFill>
                  <a:srgbClr val="C00000"/>
                </a:solidFill>
              </a:rPr>
              <a:t>Parents de collégiens 43%</a:t>
            </a:r>
          </a:p>
          <a:p>
            <a:pPr marL="4763"/>
            <a:r>
              <a:rPr lang="fr-FR" sz="1000" i="1" dirty="0">
                <a:solidFill>
                  <a:srgbClr val="C00000"/>
                </a:solidFill>
              </a:rPr>
              <a:t>Parents de lycéens 39%</a:t>
            </a:r>
          </a:p>
        </p:txBody>
      </p:sp>
      <p:cxnSp>
        <p:nvCxnSpPr>
          <p:cNvPr id="31" name="Connecteur droit avec flèche 30">
            <a:extLst>
              <a:ext uri="{FF2B5EF4-FFF2-40B4-BE49-F238E27FC236}">
                <a16:creationId xmlns:a16="http://schemas.microsoft.com/office/drawing/2014/main" id="{CF722BEC-E8DB-4331-8378-335896FDDD1C}"/>
              </a:ext>
            </a:extLst>
          </p:cNvPr>
          <p:cNvCxnSpPr/>
          <p:nvPr/>
        </p:nvCxnSpPr>
        <p:spPr>
          <a:xfrm>
            <a:off x="7530007" y="3916334"/>
            <a:ext cx="301451" cy="0"/>
          </a:xfrm>
          <a:prstGeom prst="straightConnector1">
            <a:avLst/>
          </a:prstGeom>
          <a:noFill/>
          <a:ln w="12700">
            <a:solidFill>
              <a:srgbClr val="C00000"/>
            </a:solidFill>
            <a:round/>
            <a:headEnd/>
            <a:tailEnd type="triangle"/>
          </a:ln>
          <a:effectLst/>
          <a:extLst>
            <a:ext uri="{909E8E84-426E-40DD-AFC4-6F175D3DCCD1}">
              <a14:hiddenFill xmlns:a14="http://schemas.microsoft.com/office/drawing/2010/main">
                <a:noFill/>
              </a14:hiddenFill>
            </a:ext>
          </a:extLst>
        </p:spPr>
      </p:cxnSp>
      <p:sp>
        <p:nvSpPr>
          <p:cNvPr id="34" name="ZoneTexte 33">
            <a:extLst>
              <a:ext uri="{FF2B5EF4-FFF2-40B4-BE49-F238E27FC236}">
                <a16:creationId xmlns:a16="http://schemas.microsoft.com/office/drawing/2014/main" id="{9EAA922D-11D9-4FD5-9AC0-2F22CB323711}"/>
              </a:ext>
            </a:extLst>
          </p:cNvPr>
          <p:cNvSpPr txBox="1"/>
          <p:nvPr/>
        </p:nvSpPr>
        <p:spPr>
          <a:xfrm>
            <a:off x="5779543" y="3965843"/>
            <a:ext cx="1172645" cy="307777"/>
          </a:xfrm>
          <a:prstGeom prst="rect">
            <a:avLst/>
          </a:prstGeom>
        </p:spPr>
        <p:txBody>
          <a:bodyPr vert="horz" wrap="square" lIns="0" tIns="0" rIns="0" bIns="0" rtlCol="0">
            <a:spAutoFit/>
          </a:bodyPr>
          <a:lstStyle/>
          <a:p>
            <a:pPr marL="4763"/>
            <a:r>
              <a:rPr lang="fr-FR" sz="1000" i="1" dirty="0">
                <a:solidFill>
                  <a:srgbClr val="009900"/>
                </a:solidFill>
              </a:rPr>
              <a:t>Sympathisants LREM / Modem 84%</a:t>
            </a:r>
          </a:p>
        </p:txBody>
      </p:sp>
    </p:spTree>
    <p:extLst>
      <p:ext uri="{BB962C8B-B14F-4D97-AF65-F5344CB8AC3E}">
        <p14:creationId xmlns:p14="http://schemas.microsoft.com/office/powerpoint/2010/main" val="256036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a:extLst>
              <a:ext uri="{FF2B5EF4-FFF2-40B4-BE49-F238E27FC236}">
                <a16:creationId xmlns:a16="http://schemas.microsoft.com/office/drawing/2014/main" id="{33553375-A52F-45D4-ADEB-69531FCD0CAA}"/>
              </a:ext>
            </a:extLst>
          </p:cNvPr>
          <p:cNvSpPr>
            <a:spLocks noGrp="1"/>
          </p:cNvSpPr>
          <p:nvPr>
            <p:ph type="subTitle" idx="1"/>
          </p:nvPr>
        </p:nvSpPr>
        <p:spPr/>
        <p:txBody>
          <a:bodyPr/>
          <a:lstStyle/>
          <a:p>
            <a:r>
              <a:rPr lang="fr-FR" dirty="0"/>
              <a:t>2 – </a:t>
            </a:r>
            <a:r>
              <a:rPr lang="fr-FR" dirty="0" err="1"/>
              <a:t>RéFORMES</a:t>
            </a:r>
            <a:endParaRPr lang="fr-FR" dirty="0"/>
          </a:p>
        </p:txBody>
      </p:sp>
      <p:pic>
        <p:nvPicPr>
          <p:cNvPr id="11" name="Espace réservé pour une image  10" descr="Une image contenant très coloré, jouet, coloré, jeune&#10;&#10;Description générée automatiquement">
            <a:extLst>
              <a:ext uri="{FF2B5EF4-FFF2-40B4-BE49-F238E27FC236}">
                <a16:creationId xmlns:a16="http://schemas.microsoft.com/office/drawing/2014/main" id="{F6F9514D-65AC-421F-97F1-65E5DA1E75B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1571" r="21571"/>
          <a:stretch>
            <a:fillRect/>
          </a:stretch>
        </p:blipFill>
        <p:spPr/>
      </p:pic>
    </p:spTree>
    <p:extLst>
      <p:ext uri="{BB962C8B-B14F-4D97-AF65-F5344CB8AC3E}">
        <p14:creationId xmlns:p14="http://schemas.microsoft.com/office/powerpoint/2010/main" val="3481633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3">
            <a:extLst>
              <a:ext uri="{FF2B5EF4-FFF2-40B4-BE49-F238E27FC236}">
                <a16:creationId xmlns:a16="http://schemas.microsoft.com/office/drawing/2014/main" id="{A7F4B809-D17A-41C9-A058-512B0E97112C}"/>
              </a:ext>
            </a:extLst>
          </p:cNvPr>
          <p:cNvGraphicFramePr>
            <a:graphicFrameLocks noGrp="1"/>
          </p:cNvGraphicFramePr>
          <p:nvPr>
            <p:extLst>
              <p:ext uri="{D42A27DB-BD31-4B8C-83A1-F6EECF244321}">
                <p14:modId xmlns:p14="http://schemas.microsoft.com/office/powerpoint/2010/main" val="2361703096"/>
              </p:ext>
            </p:extLst>
          </p:nvPr>
        </p:nvGraphicFramePr>
        <p:xfrm>
          <a:off x="450546" y="1283355"/>
          <a:ext cx="2749081" cy="1734708"/>
        </p:xfrm>
        <a:graphic>
          <a:graphicData uri="http://schemas.openxmlformats.org/drawingml/2006/table">
            <a:tbl>
              <a:tblPr firstRow="1" bandRow="1">
                <a:tableStyleId>{5C22544A-7EE6-4342-B048-85BDC9FD1C3A}</a:tableStyleId>
              </a:tblPr>
              <a:tblGrid>
                <a:gridCol w="2749081">
                  <a:extLst>
                    <a:ext uri="{9D8B030D-6E8A-4147-A177-3AD203B41FA5}">
                      <a16:colId xmlns:a16="http://schemas.microsoft.com/office/drawing/2014/main" val="1129364756"/>
                    </a:ext>
                  </a:extLst>
                </a:gridCol>
              </a:tblGrid>
              <a:tr h="578236">
                <a:tc>
                  <a:txBody>
                    <a:bodyPr/>
                    <a:lstStyle/>
                    <a:p>
                      <a:pPr algn="r"/>
                      <a:r>
                        <a:rPr lang="fr-FR" sz="1200" dirty="0">
                          <a:solidFill>
                            <a:schemeClr val="tx2">
                              <a:lumMod val="60000"/>
                              <a:lumOff val="40000"/>
                            </a:schemeClr>
                          </a:solidFill>
                        </a:rPr>
                        <a:t>Personnels de l’éducation nationale</a:t>
                      </a:r>
                    </a:p>
                  </a:txBody>
                  <a:tcPr>
                    <a:noFill/>
                  </a:tcPr>
                </a:tc>
                <a:extLst>
                  <a:ext uri="{0D108BD9-81ED-4DB2-BD59-A6C34878D82A}">
                    <a16:rowId xmlns:a16="http://schemas.microsoft.com/office/drawing/2014/main" val="30532422"/>
                  </a:ext>
                </a:extLst>
              </a:tr>
              <a:tr h="578236">
                <a:tc>
                  <a:txBody>
                    <a:bodyPr/>
                    <a:lstStyle/>
                    <a:p>
                      <a:pPr algn="r"/>
                      <a:r>
                        <a:rPr lang="fr-FR" sz="1200" i="1" dirty="0">
                          <a:solidFill>
                            <a:schemeClr val="tx2"/>
                          </a:solidFill>
                        </a:rPr>
                        <a:t>Dont enseignants</a:t>
                      </a:r>
                    </a:p>
                  </a:txBody>
                  <a:tcPr>
                    <a:noFill/>
                  </a:tcPr>
                </a:tc>
                <a:extLst>
                  <a:ext uri="{0D108BD9-81ED-4DB2-BD59-A6C34878D82A}">
                    <a16:rowId xmlns:a16="http://schemas.microsoft.com/office/drawing/2014/main" val="3031213943"/>
                  </a:ext>
                </a:extLst>
              </a:tr>
              <a:tr h="578236">
                <a:tc>
                  <a:txBody>
                    <a:bodyPr/>
                    <a:lstStyle/>
                    <a:p>
                      <a:pPr algn="r"/>
                      <a:r>
                        <a:rPr lang="fr-FR" sz="1200" i="1" dirty="0">
                          <a:solidFill>
                            <a:schemeClr val="tx2"/>
                          </a:solidFill>
                        </a:rPr>
                        <a:t>Dont non enseignants</a:t>
                      </a:r>
                    </a:p>
                  </a:txBody>
                  <a:tcPr>
                    <a:noFill/>
                  </a:tcPr>
                </a:tc>
                <a:extLst>
                  <a:ext uri="{0D108BD9-81ED-4DB2-BD59-A6C34878D82A}">
                    <a16:rowId xmlns:a16="http://schemas.microsoft.com/office/drawing/2014/main" val="3230302559"/>
                  </a:ext>
                </a:extLst>
              </a:tr>
            </a:tbl>
          </a:graphicData>
        </a:graphic>
      </p:graphicFrame>
      <p:graphicFrame>
        <p:nvGraphicFramePr>
          <p:cNvPr id="100" name="Graphique 99">
            <a:extLst>
              <a:ext uri="{FF2B5EF4-FFF2-40B4-BE49-F238E27FC236}">
                <a16:creationId xmlns:a16="http://schemas.microsoft.com/office/drawing/2014/main" id="{F0296468-A55E-420B-903E-87BC6E7EE370}"/>
              </a:ext>
            </a:extLst>
          </p:cNvPr>
          <p:cNvGraphicFramePr/>
          <p:nvPr>
            <p:extLst>
              <p:ext uri="{D42A27DB-BD31-4B8C-83A1-F6EECF244321}">
                <p14:modId xmlns:p14="http://schemas.microsoft.com/office/powerpoint/2010/main" val="1057788516"/>
              </p:ext>
            </p:extLst>
          </p:nvPr>
        </p:nvGraphicFramePr>
        <p:xfrm>
          <a:off x="2173993" y="1156430"/>
          <a:ext cx="3568661" cy="2854750"/>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4331886" y="545406"/>
            <a:ext cx="4812632"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A propos des réformes du système éducatif initiées depuis 3 ans par le Ministère de l’Education nationale, diriez-vous plutôt que…</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4350442" y="918189"/>
            <a:ext cx="4679258"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Plus de 2 enseignants sur trois considèrent que les réformes initiées depuis 3 ans vont majoritairement dans le mauvais sens, parents et personnels non enseignants sont plus positifs. </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3126740188"/>
              </p:ext>
            </p:extLst>
          </p:nvPr>
        </p:nvGraphicFramePr>
        <p:xfrm>
          <a:off x="15231" y="4197137"/>
          <a:ext cx="9144000" cy="42672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320208168"/>
                    </a:ext>
                  </a:extLst>
                </a:gridCol>
                <a:gridCol w="2304000">
                  <a:extLst>
                    <a:ext uri="{9D8B030D-6E8A-4147-A177-3AD203B41FA5}">
                      <a16:colId xmlns:a16="http://schemas.microsoft.com/office/drawing/2014/main" val="1067418211"/>
                    </a:ext>
                  </a:extLst>
                </a:gridCol>
                <a:gridCol w="3204000">
                  <a:extLst>
                    <a:ext uri="{9D8B030D-6E8A-4147-A177-3AD203B41FA5}">
                      <a16:colId xmlns:a16="http://schemas.microsoft.com/office/drawing/2014/main" val="2653073568"/>
                    </a:ext>
                  </a:extLst>
                </a:gridCol>
                <a:gridCol w="1836000">
                  <a:extLst>
                    <a:ext uri="{9D8B030D-6E8A-4147-A177-3AD203B41FA5}">
                      <a16:colId xmlns:a16="http://schemas.microsoft.com/office/drawing/2014/main" val="1349187503"/>
                    </a:ext>
                  </a:extLst>
                </a:gridCol>
              </a:tblGrid>
              <a:tr h="277126">
                <a:tc>
                  <a:txBody>
                    <a:bodyPr/>
                    <a:lstStyle/>
                    <a:p>
                      <a:pPr algn="ctr"/>
                      <a:r>
                        <a:rPr lang="fr-FR" sz="1100" dirty="0"/>
                        <a:t>Toutes ou presque vont dans le bon sens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La majorité va dans le bon sens, même si certaines sont à rectifier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La majorité va dans le mauvais sens, même si certaines constituent un progrès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Toutes ou presque vont dans le mauvais sens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66" name="ZoneTexte 65">
            <a:extLst>
              <a:ext uri="{FF2B5EF4-FFF2-40B4-BE49-F238E27FC236}">
                <a16:creationId xmlns:a16="http://schemas.microsoft.com/office/drawing/2014/main" id="{E2FA9BC7-5896-449E-99DA-4BFB10BFEC87}"/>
              </a:ext>
            </a:extLst>
          </p:cNvPr>
          <p:cNvSpPr txBox="1"/>
          <p:nvPr/>
        </p:nvSpPr>
        <p:spPr>
          <a:xfrm>
            <a:off x="1563259" y="3585799"/>
            <a:ext cx="1648396" cy="276999"/>
          </a:xfrm>
          <a:prstGeom prst="rect">
            <a:avLst/>
          </a:prstGeom>
          <a:noFill/>
        </p:spPr>
        <p:txBody>
          <a:bodyPr wrap="square" rtlCol="0">
            <a:spAutoFit/>
          </a:bodyPr>
          <a:lstStyle/>
          <a:p>
            <a:pPr algn="r"/>
            <a:r>
              <a:rPr lang="fr-FR" sz="1200" b="1" dirty="0">
                <a:solidFill>
                  <a:srgbClr val="00B0F0"/>
                </a:solidFill>
              </a:rPr>
              <a:t>Parents d’élèves</a:t>
            </a:r>
          </a:p>
        </p:txBody>
      </p:sp>
      <p:grpSp>
        <p:nvGrpSpPr>
          <p:cNvPr id="75" name="Group 132">
            <a:extLst>
              <a:ext uri="{FF2B5EF4-FFF2-40B4-BE49-F238E27FC236}">
                <a16:creationId xmlns:a16="http://schemas.microsoft.com/office/drawing/2014/main" id="{D7AA660D-5E0B-469B-9327-6C2A0879F413}"/>
              </a:ext>
            </a:extLst>
          </p:cNvPr>
          <p:cNvGrpSpPr>
            <a:grpSpLocks noChangeAspect="1"/>
          </p:cNvGrpSpPr>
          <p:nvPr/>
        </p:nvGrpSpPr>
        <p:grpSpPr>
          <a:xfrm>
            <a:off x="1410658" y="3337183"/>
            <a:ext cx="546446" cy="558793"/>
            <a:chOff x="3280193" y="4293099"/>
            <a:chExt cx="1760227" cy="1800000"/>
          </a:xfrm>
          <a:solidFill>
            <a:srgbClr val="00B0F0"/>
          </a:solidFill>
        </p:grpSpPr>
        <p:sp>
          <p:nvSpPr>
            <p:cNvPr id="80" name="Freeform 8">
              <a:extLst>
                <a:ext uri="{FF2B5EF4-FFF2-40B4-BE49-F238E27FC236}">
                  <a16:creationId xmlns:a16="http://schemas.microsoft.com/office/drawing/2014/main" id="{A6BD96DE-3AA7-4E84-B739-5AE150912C51}"/>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9">
              <a:extLst>
                <a:ext uri="{FF2B5EF4-FFF2-40B4-BE49-F238E27FC236}">
                  <a16:creationId xmlns:a16="http://schemas.microsoft.com/office/drawing/2014/main" id="{44DEFD7D-67FE-4C77-8AFA-E116E5D6329B}"/>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0">
              <a:extLst>
                <a:ext uri="{FF2B5EF4-FFF2-40B4-BE49-F238E27FC236}">
                  <a16:creationId xmlns:a16="http://schemas.microsoft.com/office/drawing/2014/main" id="{22E6E886-85EC-41CC-833C-6EA65884047E}"/>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1">
              <a:extLst>
                <a:ext uri="{FF2B5EF4-FFF2-40B4-BE49-F238E27FC236}">
                  <a16:creationId xmlns:a16="http://schemas.microsoft.com/office/drawing/2014/main" id="{8459B39F-49CD-49AC-A809-1571A3349824}"/>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2">
              <a:extLst>
                <a:ext uri="{FF2B5EF4-FFF2-40B4-BE49-F238E27FC236}">
                  <a16:creationId xmlns:a16="http://schemas.microsoft.com/office/drawing/2014/main" id="{3AAB53FB-219B-4DEB-B018-42836FDD30B6}"/>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
              <a:extLst>
                <a:ext uri="{FF2B5EF4-FFF2-40B4-BE49-F238E27FC236}">
                  <a16:creationId xmlns:a16="http://schemas.microsoft.com/office/drawing/2014/main" id="{F48916B5-3291-4EE0-B96A-93B80CC911AF}"/>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
              <a:extLst>
                <a:ext uri="{FF2B5EF4-FFF2-40B4-BE49-F238E27FC236}">
                  <a16:creationId xmlns:a16="http://schemas.microsoft.com/office/drawing/2014/main" id="{C2312BAC-B65B-4023-9782-EC0C808BBDD2}"/>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5">
              <a:extLst>
                <a:ext uri="{FF2B5EF4-FFF2-40B4-BE49-F238E27FC236}">
                  <a16:creationId xmlns:a16="http://schemas.microsoft.com/office/drawing/2014/main" id="{60F0B619-90D2-4951-98D3-39FE6ADC515B}"/>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6">
              <a:extLst>
                <a:ext uri="{FF2B5EF4-FFF2-40B4-BE49-F238E27FC236}">
                  <a16:creationId xmlns:a16="http://schemas.microsoft.com/office/drawing/2014/main" id="{10F0FC9A-FF3F-4BBE-AA42-BE812A11A3F1}"/>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7">
              <a:extLst>
                <a:ext uri="{FF2B5EF4-FFF2-40B4-BE49-F238E27FC236}">
                  <a16:creationId xmlns:a16="http://schemas.microsoft.com/office/drawing/2014/main" id="{0D6849C8-1725-4E9C-AE09-83D22BAFE2AF}"/>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0" name="Group 133">
            <a:extLst>
              <a:ext uri="{FF2B5EF4-FFF2-40B4-BE49-F238E27FC236}">
                <a16:creationId xmlns:a16="http://schemas.microsoft.com/office/drawing/2014/main" id="{D988FE0F-9ED1-4E49-B1A8-C197253DA0D0}"/>
              </a:ext>
            </a:extLst>
          </p:cNvPr>
          <p:cNvGrpSpPr>
            <a:grpSpLocks noChangeAspect="1"/>
          </p:cNvGrpSpPr>
          <p:nvPr/>
        </p:nvGrpSpPr>
        <p:grpSpPr>
          <a:xfrm>
            <a:off x="93737" y="1186694"/>
            <a:ext cx="701364" cy="536439"/>
            <a:chOff x="2691656" y="1556792"/>
            <a:chExt cx="1621008" cy="1239832"/>
          </a:xfrm>
          <a:solidFill>
            <a:schemeClr val="tx2">
              <a:lumMod val="60000"/>
              <a:lumOff val="40000"/>
            </a:schemeClr>
          </a:solidFill>
        </p:grpSpPr>
        <p:sp>
          <p:nvSpPr>
            <p:cNvPr id="91" name="Freeform 6">
              <a:extLst>
                <a:ext uri="{FF2B5EF4-FFF2-40B4-BE49-F238E27FC236}">
                  <a16:creationId xmlns:a16="http://schemas.microsoft.com/office/drawing/2014/main" id="{B318FAAD-1EF3-4BA7-B14F-F4F9BD57013F}"/>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7">
              <a:extLst>
                <a:ext uri="{FF2B5EF4-FFF2-40B4-BE49-F238E27FC236}">
                  <a16:creationId xmlns:a16="http://schemas.microsoft.com/office/drawing/2014/main" id="{381F8388-53F1-435E-9B08-806C7D5AC0D8}"/>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8">
              <a:extLst>
                <a:ext uri="{FF2B5EF4-FFF2-40B4-BE49-F238E27FC236}">
                  <a16:creationId xmlns:a16="http://schemas.microsoft.com/office/drawing/2014/main" id="{D44D24EE-D3C6-4EDB-AEA3-941828A9E860}"/>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101" name="Tableau 100">
            <a:extLst>
              <a:ext uri="{FF2B5EF4-FFF2-40B4-BE49-F238E27FC236}">
                <a16:creationId xmlns:a16="http://schemas.microsoft.com/office/drawing/2014/main" id="{0A9B482E-C119-4E51-9961-04DD09285111}"/>
              </a:ext>
            </a:extLst>
          </p:cNvPr>
          <p:cNvGraphicFramePr>
            <a:graphicFrameLocks noGrp="1"/>
          </p:cNvGraphicFramePr>
          <p:nvPr>
            <p:extLst>
              <p:ext uri="{D42A27DB-BD31-4B8C-83A1-F6EECF244321}">
                <p14:modId xmlns:p14="http://schemas.microsoft.com/office/powerpoint/2010/main" val="1935731815"/>
              </p:ext>
            </p:extLst>
          </p:nvPr>
        </p:nvGraphicFramePr>
        <p:xfrm>
          <a:off x="5657222" y="973547"/>
          <a:ext cx="1975126" cy="2984691"/>
        </p:xfrm>
        <a:graphic>
          <a:graphicData uri="http://schemas.openxmlformats.org/drawingml/2006/table">
            <a:tbl>
              <a:tblPr>
                <a:tableStyleId>{5C22544A-7EE6-4342-B048-85BDC9FD1C3A}</a:tableStyleId>
              </a:tblPr>
              <a:tblGrid>
                <a:gridCol w="987563">
                  <a:extLst>
                    <a:ext uri="{9D8B030D-6E8A-4147-A177-3AD203B41FA5}">
                      <a16:colId xmlns:a16="http://schemas.microsoft.com/office/drawing/2014/main" val="1022899611"/>
                    </a:ext>
                  </a:extLst>
                </a:gridCol>
                <a:gridCol w="987563">
                  <a:extLst>
                    <a:ext uri="{9D8B030D-6E8A-4147-A177-3AD203B41FA5}">
                      <a16:colId xmlns:a16="http://schemas.microsoft.com/office/drawing/2014/main" val="673360338"/>
                    </a:ext>
                  </a:extLst>
                </a:gridCol>
              </a:tblGrid>
              <a:tr h="295281">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bon sens</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kern="1200" dirty="0">
                          <a:solidFill>
                            <a:srgbClr val="C00000"/>
                          </a:solidFill>
                          <a:effectLst/>
                          <a:latin typeface="Calibri" panose="020F0502020204030204" pitchFamily="34" charset="0"/>
                          <a:ea typeface="+mn-ea"/>
                          <a:cs typeface="+mn-cs"/>
                        </a:rPr>
                        <a:t>% </a:t>
                      </a:r>
                      <a:r>
                        <a:rPr lang="fr-FR" sz="1200" b="1" i="0" u="none" strike="noStrike" kern="1200" cap="small" baseline="0" dirty="0">
                          <a:solidFill>
                            <a:srgbClr val="C00000"/>
                          </a:solidFill>
                          <a:effectLst/>
                          <a:latin typeface="Calibri" panose="020F0502020204030204" pitchFamily="34" charset="0"/>
                          <a:ea typeface="+mn-ea"/>
                          <a:cs typeface="+mn-cs"/>
                        </a:rPr>
                        <a:t>mauvais sens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396000">
                <a:tc>
                  <a:txBody>
                    <a:bodyPr/>
                    <a:lstStyle/>
                    <a:p>
                      <a:pPr algn="ctr" fontAlgn="ctr"/>
                      <a:r>
                        <a:rPr lang="fr-FR" sz="1400" b="1" i="0" u="none" strike="noStrike" dirty="0">
                          <a:solidFill>
                            <a:srgbClr val="009900"/>
                          </a:solidFill>
                          <a:effectLst/>
                          <a:latin typeface="Calibri" panose="020F0502020204030204" pitchFamily="34" charset="0"/>
                        </a:rPr>
                        <a:t>37</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63</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648000">
                <a:tc>
                  <a:txBody>
                    <a:bodyPr/>
                    <a:lstStyle/>
                    <a:p>
                      <a:pPr algn="ctr" fontAlgn="ctr"/>
                      <a:r>
                        <a:rPr lang="fr-FR" sz="1400" b="1" i="0" u="none" strike="noStrike" dirty="0">
                          <a:solidFill>
                            <a:srgbClr val="009900"/>
                          </a:solidFill>
                          <a:effectLst/>
                          <a:latin typeface="Calibri" panose="020F0502020204030204" pitchFamily="34" charset="0"/>
                        </a:rPr>
                        <a:t>32</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68</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1841441"/>
                  </a:ext>
                </a:extLst>
              </a:tr>
              <a:tr h="548470">
                <a:tc>
                  <a:txBody>
                    <a:bodyPr/>
                    <a:lstStyle/>
                    <a:p>
                      <a:pPr algn="ctr" fontAlgn="ctr"/>
                      <a:r>
                        <a:rPr lang="fr-FR" sz="1400" b="1" i="0" u="none" strike="noStrike" dirty="0">
                          <a:solidFill>
                            <a:srgbClr val="009900"/>
                          </a:solidFill>
                          <a:effectLst/>
                          <a:latin typeface="Calibri" panose="020F0502020204030204" pitchFamily="34" charset="0"/>
                        </a:rPr>
                        <a:t>58</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42</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r h="548470">
                <a:tc>
                  <a:txBody>
                    <a:bodyPr/>
                    <a:lstStyle/>
                    <a:p>
                      <a:pPr algn="ctr" fontAlgn="ctr"/>
                      <a:endParaRPr lang="fr-FR" sz="1400" b="1" i="0" u="none" strike="noStrike" dirty="0">
                        <a:solidFill>
                          <a:srgbClr val="009900"/>
                        </a:solidFill>
                        <a:effectLst/>
                        <a:latin typeface="Calibri" panose="020F0502020204030204" pitchFamily="34" charset="0"/>
                      </a:endParaRP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400" b="1" i="0" u="none" strike="noStrike" kern="1200" dirty="0">
                        <a:solidFill>
                          <a:srgbClr val="C00000"/>
                        </a:solidFill>
                        <a:effectLst/>
                        <a:latin typeface="Calibri" panose="020F0502020204030204" pitchFamily="34" charset="0"/>
                        <a:ea typeface="+mn-ea"/>
                        <a:cs typeface="+mn-cs"/>
                      </a:endParaRP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14856068"/>
                  </a:ext>
                </a:extLst>
              </a:tr>
              <a:tr h="548470">
                <a:tc>
                  <a:txBody>
                    <a:bodyPr/>
                    <a:lstStyle/>
                    <a:p>
                      <a:pPr marL="0" algn="ctr" defTabSz="924282" rtl="0" eaLnBrk="1" fontAlgn="ctr" latinLnBrk="0" hangingPunct="1"/>
                      <a:r>
                        <a:rPr lang="fr-FR" sz="1400" b="1" i="0" u="none" strike="noStrike" kern="1200" dirty="0">
                          <a:solidFill>
                            <a:srgbClr val="009900"/>
                          </a:solidFill>
                          <a:effectLst/>
                          <a:latin typeface="Calibri" panose="020F0502020204030204" pitchFamily="34" charset="0"/>
                          <a:ea typeface="+mn-ea"/>
                          <a:cs typeface="+mn-cs"/>
                        </a:rPr>
                        <a:t>58</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42</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49599014"/>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sp>
        <p:nvSpPr>
          <p:cNvPr id="2" name="ZoneTexte 1">
            <a:extLst>
              <a:ext uri="{FF2B5EF4-FFF2-40B4-BE49-F238E27FC236}">
                <a16:creationId xmlns:a16="http://schemas.microsoft.com/office/drawing/2014/main" id="{76324582-13AB-4E04-8637-4F2B67E739D1}"/>
              </a:ext>
            </a:extLst>
          </p:cNvPr>
          <p:cNvSpPr txBox="1"/>
          <p:nvPr/>
        </p:nvSpPr>
        <p:spPr>
          <a:xfrm>
            <a:off x="7727189" y="1868993"/>
            <a:ext cx="1417329" cy="461665"/>
          </a:xfrm>
          <a:prstGeom prst="rect">
            <a:avLst/>
          </a:prstGeom>
        </p:spPr>
        <p:txBody>
          <a:bodyPr vert="horz" wrap="square" lIns="0" tIns="0" rIns="0" bIns="0" rtlCol="0">
            <a:spAutoFit/>
          </a:bodyPr>
          <a:lstStyle/>
          <a:p>
            <a:pPr marL="4763"/>
            <a:r>
              <a:rPr lang="fr-FR" sz="1000" i="1" dirty="0">
                <a:solidFill>
                  <a:srgbClr val="C00000"/>
                </a:solidFill>
              </a:rPr>
              <a:t>Primaire 67%</a:t>
            </a:r>
          </a:p>
          <a:p>
            <a:pPr marL="4763"/>
            <a:r>
              <a:rPr lang="fr-FR" sz="1000" i="1" dirty="0">
                <a:solidFill>
                  <a:srgbClr val="C00000"/>
                </a:solidFill>
              </a:rPr>
              <a:t>Secondaire 69%</a:t>
            </a:r>
          </a:p>
          <a:p>
            <a:pPr marL="4763"/>
            <a:r>
              <a:rPr lang="fr-FR" sz="1000" i="1" dirty="0">
                <a:solidFill>
                  <a:srgbClr val="C00000"/>
                </a:solidFill>
              </a:rPr>
              <a:t>+ 10 ans d’ancienneté 77%</a:t>
            </a:r>
          </a:p>
        </p:txBody>
      </p:sp>
      <p:cxnSp>
        <p:nvCxnSpPr>
          <p:cNvPr id="5" name="Connecteur droit avec flèche 4">
            <a:extLst>
              <a:ext uri="{FF2B5EF4-FFF2-40B4-BE49-F238E27FC236}">
                <a16:creationId xmlns:a16="http://schemas.microsoft.com/office/drawing/2014/main" id="{5F71FAA8-F22F-4C67-A398-77947E579231}"/>
              </a:ext>
            </a:extLst>
          </p:cNvPr>
          <p:cNvCxnSpPr/>
          <p:nvPr/>
        </p:nvCxnSpPr>
        <p:spPr>
          <a:xfrm>
            <a:off x="7425738" y="2038270"/>
            <a:ext cx="301451"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
        <p:nvSpPr>
          <p:cNvPr id="30" name="ZoneTexte 29">
            <a:extLst>
              <a:ext uri="{FF2B5EF4-FFF2-40B4-BE49-F238E27FC236}">
                <a16:creationId xmlns:a16="http://schemas.microsoft.com/office/drawing/2014/main" id="{91142BE2-F3C8-43BA-AC23-82F9B3DE3E31}"/>
              </a:ext>
            </a:extLst>
          </p:cNvPr>
          <p:cNvSpPr txBox="1"/>
          <p:nvPr/>
        </p:nvSpPr>
        <p:spPr>
          <a:xfrm>
            <a:off x="7718816" y="3407724"/>
            <a:ext cx="1407964" cy="615553"/>
          </a:xfrm>
          <a:prstGeom prst="rect">
            <a:avLst/>
          </a:prstGeom>
        </p:spPr>
        <p:txBody>
          <a:bodyPr vert="horz" wrap="square" lIns="0" tIns="0" rIns="0" bIns="0" rtlCol="0">
            <a:spAutoFit/>
          </a:bodyPr>
          <a:lstStyle/>
          <a:p>
            <a:pPr marL="4763"/>
            <a:r>
              <a:rPr lang="fr-FR" sz="1000" i="1" dirty="0">
                <a:solidFill>
                  <a:srgbClr val="C00000"/>
                </a:solidFill>
              </a:rPr>
              <a:t>Parents de lycéens 53% </a:t>
            </a:r>
          </a:p>
          <a:p>
            <a:pPr marL="4763"/>
            <a:r>
              <a:rPr lang="fr-FR" sz="1000" i="1" dirty="0">
                <a:solidFill>
                  <a:srgbClr val="C00000"/>
                </a:solidFill>
              </a:rPr>
              <a:t>Parents de collégiens 50%</a:t>
            </a:r>
          </a:p>
          <a:p>
            <a:pPr marL="4763"/>
            <a:r>
              <a:rPr lang="fr-FR" sz="1000" i="1" dirty="0">
                <a:solidFill>
                  <a:srgbClr val="C00000"/>
                </a:solidFill>
              </a:rPr>
              <a:t>Sympathisants gauche 55%</a:t>
            </a:r>
          </a:p>
        </p:txBody>
      </p:sp>
      <p:cxnSp>
        <p:nvCxnSpPr>
          <p:cNvPr id="31" name="Connecteur droit avec flèche 30">
            <a:extLst>
              <a:ext uri="{FF2B5EF4-FFF2-40B4-BE49-F238E27FC236}">
                <a16:creationId xmlns:a16="http://schemas.microsoft.com/office/drawing/2014/main" id="{1C9003E0-AD2B-4AD3-9BB7-1AD106D4AA51}"/>
              </a:ext>
            </a:extLst>
          </p:cNvPr>
          <p:cNvCxnSpPr/>
          <p:nvPr/>
        </p:nvCxnSpPr>
        <p:spPr>
          <a:xfrm>
            <a:off x="7417365" y="3686839"/>
            <a:ext cx="301451"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
        <p:nvSpPr>
          <p:cNvPr id="34" name="ZoneTexte 33">
            <a:extLst>
              <a:ext uri="{FF2B5EF4-FFF2-40B4-BE49-F238E27FC236}">
                <a16:creationId xmlns:a16="http://schemas.microsoft.com/office/drawing/2014/main" id="{86D282D8-BB8B-467D-A38C-CFFA434C881C}"/>
              </a:ext>
            </a:extLst>
          </p:cNvPr>
          <p:cNvSpPr txBox="1"/>
          <p:nvPr/>
        </p:nvSpPr>
        <p:spPr>
          <a:xfrm>
            <a:off x="5175280" y="3862176"/>
            <a:ext cx="1794727" cy="307777"/>
          </a:xfrm>
          <a:prstGeom prst="rect">
            <a:avLst/>
          </a:prstGeom>
        </p:spPr>
        <p:txBody>
          <a:bodyPr vert="horz" wrap="square" lIns="0" tIns="0" rIns="0" bIns="0" rtlCol="0">
            <a:spAutoFit/>
          </a:bodyPr>
          <a:lstStyle/>
          <a:p>
            <a:pPr marL="4763"/>
            <a:r>
              <a:rPr lang="fr-FR" sz="1000" i="1" dirty="0">
                <a:solidFill>
                  <a:srgbClr val="009900"/>
                </a:solidFill>
              </a:rPr>
              <a:t>Sympathisants LREM/Modem 82%</a:t>
            </a:r>
          </a:p>
          <a:p>
            <a:pPr marL="4763"/>
            <a:r>
              <a:rPr lang="fr-FR" sz="1000" i="1" dirty="0">
                <a:solidFill>
                  <a:srgbClr val="009900"/>
                </a:solidFill>
              </a:rPr>
              <a:t>Sympathisants droite 65%</a:t>
            </a:r>
          </a:p>
        </p:txBody>
      </p:sp>
    </p:spTree>
    <p:extLst>
      <p:ext uri="{BB962C8B-B14F-4D97-AF65-F5344CB8AC3E}">
        <p14:creationId xmlns:p14="http://schemas.microsoft.com/office/powerpoint/2010/main" val="4023063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Graphique 43">
            <a:extLst>
              <a:ext uri="{FF2B5EF4-FFF2-40B4-BE49-F238E27FC236}">
                <a16:creationId xmlns:a16="http://schemas.microsoft.com/office/drawing/2014/main" id="{48DD925C-1709-45EB-88DF-92855297D936}"/>
              </a:ext>
            </a:extLst>
          </p:cNvPr>
          <p:cNvGraphicFramePr/>
          <p:nvPr>
            <p:extLst>
              <p:ext uri="{D42A27DB-BD31-4B8C-83A1-F6EECF244321}">
                <p14:modId xmlns:p14="http://schemas.microsoft.com/office/powerpoint/2010/main" val="656341212"/>
              </p:ext>
            </p:extLst>
          </p:nvPr>
        </p:nvGraphicFramePr>
        <p:xfrm>
          <a:off x="776256" y="1001543"/>
          <a:ext cx="3376410" cy="3069545"/>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2646947" y="599394"/>
            <a:ext cx="6497054"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Estimez-vous que les réformes initiées depuis 3 ans par le Ministre de l’Education nationale Jean-Michel Blanquer ont…</a:t>
            </a: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2739937" y="1003366"/>
            <a:ext cx="6304191"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rPr>
              <a:t>Ces réformes se sont traduites par une hausse de la charge de travail pour près de 3 enseignants sur 4, et un non-enseignant sur deux</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2827316435"/>
              </p:ext>
            </p:extLst>
          </p:nvPr>
        </p:nvGraphicFramePr>
        <p:xfrm>
          <a:off x="518" y="4276285"/>
          <a:ext cx="9143481" cy="277126"/>
        </p:xfrm>
        <a:graphic>
          <a:graphicData uri="http://schemas.openxmlformats.org/drawingml/2006/table">
            <a:tbl>
              <a:tblPr firstRow="1" bandRow="1">
                <a:tableStyleId>{5C22544A-7EE6-4342-B048-85BDC9FD1C3A}</a:tableStyleId>
              </a:tblPr>
              <a:tblGrid>
                <a:gridCol w="3047827">
                  <a:extLst>
                    <a:ext uri="{9D8B030D-6E8A-4147-A177-3AD203B41FA5}">
                      <a16:colId xmlns:a16="http://schemas.microsoft.com/office/drawing/2014/main" val="320208168"/>
                    </a:ext>
                  </a:extLst>
                </a:gridCol>
                <a:gridCol w="3047827">
                  <a:extLst>
                    <a:ext uri="{9D8B030D-6E8A-4147-A177-3AD203B41FA5}">
                      <a16:colId xmlns:a16="http://schemas.microsoft.com/office/drawing/2014/main" val="2653073568"/>
                    </a:ext>
                  </a:extLst>
                </a:gridCol>
                <a:gridCol w="3047827">
                  <a:extLst>
                    <a:ext uri="{9D8B030D-6E8A-4147-A177-3AD203B41FA5}">
                      <a16:colId xmlns:a16="http://schemas.microsoft.com/office/drawing/2014/main" val="1349187503"/>
                    </a:ext>
                  </a:extLst>
                </a:gridCol>
              </a:tblGrid>
              <a:tr h="277126">
                <a:tc>
                  <a:txBody>
                    <a:bodyPr/>
                    <a:lstStyle/>
                    <a:p>
                      <a:pPr algn="ctr"/>
                      <a:r>
                        <a:rPr lang="fr-FR" sz="1100" dirty="0"/>
                        <a:t>Augmenté votre charge de travail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tc>
                  <a:txBody>
                    <a:bodyPr/>
                    <a:lstStyle/>
                    <a:p>
                      <a:pPr algn="ctr"/>
                      <a:r>
                        <a:rPr lang="fr-FR" sz="1100" dirty="0"/>
                        <a:t>N’ont pas changé votre charge de travail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fr-FR" sz="1100" dirty="0"/>
                        <a:t>Ont diminué votre charge de travail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extLst>
                  <a:ext uri="{0D108BD9-81ED-4DB2-BD59-A6C34878D82A}">
                    <a16:rowId xmlns:a16="http://schemas.microsoft.com/office/drawing/2014/main" val="2682488283"/>
                  </a:ext>
                </a:extLst>
              </a:tr>
            </a:tbl>
          </a:graphicData>
        </a:graphic>
      </p:graphicFrame>
      <p:sp>
        <p:nvSpPr>
          <p:cNvPr id="39" name="ZoneTexte 38">
            <a:extLst>
              <a:ext uri="{FF2B5EF4-FFF2-40B4-BE49-F238E27FC236}">
                <a16:creationId xmlns:a16="http://schemas.microsoft.com/office/drawing/2014/main" id="{3F12F70D-AFF7-4F57-A16C-3CF228E89620}"/>
              </a:ext>
            </a:extLst>
          </p:cNvPr>
          <p:cNvSpPr txBox="1"/>
          <p:nvPr/>
        </p:nvSpPr>
        <p:spPr>
          <a:xfrm>
            <a:off x="1730714" y="2558354"/>
            <a:ext cx="1376397" cy="400110"/>
          </a:xfrm>
          <a:prstGeom prst="rect">
            <a:avLst/>
          </a:prstGeom>
          <a:noFill/>
        </p:spPr>
        <p:txBody>
          <a:bodyPr wrap="square" rtlCol="0">
            <a:spAutoFit/>
          </a:bodyPr>
          <a:lstStyle/>
          <a:p>
            <a:pPr algn="ctr"/>
            <a:r>
              <a:rPr lang="fr-FR" sz="1000" b="1" dirty="0">
                <a:solidFill>
                  <a:schemeClr val="tx2">
                    <a:lumMod val="60000"/>
                    <a:lumOff val="40000"/>
                  </a:schemeClr>
                </a:solidFill>
              </a:rPr>
              <a:t>Personnels de l’éducation nationale</a:t>
            </a:r>
          </a:p>
        </p:txBody>
      </p:sp>
      <p:grpSp>
        <p:nvGrpSpPr>
          <p:cNvPr id="60" name="Group 133">
            <a:extLst>
              <a:ext uri="{FF2B5EF4-FFF2-40B4-BE49-F238E27FC236}">
                <a16:creationId xmlns:a16="http://schemas.microsoft.com/office/drawing/2014/main" id="{9399CB83-D335-417E-8494-87D027C11C54}"/>
              </a:ext>
            </a:extLst>
          </p:cNvPr>
          <p:cNvGrpSpPr>
            <a:grpSpLocks noChangeAspect="1"/>
          </p:cNvGrpSpPr>
          <p:nvPr/>
        </p:nvGrpSpPr>
        <p:grpSpPr>
          <a:xfrm>
            <a:off x="2038573" y="2021085"/>
            <a:ext cx="701364" cy="536439"/>
            <a:chOff x="2691656" y="1556792"/>
            <a:chExt cx="1621008" cy="1239832"/>
          </a:xfrm>
          <a:solidFill>
            <a:schemeClr val="tx2">
              <a:lumMod val="60000"/>
              <a:lumOff val="40000"/>
            </a:schemeClr>
          </a:solidFill>
        </p:grpSpPr>
        <p:sp>
          <p:nvSpPr>
            <p:cNvPr id="61" name="Freeform 6">
              <a:extLst>
                <a:ext uri="{FF2B5EF4-FFF2-40B4-BE49-F238E27FC236}">
                  <a16:creationId xmlns:a16="http://schemas.microsoft.com/office/drawing/2014/main" id="{F5E02AD4-CDF0-4007-93DB-B78C9291B815}"/>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7">
              <a:extLst>
                <a:ext uri="{FF2B5EF4-FFF2-40B4-BE49-F238E27FC236}">
                  <a16:creationId xmlns:a16="http://schemas.microsoft.com/office/drawing/2014/main" id="{74E4E59D-D0AF-4AF8-962A-9BEFE83AA76C}"/>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8">
              <a:extLst>
                <a:ext uri="{FF2B5EF4-FFF2-40B4-BE49-F238E27FC236}">
                  <a16:creationId xmlns:a16="http://schemas.microsoft.com/office/drawing/2014/main" id="{E169EEE1-CFB3-4A08-9EF9-45F4D424F536}"/>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55" name="Graphique 54">
            <a:extLst>
              <a:ext uri="{FF2B5EF4-FFF2-40B4-BE49-F238E27FC236}">
                <a16:creationId xmlns:a16="http://schemas.microsoft.com/office/drawing/2014/main" id="{FDC77534-C5D9-4FAD-A2C2-9008679A326B}"/>
              </a:ext>
            </a:extLst>
          </p:cNvPr>
          <p:cNvGraphicFramePr/>
          <p:nvPr>
            <p:extLst>
              <p:ext uri="{D42A27DB-BD31-4B8C-83A1-F6EECF244321}">
                <p14:modId xmlns:p14="http://schemas.microsoft.com/office/powerpoint/2010/main" val="2221828137"/>
              </p:ext>
            </p:extLst>
          </p:nvPr>
        </p:nvGraphicFramePr>
        <p:xfrm>
          <a:off x="6088629" y="1455616"/>
          <a:ext cx="2776834" cy="2262273"/>
        </p:xfrm>
        <a:graphic>
          <a:graphicData uri="http://schemas.openxmlformats.org/drawingml/2006/chart">
            <c:chart xmlns:c="http://schemas.openxmlformats.org/drawingml/2006/chart" xmlns:r="http://schemas.openxmlformats.org/officeDocument/2006/relationships" r:id="rId3"/>
          </a:graphicData>
        </a:graphic>
      </p:graphicFrame>
      <p:sp>
        <p:nvSpPr>
          <p:cNvPr id="34" name="ZoneTexte 33">
            <a:extLst>
              <a:ext uri="{FF2B5EF4-FFF2-40B4-BE49-F238E27FC236}">
                <a16:creationId xmlns:a16="http://schemas.microsoft.com/office/drawing/2014/main" id="{84064EA3-36A5-499F-B6F2-CC6FC5A0B653}"/>
              </a:ext>
            </a:extLst>
          </p:cNvPr>
          <p:cNvSpPr txBox="1"/>
          <p:nvPr/>
        </p:nvSpPr>
        <p:spPr>
          <a:xfrm>
            <a:off x="4844471" y="1652477"/>
            <a:ext cx="1795733" cy="307777"/>
          </a:xfrm>
          <a:prstGeom prst="rect">
            <a:avLst/>
          </a:prstGeom>
          <a:noFill/>
        </p:spPr>
        <p:txBody>
          <a:bodyPr wrap="square" rtlCol="0">
            <a:spAutoFit/>
          </a:bodyPr>
          <a:lstStyle/>
          <a:p>
            <a:pPr algn="r"/>
            <a:r>
              <a:rPr lang="fr-FR" sz="1400" i="1" dirty="0">
                <a:solidFill>
                  <a:schemeClr val="tx2"/>
                </a:solidFill>
              </a:rPr>
              <a:t>Dont enseignants</a:t>
            </a:r>
          </a:p>
        </p:txBody>
      </p:sp>
      <p:sp>
        <p:nvSpPr>
          <p:cNvPr id="35" name="ZoneTexte 34">
            <a:extLst>
              <a:ext uri="{FF2B5EF4-FFF2-40B4-BE49-F238E27FC236}">
                <a16:creationId xmlns:a16="http://schemas.microsoft.com/office/drawing/2014/main" id="{2F6F449B-0D72-4958-A84C-EB55779A1875}"/>
              </a:ext>
            </a:extLst>
          </p:cNvPr>
          <p:cNvSpPr txBox="1"/>
          <p:nvPr/>
        </p:nvSpPr>
        <p:spPr>
          <a:xfrm>
            <a:off x="4802663" y="3202535"/>
            <a:ext cx="1795733" cy="307777"/>
          </a:xfrm>
          <a:prstGeom prst="rect">
            <a:avLst/>
          </a:prstGeom>
          <a:noFill/>
        </p:spPr>
        <p:txBody>
          <a:bodyPr wrap="square" rtlCol="0">
            <a:spAutoFit/>
          </a:bodyPr>
          <a:lstStyle/>
          <a:p>
            <a:pPr algn="r"/>
            <a:r>
              <a:rPr lang="fr-FR" sz="1400" i="1" dirty="0">
                <a:solidFill>
                  <a:schemeClr val="tx2"/>
                </a:solidFill>
              </a:rPr>
              <a:t>Dont non enseignants</a:t>
            </a:r>
          </a:p>
        </p:txBody>
      </p:sp>
      <p:sp>
        <p:nvSpPr>
          <p:cNvPr id="20" name="Espace réservé du pied de page 2">
            <a:extLst>
              <a:ext uri="{FF2B5EF4-FFF2-40B4-BE49-F238E27FC236}">
                <a16:creationId xmlns:a16="http://schemas.microsoft.com/office/drawing/2014/main" id="{09DDF699-6A79-42A0-9B5B-C9BB5CE21026}"/>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sp>
        <p:nvSpPr>
          <p:cNvPr id="18" name="ZoneTexte 17">
            <a:extLst>
              <a:ext uri="{FF2B5EF4-FFF2-40B4-BE49-F238E27FC236}">
                <a16:creationId xmlns:a16="http://schemas.microsoft.com/office/drawing/2014/main" id="{820B62AE-B116-4F9A-BD61-AD10535F3038}"/>
              </a:ext>
            </a:extLst>
          </p:cNvPr>
          <p:cNvSpPr txBox="1"/>
          <p:nvPr/>
        </p:nvSpPr>
        <p:spPr>
          <a:xfrm>
            <a:off x="6704621" y="2140715"/>
            <a:ext cx="1417329" cy="615553"/>
          </a:xfrm>
          <a:prstGeom prst="rect">
            <a:avLst/>
          </a:prstGeom>
        </p:spPr>
        <p:txBody>
          <a:bodyPr vert="horz" wrap="square" lIns="0" tIns="0" rIns="0" bIns="0" rtlCol="0">
            <a:spAutoFit/>
          </a:bodyPr>
          <a:lstStyle/>
          <a:p>
            <a:pPr marL="4763"/>
            <a:r>
              <a:rPr lang="fr-FR" sz="1000" i="1" dirty="0">
                <a:solidFill>
                  <a:srgbClr val="C00000"/>
                </a:solidFill>
              </a:rPr>
              <a:t>Maternelle 62%</a:t>
            </a:r>
          </a:p>
          <a:p>
            <a:pPr marL="4763"/>
            <a:r>
              <a:rPr lang="fr-FR" sz="1000" i="1" dirty="0">
                <a:solidFill>
                  <a:srgbClr val="C00000"/>
                </a:solidFill>
              </a:rPr>
              <a:t>Elémentaire 75%</a:t>
            </a:r>
          </a:p>
          <a:p>
            <a:pPr marL="4763"/>
            <a:r>
              <a:rPr lang="fr-FR" sz="1000" i="1" dirty="0">
                <a:solidFill>
                  <a:srgbClr val="C00000"/>
                </a:solidFill>
              </a:rPr>
              <a:t>Collège 74%</a:t>
            </a:r>
          </a:p>
          <a:p>
            <a:pPr marL="4763"/>
            <a:r>
              <a:rPr lang="fr-FR" sz="1000" i="1" dirty="0">
                <a:solidFill>
                  <a:srgbClr val="C00000"/>
                </a:solidFill>
              </a:rPr>
              <a:t>Lycée 75%</a:t>
            </a:r>
          </a:p>
        </p:txBody>
      </p:sp>
    </p:spTree>
    <p:extLst>
      <p:ext uri="{BB962C8B-B14F-4D97-AF65-F5344CB8AC3E}">
        <p14:creationId xmlns:p14="http://schemas.microsoft.com/office/powerpoint/2010/main" val="834648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3">
            <a:extLst>
              <a:ext uri="{FF2B5EF4-FFF2-40B4-BE49-F238E27FC236}">
                <a16:creationId xmlns:a16="http://schemas.microsoft.com/office/drawing/2014/main" id="{A7F4B809-D17A-41C9-A058-512B0E97112C}"/>
              </a:ext>
            </a:extLst>
          </p:cNvPr>
          <p:cNvGraphicFramePr>
            <a:graphicFrameLocks noGrp="1"/>
          </p:cNvGraphicFramePr>
          <p:nvPr/>
        </p:nvGraphicFramePr>
        <p:xfrm>
          <a:off x="414450" y="1463835"/>
          <a:ext cx="2749081" cy="1734708"/>
        </p:xfrm>
        <a:graphic>
          <a:graphicData uri="http://schemas.openxmlformats.org/drawingml/2006/table">
            <a:tbl>
              <a:tblPr firstRow="1" bandRow="1">
                <a:tableStyleId>{5C22544A-7EE6-4342-B048-85BDC9FD1C3A}</a:tableStyleId>
              </a:tblPr>
              <a:tblGrid>
                <a:gridCol w="2749081">
                  <a:extLst>
                    <a:ext uri="{9D8B030D-6E8A-4147-A177-3AD203B41FA5}">
                      <a16:colId xmlns:a16="http://schemas.microsoft.com/office/drawing/2014/main" val="1129364756"/>
                    </a:ext>
                  </a:extLst>
                </a:gridCol>
              </a:tblGrid>
              <a:tr h="578236">
                <a:tc>
                  <a:txBody>
                    <a:bodyPr/>
                    <a:lstStyle/>
                    <a:p>
                      <a:pPr algn="r"/>
                      <a:r>
                        <a:rPr lang="fr-FR" sz="1200" dirty="0">
                          <a:solidFill>
                            <a:schemeClr val="tx2">
                              <a:lumMod val="60000"/>
                              <a:lumOff val="40000"/>
                            </a:schemeClr>
                          </a:solidFill>
                        </a:rPr>
                        <a:t>Personnels de l’éducation nationale</a:t>
                      </a:r>
                    </a:p>
                  </a:txBody>
                  <a:tcPr>
                    <a:noFill/>
                  </a:tcPr>
                </a:tc>
                <a:extLst>
                  <a:ext uri="{0D108BD9-81ED-4DB2-BD59-A6C34878D82A}">
                    <a16:rowId xmlns:a16="http://schemas.microsoft.com/office/drawing/2014/main" val="30532422"/>
                  </a:ext>
                </a:extLst>
              </a:tr>
              <a:tr h="578236">
                <a:tc>
                  <a:txBody>
                    <a:bodyPr/>
                    <a:lstStyle/>
                    <a:p>
                      <a:pPr algn="r"/>
                      <a:r>
                        <a:rPr lang="fr-FR" sz="1200" i="1" dirty="0">
                          <a:solidFill>
                            <a:schemeClr val="tx2"/>
                          </a:solidFill>
                        </a:rPr>
                        <a:t>Dont enseignants</a:t>
                      </a:r>
                    </a:p>
                  </a:txBody>
                  <a:tcPr>
                    <a:noFill/>
                  </a:tcPr>
                </a:tc>
                <a:extLst>
                  <a:ext uri="{0D108BD9-81ED-4DB2-BD59-A6C34878D82A}">
                    <a16:rowId xmlns:a16="http://schemas.microsoft.com/office/drawing/2014/main" val="3031213943"/>
                  </a:ext>
                </a:extLst>
              </a:tr>
              <a:tr h="578236">
                <a:tc>
                  <a:txBody>
                    <a:bodyPr/>
                    <a:lstStyle/>
                    <a:p>
                      <a:pPr algn="r"/>
                      <a:r>
                        <a:rPr lang="fr-FR" sz="1200" i="1" dirty="0">
                          <a:solidFill>
                            <a:schemeClr val="tx2"/>
                          </a:solidFill>
                        </a:rPr>
                        <a:t>Dont non enseignants</a:t>
                      </a:r>
                    </a:p>
                  </a:txBody>
                  <a:tcPr>
                    <a:noFill/>
                  </a:tcPr>
                </a:tc>
                <a:extLst>
                  <a:ext uri="{0D108BD9-81ED-4DB2-BD59-A6C34878D82A}">
                    <a16:rowId xmlns:a16="http://schemas.microsoft.com/office/drawing/2014/main" val="3230302559"/>
                  </a:ext>
                </a:extLst>
              </a:tr>
            </a:tbl>
          </a:graphicData>
        </a:graphic>
      </p:graphicFrame>
      <p:graphicFrame>
        <p:nvGraphicFramePr>
          <p:cNvPr id="100" name="Graphique 99">
            <a:extLst>
              <a:ext uri="{FF2B5EF4-FFF2-40B4-BE49-F238E27FC236}">
                <a16:creationId xmlns:a16="http://schemas.microsoft.com/office/drawing/2014/main" id="{F0296468-A55E-420B-903E-87BC6E7EE370}"/>
              </a:ext>
            </a:extLst>
          </p:cNvPr>
          <p:cNvGraphicFramePr/>
          <p:nvPr>
            <p:extLst>
              <p:ext uri="{D42A27DB-BD31-4B8C-83A1-F6EECF244321}">
                <p14:modId xmlns:p14="http://schemas.microsoft.com/office/powerpoint/2010/main" val="310639337"/>
              </p:ext>
            </p:extLst>
          </p:nvPr>
        </p:nvGraphicFramePr>
        <p:xfrm>
          <a:off x="2212262" y="1312172"/>
          <a:ext cx="3568661" cy="2854750"/>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4571999" y="521296"/>
            <a:ext cx="4572001"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Et selon vous, les réformes mises en œuvre depuis 3 ans sont-elles pour les élèves…</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4331368" y="866359"/>
            <a:ext cx="4679258"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Des réformes jugées inutiles pour les élèves par plus des deux tiers des enseignants, et par près d’un parent d’élève sur deux</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3208871218"/>
              </p:ext>
            </p:extLst>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Très utiles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utiles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inutiles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Tout à fait inutiles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66" name="ZoneTexte 65">
            <a:extLst>
              <a:ext uri="{FF2B5EF4-FFF2-40B4-BE49-F238E27FC236}">
                <a16:creationId xmlns:a16="http://schemas.microsoft.com/office/drawing/2014/main" id="{E2FA9BC7-5896-449E-99DA-4BFB10BFEC87}"/>
              </a:ext>
            </a:extLst>
          </p:cNvPr>
          <p:cNvSpPr txBox="1"/>
          <p:nvPr/>
        </p:nvSpPr>
        <p:spPr>
          <a:xfrm>
            <a:off x="1563259" y="3766279"/>
            <a:ext cx="1648396" cy="276999"/>
          </a:xfrm>
          <a:prstGeom prst="rect">
            <a:avLst/>
          </a:prstGeom>
          <a:noFill/>
        </p:spPr>
        <p:txBody>
          <a:bodyPr wrap="square" rtlCol="0">
            <a:spAutoFit/>
          </a:bodyPr>
          <a:lstStyle/>
          <a:p>
            <a:pPr algn="r"/>
            <a:r>
              <a:rPr lang="fr-FR" sz="1200" b="1" dirty="0">
                <a:solidFill>
                  <a:srgbClr val="00B0F0"/>
                </a:solidFill>
              </a:rPr>
              <a:t>Parents d’élèves</a:t>
            </a:r>
          </a:p>
        </p:txBody>
      </p:sp>
      <p:grpSp>
        <p:nvGrpSpPr>
          <p:cNvPr id="75" name="Group 132">
            <a:extLst>
              <a:ext uri="{FF2B5EF4-FFF2-40B4-BE49-F238E27FC236}">
                <a16:creationId xmlns:a16="http://schemas.microsoft.com/office/drawing/2014/main" id="{D7AA660D-5E0B-469B-9327-6C2A0879F413}"/>
              </a:ext>
            </a:extLst>
          </p:cNvPr>
          <p:cNvGrpSpPr>
            <a:grpSpLocks noChangeAspect="1"/>
          </p:cNvGrpSpPr>
          <p:nvPr/>
        </p:nvGrpSpPr>
        <p:grpSpPr>
          <a:xfrm>
            <a:off x="1410658" y="3517663"/>
            <a:ext cx="546446" cy="558793"/>
            <a:chOff x="3280193" y="4293099"/>
            <a:chExt cx="1760227" cy="1800000"/>
          </a:xfrm>
          <a:solidFill>
            <a:srgbClr val="00B0F0"/>
          </a:solidFill>
        </p:grpSpPr>
        <p:sp>
          <p:nvSpPr>
            <p:cNvPr id="80" name="Freeform 8">
              <a:extLst>
                <a:ext uri="{FF2B5EF4-FFF2-40B4-BE49-F238E27FC236}">
                  <a16:creationId xmlns:a16="http://schemas.microsoft.com/office/drawing/2014/main" id="{A6BD96DE-3AA7-4E84-B739-5AE150912C51}"/>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9">
              <a:extLst>
                <a:ext uri="{FF2B5EF4-FFF2-40B4-BE49-F238E27FC236}">
                  <a16:creationId xmlns:a16="http://schemas.microsoft.com/office/drawing/2014/main" id="{44DEFD7D-67FE-4C77-8AFA-E116E5D6329B}"/>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0">
              <a:extLst>
                <a:ext uri="{FF2B5EF4-FFF2-40B4-BE49-F238E27FC236}">
                  <a16:creationId xmlns:a16="http://schemas.microsoft.com/office/drawing/2014/main" id="{22E6E886-85EC-41CC-833C-6EA65884047E}"/>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1">
              <a:extLst>
                <a:ext uri="{FF2B5EF4-FFF2-40B4-BE49-F238E27FC236}">
                  <a16:creationId xmlns:a16="http://schemas.microsoft.com/office/drawing/2014/main" id="{8459B39F-49CD-49AC-A809-1571A3349824}"/>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2">
              <a:extLst>
                <a:ext uri="{FF2B5EF4-FFF2-40B4-BE49-F238E27FC236}">
                  <a16:creationId xmlns:a16="http://schemas.microsoft.com/office/drawing/2014/main" id="{3AAB53FB-219B-4DEB-B018-42836FDD30B6}"/>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
              <a:extLst>
                <a:ext uri="{FF2B5EF4-FFF2-40B4-BE49-F238E27FC236}">
                  <a16:creationId xmlns:a16="http://schemas.microsoft.com/office/drawing/2014/main" id="{F48916B5-3291-4EE0-B96A-93B80CC911AF}"/>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
              <a:extLst>
                <a:ext uri="{FF2B5EF4-FFF2-40B4-BE49-F238E27FC236}">
                  <a16:creationId xmlns:a16="http://schemas.microsoft.com/office/drawing/2014/main" id="{C2312BAC-B65B-4023-9782-EC0C808BBDD2}"/>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5">
              <a:extLst>
                <a:ext uri="{FF2B5EF4-FFF2-40B4-BE49-F238E27FC236}">
                  <a16:creationId xmlns:a16="http://schemas.microsoft.com/office/drawing/2014/main" id="{60F0B619-90D2-4951-98D3-39FE6ADC515B}"/>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6">
              <a:extLst>
                <a:ext uri="{FF2B5EF4-FFF2-40B4-BE49-F238E27FC236}">
                  <a16:creationId xmlns:a16="http://schemas.microsoft.com/office/drawing/2014/main" id="{10F0FC9A-FF3F-4BBE-AA42-BE812A11A3F1}"/>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7">
              <a:extLst>
                <a:ext uri="{FF2B5EF4-FFF2-40B4-BE49-F238E27FC236}">
                  <a16:creationId xmlns:a16="http://schemas.microsoft.com/office/drawing/2014/main" id="{0D6849C8-1725-4E9C-AE09-83D22BAFE2AF}"/>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0" name="Group 133">
            <a:extLst>
              <a:ext uri="{FF2B5EF4-FFF2-40B4-BE49-F238E27FC236}">
                <a16:creationId xmlns:a16="http://schemas.microsoft.com/office/drawing/2014/main" id="{D988FE0F-9ED1-4E49-B1A8-C197253DA0D0}"/>
              </a:ext>
            </a:extLst>
          </p:cNvPr>
          <p:cNvGrpSpPr>
            <a:grpSpLocks noChangeAspect="1"/>
          </p:cNvGrpSpPr>
          <p:nvPr/>
        </p:nvGrpSpPr>
        <p:grpSpPr>
          <a:xfrm>
            <a:off x="502825" y="1162630"/>
            <a:ext cx="701364" cy="536439"/>
            <a:chOff x="2691656" y="1556792"/>
            <a:chExt cx="1621008" cy="1239832"/>
          </a:xfrm>
          <a:solidFill>
            <a:schemeClr val="tx2">
              <a:lumMod val="60000"/>
              <a:lumOff val="40000"/>
            </a:schemeClr>
          </a:solidFill>
        </p:grpSpPr>
        <p:sp>
          <p:nvSpPr>
            <p:cNvPr id="91" name="Freeform 6">
              <a:extLst>
                <a:ext uri="{FF2B5EF4-FFF2-40B4-BE49-F238E27FC236}">
                  <a16:creationId xmlns:a16="http://schemas.microsoft.com/office/drawing/2014/main" id="{B318FAAD-1EF3-4BA7-B14F-F4F9BD57013F}"/>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7">
              <a:extLst>
                <a:ext uri="{FF2B5EF4-FFF2-40B4-BE49-F238E27FC236}">
                  <a16:creationId xmlns:a16="http://schemas.microsoft.com/office/drawing/2014/main" id="{381F8388-53F1-435E-9B08-806C7D5AC0D8}"/>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8">
              <a:extLst>
                <a:ext uri="{FF2B5EF4-FFF2-40B4-BE49-F238E27FC236}">
                  <a16:creationId xmlns:a16="http://schemas.microsoft.com/office/drawing/2014/main" id="{D44D24EE-D3C6-4EDB-AEA3-941828A9E860}"/>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101" name="Tableau 100">
            <a:extLst>
              <a:ext uri="{FF2B5EF4-FFF2-40B4-BE49-F238E27FC236}">
                <a16:creationId xmlns:a16="http://schemas.microsoft.com/office/drawing/2014/main" id="{0A9B482E-C119-4E51-9961-04DD09285111}"/>
              </a:ext>
            </a:extLst>
          </p:cNvPr>
          <p:cNvGraphicFramePr>
            <a:graphicFrameLocks noGrp="1"/>
          </p:cNvGraphicFramePr>
          <p:nvPr>
            <p:extLst>
              <p:ext uri="{D42A27DB-BD31-4B8C-83A1-F6EECF244321}">
                <p14:modId xmlns:p14="http://schemas.microsoft.com/office/powerpoint/2010/main" val="3756500508"/>
              </p:ext>
            </p:extLst>
          </p:nvPr>
        </p:nvGraphicFramePr>
        <p:xfrm>
          <a:off x="5976553" y="973547"/>
          <a:ext cx="1800000" cy="3193376"/>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1022899611"/>
                    </a:ext>
                  </a:extLst>
                </a:gridCol>
                <a:gridCol w="900000">
                  <a:extLst>
                    <a:ext uri="{9D8B030D-6E8A-4147-A177-3AD203B41FA5}">
                      <a16:colId xmlns:a16="http://schemas.microsoft.com/office/drawing/2014/main" val="673360338"/>
                    </a:ext>
                  </a:extLst>
                </a:gridCol>
              </a:tblGrid>
              <a:tr h="310421">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utiles</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kern="1200" dirty="0">
                          <a:solidFill>
                            <a:srgbClr val="C00000"/>
                          </a:solidFill>
                          <a:effectLst/>
                          <a:latin typeface="Calibri" panose="020F0502020204030204" pitchFamily="34" charset="0"/>
                          <a:ea typeface="+mn-ea"/>
                          <a:cs typeface="+mn-cs"/>
                        </a:rPr>
                        <a:t>% </a:t>
                      </a:r>
                      <a:r>
                        <a:rPr lang="fr-FR" sz="1200" b="1" i="0" u="none" strike="noStrike" kern="1200" cap="small" baseline="0" dirty="0">
                          <a:solidFill>
                            <a:srgbClr val="C00000"/>
                          </a:solidFill>
                          <a:effectLst/>
                          <a:latin typeface="Calibri" panose="020F0502020204030204" pitchFamily="34" charset="0"/>
                          <a:ea typeface="+mn-ea"/>
                          <a:cs typeface="+mn-cs"/>
                        </a:rPr>
                        <a:t>inutiles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576591">
                <a:tc>
                  <a:txBody>
                    <a:bodyPr/>
                    <a:lstStyle/>
                    <a:p>
                      <a:pPr algn="ctr" fontAlgn="ctr"/>
                      <a:r>
                        <a:rPr lang="fr-FR" sz="1400" b="1" i="0" u="none" strike="noStrike" dirty="0">
                          <a:solidFill>
                            <a:srgbClr val="009900"/>
                          </a:solidFill>
                          <a:effectLst/>
                          <a:latin typeface="Calibri" panose="020F0502020204030204" pitchFamily="34" charset="0"/>
                        </a:rPr>
                        <a:t>37</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63</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576591">
                <a:tc>
                  <a:txBody>
                    <a:bodyPr/>
                    <a:lstStyle/>
                    <a:p>
                      <a:pPr algn="ctr" fontAlgn="ctr"/>
                      <a:r>
                        <a:rPr lang="fr-FR" sz="1400" b="1" i="0" u="none" strike="noStrike" dirty="0">
                          <a:solidFill>
                            <a:srgbClr val="009900"/>
                          </a:solidFill>
                          <a:effectLst/>
                          <a:latin typeface="Calibri" panose="020F0502020204030204" pitchFamily="34" charset="0"/>
                        </a:rPr>
                        <a:t>31</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69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1841441"/>
                  </a:ext>
                </a:extLst>
              </a:tr>
              <a:tr h="576591">
                <a:tc>
                  <a:txBody>
                    <a:bodyPr/>
                    <a:lstStyle/>
                    <a:p>
                      <a:pPr algn="ctr" fontAlgn="ctr"/>
                      <a:r>
                        <a:rPr lang="fr-FR" sz="1400" b="1" i="0" u="none" strike="noStrike" dirty="0">
                          <a:solidFill>
                            <a:srgbClr val="009900"/>
                          </a:solidFill>
                          <a:effectLst/>
                          <a:latin typeface="Calibri" panose="020F0502020204030204" pitchFamily="34" charset="0"/>
                        </a:rPr>
                        <a:t>62</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38</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r h="576591">
                <a:tc>
                  <a:txBody>
                    <a:bodyPr/>
                    <a:lstStyle/>
                    <a:p>
                      <a:pPr algn="ctr" fontAlgn="ctr"/>
                      <a:endParaRPr lang="fr-FR" sz="1400" b="1" i="0" u="none" strike="noStrike" dirty="0">
                        <a:solidFill>
                          <a:srgbClr val="009900"/>
                        </a:solidFill>
                        <a:effectLst/>
                        <a:latin typeface="Calibri" panose="020F0502020204030204" pitchFamily="34" charset="0"/>
                      </a:endParaRP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400" b="1" i="0" u="none" strike="noStrike" kern="1200" dirty="0">
                        <a:solidFill>
                          <a:srgbClr val="C00000"/>
                        </a:solidFill>
                        <a:effectLst/>
                        <a:latin typeface="Calibri" panose="020F0502020204030204" pitchFamily="34" charset="0"/>
                        <a:ea typeface="+mn-ea"/>
                        <a:cs typeface="+mn-cs"/>
                      </a:endParaRP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14856068"/>
                  </a:ext>
                </a:extLst>
              </a:tr>
              <a:tr h="576591">
                <a:tc>
                  <a:txBody>
                    <a:bodyPr/>
                    <a:lstStyle/>
                    <a:p>
                      <a:pPr marL="0" algn="ctr" defTabSz="924282" rtl="0" eaLnBrk="1" fontAlgn="ctr" latinLnBrk="0" hangingPunct="1"/>
                      <a:r>
                        <a:rPr lang="fr-FR" sz="1400" b="1" i="0" u="none" strike="noStrike" kern="1200" dirty="0">
                          <a:solidFill>
                            <a:srgbClr val="009900"/>
                          </a:solidFill>
                          <a:effectLst/>
                          <a:latin typeface="Calibri" panose="020F0502020204030204" pitchFamily="34" charset="0"/>
                          <a:ea typeface="+mn-ea"/>
                          <a:cs typeface="+mn-cs"/>
                        </a:rPr>
                        <a:t>53</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47</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49599014"/>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sp>
        <p:nvSpPr>
          <p:cNvPr id="28" name="ZoneTexte 27">
            <a:extLst>
              <a:ext uri="{FF2B5EF4-FFF2-40B4-BE49-F238E27FC236}">
                <a16:creationId xmlns:a16="http://schemas.microsoft.com/office/drawing/2014/main" id="{9461CA42-5C99-424A-B392-745968B52518}"/>
              </a:ext>
            </a:extLst>
          </p:cNvPr>
          <p:cNvSpPr txBox="1"/>
          <p:nvPr/>
        </p:nvSpPr>
        <p:spPr>
          <a:xfrm>
            <a:off x="7935895" y="1832938"/>
            <a:ext cx="1417329" cy="615553"/>
          </a:xfrm>
          <a:prstGeom prst="rect">
            <a:avLst/>
          </a:prstGeom>
        </p:spPr>
        <p:txBody>
          <a:bodyPr vert="horz" wrap="square" lIns="0" tIns="0" rIns="0" bIns="0" rtlCol="0">
            <a:spAutoFit/>
          </a:bodyPr>
          <a:lstStyle/>
          <a:p>
            <a:pPr marL="4763"/>
            <a:r>
              <a:rPr lang="fr-FR" sz="1000" i="1" dirty="0">
                <a:solidFill>
                  <a:srgbClr val="C00000"/>
                </a:solidFill>
              </a:rPr>
              <a:t>Maternelle 55%</a:t>
            </a:r>
          </a:p>
          <a:p>
            <a:pPr marL="4763"/>
            <a:r>
              <a:rPr lang="fr-FR" sz="1000" i="1" dirty="0">
                <a:solidFill>
                  <a:srgbClr val="C00000"/>
                </a:solidFill>
              </a:rPr>
              <a:t>Elémentaire 74%</a:t>
            </a:r>
          </a:p>
          <a:p>
            <a:pPr marL="4763"/>
            <a:r>
              <a:rPr lang="fr-FR" sz="1000" i="1" dirty="0">
                <a:solidFill>
                  <a:srgbClr val="C00000"/>
                </a:solidFill>
              </a:rPr>
              <a:t>Collège 73%</a:t>
            </a:r>
          </a:p>
          <a:p>
            <a:pPr marL="4763"/>
            <a:r>
              <a:rPr lang="fr-FR" sz="1000" i="1" dirty="0">
                <a:solidFill>
                  <a:srgbClr val="C00000"/>
                </a:solidFill>
              </a:rPr>
              <a:t>Lycée 66%</a:t>
            </a:r>
          </a:p>
        </p:txBody>
      </p:sp>
      <p:cxnSp>
        <p:nvCxnSpPr>
          <p:cNvPr id="29" name="Connecteur droit avec flèche 28">
            <a:extLst>
              <a:ext uri="{FF2B5EF4-FFF2-40B4-BE49-F238E27FC236}">
                <a16:creationId xmlns:a16="http://schemas.microsoft.com/office/drawing/2014/main" id="{1D6ECD2D-189C-4997-8261-DAE8AC448201}"/>
              </a:ext>
            </a:extLst>
          </p:cNvPr>
          <p:cNvCxnSpPr/>
          <p:nvPr/>
        </p:nvCxnSpPr>
        <p:spPr>
          <a:xfrm>
            <a:off x="7546325" y="2168898"/>
            <a:ext cx="301451"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74263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8kL4RmLAbQcb_GdpkAYr2g"/>
</p:tagLst>
</file>

<file path=ppt/theme/theme1.xml><?xml version="1.0" encoding="utf-8"?>
<a:theme xmlns:a="http://schemas.openxmlformats.org/drawingml/2006/main" name="Template_deliverables_FR">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extLst>
    <a:ext uri="{05A4C25C-085E-4340-85A3-A5531E510DB2}">
      <thm15:themeFamily xmlns:thm15="http://schemas.microsoft.com/office/thememl/2012/main" name="Deliverables_FR" id="{1BB75629-8A4F-4159-A29B-B418089099C8}" vid="{2929071B-1837-43BE-9818-1A4F32464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Template_deliverables_FR</Template>
  <TotalTime>21100</TotalTime>
  <Words>4449</Words>
  <Application>Microsoft Office PowerPoint</Application>
  <PresentationFormat>Affichage à l'écran (16:9)</PresentationFormat>
  <Paragraphs>662</Paragraphs>
  <Slides>34</Slides>
  <Notes>2</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34</vt:i4>
      </vt:variant>
    </vt:vector>
  </HeadingPairs>
  <TitlesOfParts>
    <vt:vector size="41" baseType="lpstr">
      <vt:lpstr>Arial</vt:lpstr>
      <vt:lpstr>Arial Black</vt:lpstr>
      <vt:lpstr>Calibri</vt:lpstr>
      <vt:lpstr>Calibri Light</vt:lpstr>
      <vt:lpstr>Wingdings</vt:lpstr>
      <vt:lpstr>Template_deliverables_FR</vt:lpstr>
      <vt:lpstr>Diapositive think-cell</vt:lpstr>
      <vt:lpstr> ENQUête auprès des personnels de l’éducation nationale et des parents d’élèves  Novembre 2020</vt:lpstr>
      <vt:lpstr>FICHE TECHNIQUE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Études auto-administrées online</vt:lpstr>
      <vt:lpstr>Codes professionnels, certification qualité, conservation et protection des données</vt:lpstr>
      <vt:lpstr>Présentation PowerPoint</vt:lpstr>
    </vt:vector>
  </TitlesOfParts>
  <Company>IPSOS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Teresa Nunez</dc:creator>
  <cp:lastModifiedBy>Amandine Lama</cp:lastModifiedBy>
  <cp:revision>1818</cp:revision>
  <cp:lastPrinted>2020-07-21T11:00:23Z</cp:lastPrinted>
  <dcterms:created xsi:type="dcterms:W3CDTF">2018-03-14T10:35:45Z</dcterms:created>
  <dcterms:modified xsi:type="dcterms:W3CDTF">2020-11-30T14:14:24Z</dcterms:modified>
</cp:coreProperties>
</file>